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94" r:id="rId3"/>
    <p:sldId id="296" r:id="rId4"/>
    <p:sldId id="304" r:id="rId5"/>
    <p:sldId id="309" r:id="rId6"/>
    <p:sldId id="299" r:id="rId7"/>
    <p:sldId id="300" r:id="rId8"/>
    <p:sldId id="310" r:id="rId9"/>
    <p:sldId id="307" r:id="rId10"/>
    <p:sldId id="302" r:id="rId11"/>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ABB5"/>
    <a:srgbClr val="C1EAED"/>
    <a:srgbClr val="9BC3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6148" autoAdjust="0"/>
    <p:restoredTop sz="93557" autoAdjust="0"/>
  </p:normalViewPr>
  <p:slideViewPr>
    <p:cSldViewPr snapToGrid="0">
      <p:cViewPr varScale="1">
        <p:scale>
          <a:sx n="64" d="100"/>
          <a:sy n="64" d="100"/>
        </p:scale>
        <p:origin x="1088" y="48"/>
      </p:cViewPr>
      <p:guideLst/>
    </p:cSldViewPr>
  </p:slideViewPr>
  <p:outlineViewPr>
    <p:cViewPr>
      <p:scale>
        <a:sx n="33" d="100"/>
        <a:sy n="33" d="100"/>
      </p:scale>
      <p:origin x="0" y="-1568"/>
    </p:cViewPr>
  </p:outlineViewPr>
  <p:notesTextViewPr>
    <p:cViewPr>
      <p:scale>
        <a:sx n="3" d="2"/>
        <a:sy n="3" d="2"/>
      </p:scale>
      <p:origin x="0" y="0"/>
    </p:cViewPr>
  </p:notesTextViewPr>
  <p:sorterViewPr>
    <p:cViewPr>
      <p:scale>
        <a:sx n="100" d="100"/>
        <a:sy n="100" d="100"/>
      </p:scale>
      <p:origin x="0" y="-2848"/>
    </p:cViewPr>
  </p:sorterViewPr>
  <p:notesViewPr>
    <p:cSldViewPr snapToGrid="0">
      <p:cViewPr varScale="1">
        <p:scale>
          <a:sx n="48" d="100"/>
          <a:sy n="48" d="100"/>
        </p:scale>
        <p:origin x="2752" y="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GB" dirty="0"/>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8284E3D-7FED-4D99-B711-E005F6A58A85}" type="datetimeFigureOut">
              <a:rPr lang="en-GB" smtClean="0"/>
              <a:t>11/07/2024</a:t>
            </a:fld>
            <a:endParaRPr lang="en-GB" dirty="0"/>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GB" dirty="0"/>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CCB7A40F-EEE3-40DC-9D6B-7B3D14AA826A}" type="slidenum">
              <a:rPr lang="en-GB" smtClean="0"/>
              <a:t>‹#›</a:t>
            </a:fld>
            <a:endParaRPr lang="en-GB" dirty="0"/>
          </a:p>
        </p:txBody>
      </p:sp>
    </p:spTree>
    <p:extLst>
      <p:ext uri="{BB962C8B-B14F-4D97-AF65-F5344CB8AC3E}">
        <p14:creationId xmlns:p14="http://schemas.microsoft.com/office/powerpoint/2010/main" val="8105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28" userDrawn="1">
          <p15:clr>
            <a:srgbClr val="F26B43"/>
          </p15:clr>
        </p15:guide>
        <p15:guide id="2" pos="2167"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xNY0AAUtH3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473892"/>
            <a:ext cx="5845140" cy="3660458"/>
          </a:xfrm>
        </p:spPr>
        <p:txBody>
          <a:bodyPr/>
          <a:lstStyle/>
          <a:p>
            <a:r>
              <a:rPr lang="en-CA" b="1" u="sng" dirty="0"/>
              <a:t>FACILITATOR NOTES:</a:t>
            </a:r>
          </a:p>
          <a:p>
            <a:endParaRPr lang="en-CA" b="1" u="sng" dirty="0"/>
          </a:p>
          <a:p>
            <a:r>
              <a:rPr lang="en-CA" dirty="0"/>
              <a:t>Welcome to this short group learning  on decision making and reality testing..</a:t>
            </a:r>
          </a:p>
          <a:p>
            <a:pPr>
              <a:spcAft>
                <a:spcPts val="809"/>
              </a:spcAft>
            </a:pPr>
            <a:endParaRPr lang="en-CA" dirty="0"/>
          </a:p>
          <a:p>
            <a:pPr>
              <a:spcAft>
                <a:spcPts val="809"/>
              </a:spcAft>
            </a:pPr>
            <a:r>
              <a:rPr lang="en-CA" kern="100" dirty="0">
                <a:ea typeface="Aptos" panose="020B0004020202020204" pitchFamily="34" charset="0"/>
                <a:cs typeface="Arial" panose="020B0604020202020204" pitchFamily="34" charset="0"/>
              </a:rPr>
              <a:t>During the session  we will: </a:t>
            </a:r>
            <a:endParaRPr lang="en-GB" kern="100" dirty="0">
              <a:ea typeface="Aptos" panose="020B0004020202020204" pitchFamily="34" charset="0"/>
              <a:cs typeface="Arial" panose="020B0604020202020204" pitchFamily="34" charset="0"/>
            </a:endParaRPr>
          </a:p>
          <a:p>
            <a:pPr marL="288893" indent="-288893">
              <a:spcAft>
                <a:spcPts val="809"/>
              </a:spcAft>
              <a:buFont typeface="Arial" panose="020B0604020202020204" pitchFamily="34" charset="0"/>
              <a:buChar char="•"/>
            </a:pPr>
            <a:r>
              <a:rPr lang="en-CA" kern="100" dirty="0">
                <a:ea typeface="Aptos" panose="020B0004020202020204" pitchFamily="34" charset="0"/>
                <a:cs typeface="Arial" panose="020B0604020202020204" pitchFamily="34" charset="0"/>
              </a:rPr>
              <a:t>Reinforce our understanding of emotional intelligence and why it is so important when providing palliative care. </a:t>
            </a:r>
            <a:endParaRPr lang="en-GB" kern="100" dirty="0">
              <a:ea typeface="Aptos" panose="020B0004020202020204" pitchFamily="34" charset="0"/>
              <a:cs typeface="Arial" panose="020B0604020202020204" pitchFamily="34" charset="0"/>
            </a:endParaRPr>
          </a:p>
          <a:p>
            <a:pPr marL="288893" indent="-288893">
              <a:spcAft>
                <a:spcPts val="809"/>
              </a:spcAft>
              <a:buFont typeface="Arial" panose="020B0604020202020204" pitchFamily="34" charset="0"/>
              <a:buChar char="•"/>
            </a:pPr>
            <a:r>
              <a:rPr lang="en-CA" kern="100" dirty="0">
                <a:ea typeface="Aptos" panose="020B0004020202020204" pitchFamily="34" charset="0"/>
                <a:cs typeface="Arial" panose="020B0604020202020204" pitchFamily="34" charset="0"/>
              </a:rPr>
              <a:t>Discuss the skill of decision making and reflect on how and why  it fosters a holistic approach to patient care. </a:t>
            </a:r>
          </a:p>
          <a:p>
            <a:pPr marL="288893" indent="-288893">
              <a:spcAft>
                <a:spcPts val="809"/>
              </a:spcAft>
              <a:buFont typeface="Arial" panose="020B0604020202020204" pitchFamily="34" charset="0"/>
              <a:buChar char="•"/>
            </a:pPr>
            <a:r>
              <a:rPr lang="en-CA" kern="100" dirty="0">
                <a:ea typeface="Aptos" panose="020B0004020202020204" pitchFamily="34" charset="0"/>
                <a:cs typeface="Arial" panose="020B0604020202020204" pitchFamily="34" charset="0"/>
              </a:rPr>
              <a:t>Review how the brain controls our decisions and actions </a:t>
            </a:r>
            <a:endParaRPr lang="en-GB" kern="100" dirty="0">
              <a:ea typeface="Aptos" panose="020B0004020202020204" pitchFamily="34" charset="0"/>
              <a:cs typeface="Arial" panose="020B0604020202020204" pitchFamily="34" charset="0"/>
            </a:endParaRPr>
          </a:p>
          <a:p>
            <a:pPr marL="288893" indent="-288893">
              <a:spcAft>
                <a:spcPts val="809"/>
              </a:spcAft>
              <a:buFont typeface="Arial" panose="020B0604020202020204" pitchFamily="34" charset="0"/>
              <a:buChar char="•"/>
            </a:pPr>
            <a:r>
              <a:rPr lang="en-CA" kern="100" dirty="0">
                <a:ea typeface="Aptos" panose="020B0004020202020204" pitchFamily="34" charset="0"/>
                <a:cs typeface="Arial" panose="020B0604020202020204" pitchFamily="34" charset="0"/>
              </a:rPr>
              <a:t>Learn a quick method for reality testing  to help you make better decisions. </a:t>
            </a:r>
            <a:endParaRPr lang="en-CA" kern="100" dirty="0">
              <a:cs typeface="Arial" panose="020B0604020202020204" pitchFamily="34" charset="0"/>
            </a:endParaRPr>
          </a:p>
          <a:p>
            <a:pPr>
              <a:spcAft>
                <a:spcPts val="809"/>
              </a:spcAft>
            </a:pPr>
            <a:r>
              <a:rPr lang="en-CA" kern="100" dirty="0">
                <a:cs typeface="Arial" panose="020B0604020202020204" pitchFamily="34" charset="0"/>
              </a:rPr>
              <a:t>Let’s get started .</a:t>
            </a:r>
            <a:endParaRPr lang="en-GB" dirty="0"/>
          </a:p>
        </p:txBody>
      </p:sp>
      <p:sp>
        <p:nvSpPr>
          <p:cNvPr id="4" name="Slide Number Placeholder 3"/>
          <p:cNvSpPr>
            <a:spLocks noGrp="1"/>
          </p:cNvSpPr>
          <p:nvPr>
            <p:ph type="sldNum" sz="quarter" idx="5"/>
          </p:nvPr>
        </p:nvSpPr>
        <p:spPr/>
        <p:txBody>
          <a:bodyPr/>
          <a:lstStyle/>
          <a:p>
            <a:fld id="{CCB7A40F-EEE3-40DC-9D6B-7B3D14AA826A}" type="slidenum">
              <a:rPr lang="en-GB" smtClean="0"/>
              <a:t>1</a:t>
            </a:fld>
            <a:endParaRPr lang="en-GB" dirty="0"/>
          </a:p>
        </p:txBody>
      </p:sp>
    </p:spTree>
    <p:extLst>
      <p:ext uri="{BB962C8B-B14F-4D97-AF65-F5344CB8AC3E}">
        <p14:creationId xmlns:p14="http://schemas.microsoft.com/office/powerpoint/2010/main" val="3494650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8052" y="4473892"/>
            <a:ext cx="6349448" cy="4670108"/>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400" b="1" u="sng" cap="all" dirty="0">
                <a:ea typeface="Calibri" panose="020F0502020204030204" pitchFamily="34" charset="0"/>
                <a:cs typeface="Arial" panose="020B0604020202020204" pitchFamily="34" charset="0"/>
              </a:rPr>
              <a:t>Facilitator NOTES </a:t>
            </a:r>
            <a:endParaRPr lang="en-GB" sz="1400" b="1" u="sng" cap="all" dirty="0">
              <a:ea typeface="Calibri" panose="020F050202020403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Calibri" panose="020F0502020204030204" pitchFamily="34" charset="0"/>
                <a:cs typeface="Arial" panose="020B0604020202020204" pitchFamily="34" charset="0"/>
              </a:rPr>
              <a:t>Emotional intelligence is the ability to understand, manage and use your own and other people’s emotions to recognize and react in helpful ways to make a positive difference.  This definition is from Daniel </a:t>
            </a:r>
            <a:r>
              <a:rPr lang="en-US" kern="100" dirty="0">
                <a:effectLst/>
                <a:latin typeface="Aptos" panose="020B0004020202020204" pitchFamily="34" charset="0"/>
                <a:ea typeface="Calibri" panose="020F0502020204030204" pitchFamily="34" charset="0"/>
                <a:cs typeface="Arial" panose="020B0604020202020204" pitchFamily="34" charset="0"/>
              </a:rPr>
              <a:t>Goleman, a respected expert in Emotional Intelligence.  </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Calibri" panose="020F0502020204030204" pitchFamily="34" charset="0"/>
                <a:cs typeface="Arial" panose="020B0604020202020204" pitchFamily="34" charset="0"/>
              </a:rPr>
              <a:t> </a:t>
            </a:r>
            <a:r>
              <a:rPr lang="en-CA" kern="0" dirty="0">
                <a:effectLst/>
                <a:latin typeface="Aptos" panose="020B0004020202020204" pitchFamily="34" charset="0"/>
                <a:ea typeface="Calibri" panose="020F0502020204030204" pitchFamily="34" charset="0"/>
                <a:cs typeface="Arial" panose="020B0604020202020204" pitchFamily="34" charset="0"/>
              </a:rPr>
              <a:t>Decision-making in health care is often complicated. Because health outcomes are uncertain, we often face decisions that appear to have equally "good" options, and it is hard to make a choice.  Also, when decisions involve the unknown, they can be influenced by intense emotions, such as anxiety, fear, or apprehension. This often happens when helping patients and families make health care decisions.  </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Calibri" panose="020F0502020204030204" pitchFamily="34" charset="0"/>
                <a:cs typeface="Arial" panose="020B0604020202020204" pitchFamily="34" charset="0"/>
              </a:rPr>
              <a:t> Your E.I. skills help you be aware of how emotions impact decisions and actions. </a:t>
            </a:r>
            <a:r>
              <a:rPr lang="en-CA" kern="100" dirty="0">
                <a:latin typeface="Aptos" panose="020B0004020202020204" pitchFamily="34" charset="0"/>
                <a:ea typeface="Calibri" panose="020F0502020204030204" pitchFamily="34" charset="0"/>
                <a:cs typeface="Arial" panose="020B0604020202020204" pitchFamily="34" charset="0"/>
              </a:rPr>
              <a:t> Y</a:t>
            </a:r>
            <a:r>
              <a:rPr lang="en-CA" kern="100" dirty="0">
                <a:effectLst/>
                <a:latin typeface="Aptos" panose="020B0004020202020204" pitchFamily="34" charset="0"/>
                <a:ea typeface="Calibri" panose="020F0502020204030204" pitchFamily="34" charset="0"/>
                <a:cs typeface="Arial" panose="020B0604020202020204" pitchFamily="34" charset="0"/>
              </a:rPr>
              <a:t>ou can achieve several positive outcomes when you use your emotional intelligence skills </a:t>
            </a:r>
            <a:r>
              <a:rPr lang="en-CA" kern="100" dirty="0">
                <a:latin typeface="Aptos" panose="020B0004020202020204" pitchFamily="34" charset="0"/>
                <a:ea typeface="Calibri" panose="020F0502020204030204" pitchFamily="34" charset="0"/>
                <a:cs typeface="Arial" panose="020B0604020202020204" pitchFamily="34" charset="0"/>
              </a:rPr>
              <a:t>to</a:t>
            </a:r>
            <a:r>
              <a:rPr lang="en-CA" kern="100" dirty="0">
                <a:effectLst/>
                <a:latin typeface="Aptos" panose="020B0004020202020204" pitchFamily="34" charset="0"/>
                <a:ea typeface="Calibri" panose="020F0502020204030204" pitchFamily="34" charset="0"/>
                <a:cs typeface="Arial" panose="020B0604020202020204" pitchFamily="34" charset="0"/>
              </a:rPr>
              <a:t> make decisions:</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lvl="0" indent="-285750">
              <a:lnSpc>
                <a:spcPct val="107000"/>
              </a:lnSpc>
              <a:spcAft>
                <a:spcPts val="800"/>
              </a:spcAft>
              <a:buFont typeface="Arial" panose="020B0604020202020204" pitchFamily="34" charset="0"/>
              <a:buChar char="•"/>
            </a:pPr>
            <a:r>
              <a:rPr lang="en-CA" kern="100" dirty="0">
                <a:effectLst/>
                <a:latin typeface="Aptos" panose="020B0004020202020204" pitchFamily="34" charset="0"/>
                <a:ea typeface="Calibri" panose="020F0502020204030204" pitchFamily="34" charset="0"/>
                <a:cs typeface="Arial" panose="020B0604020202020204" pitchFamily="34" charset="0"/>
              </a:rPr>
              <a:t>You can enhance the quality of care through shared decision-making with the patient and their family. </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lvl="0" indent="-285750">
              <a:lnSpc>
                <a:spcPct val="107000"/>
              </a:lnSpc>
              <a:spcAft>
                <a:spcPts val="800"/>
              </a:spcAft>
              <a:buFont typeface="Arial" panose="020B0604020202020204" pitchFamily="34" charset="0"/>
              <a:buChar char="•"/>
            </a:pPr>
            <a:r>
              <a:rPr lang="en-CA" kern="100" dirty="0">
                <a:effectLst/>
                <a:latin typeface="Aptos" panose="020B0004020202020204" pitchFamily="34" charset="0"/>
                <a:ea typeface="Calibri" panose="020F0502020204030204" pitchFamily="34" charset="0"/>
                <a:cs typeface="Arial" panose="020B0604020202020204" pitchFamily="34" charset="0"/>
              </a:rPr>
              <a:t>You will increase your confidence in making good decisions and increase your self-esteem. .</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lvl="0" indent="-285750">
              <a:lnSpc>
                <a:spcPct val="107000"/>
              </a:lnSpc>
              <a:spcAft>
                <a:spcPts val="800"/>
              </a:spcAft>
              <a:buFont typeface="Arial" panose="020B0604020202020204" pitchFamily="34" charset="0"/>
              <a:buChar char="•"/>
            </a:pPr>
            <a:r>
              <a:rPr lang="en-CA" kern="100" dirty="0">
                <a:effectLst/>
                <a:latin typeface="Aptos" panose="020B0004020202020204" pitchFamily="34" charset="0"/>
                <a:ea typeface="Calibri" panose="020F0502020204030204" pitchFamily="34" charset="0"/>
                <a:cs typeface="Arial" panose="020B0604020202020204" pitchFamily="34" charset="0"/>
              </a:rPr>
              <a:t>You will be able to effectively deliver a palliative approach to care where your decisions include a patient's holistic well-being—physical, emotional, social, and spiritual. </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2</a:t>
            </a:fld>
            <a:endParaRPr lang="en-GB" dirty="0"/>
          </a:p>
        </p:txBody>
      </p:sp>
    </p:spTree>
    <p:extLst>
      <p:ext uri="{BB962C8B-B14F-4D97-AF65-F5344CB8AC3E}">
        <p14:creationId xmlns:p14="http://schemas.microsoft.com/office/powerpoint/2010/main" val="325399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9343-41D4-3F91-836D-A0E1A621B6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E9E5C-254C-59F9-D604-BA939C7B3FCF}"/>
              </a:ext>
            </a:extLst>
          </p:cNvPr>
          <p:cNvSpPr>
            <a:spLocks noGrp="1" noRot="1" noChangeAspect="1"/>
          </p:cNvSpPr>
          <p:nvPr>
            <p:ph type="sldImg"/>
          </p:nvPr>
        </p:nvSpPr>
        <p:spPr>
          <a:xfrm>
            <a:off x="652463" y="423863"/>
            <a:ext cx="5575300" cy="3136900"/>
          </a:xfrm>
        </p:spPr>
      </p:sp>
      <p:sp>
        <p:nvSpPr>
          <p:cNvPr id="3" name="Notes Placeholder 2">
            <a:extLst>
              <a:ext uri="{FF2B5EF4-FFF2-40B4-BE49-F238E27FC236}">
                <a16:creationId xmlns:a16="http://schemas.microsoft.com/office/drawing/2014/main" id="{10B62C47-8379-6A82-1B82-B448966B00B3}"/>
              </a:ext>
            </a:extLst>
          </p:cNvPr>
          <p:cNvSpPr>
            <a:spLocks noGrp="1"/>
          </p:cNvSpPr>
          <p:nvPr>
            <p:ph type="body" idx="1"/>
          </p:nvPr>
        </p:nvSpPr>
        <p:spPr>
          <a:xfrm>
            <a:off x="239713" y="3636962"/>
            <a:ext cx="6400799" cy="5659438"/>
          </a:xfrm>
        </p:spPr>
        <p:txBody>
          <a:bodyPr/>
          <a:lstStyle/>
          <a:p>
            <a:r>
              <a:rPr lang="en-CA" sz="1400" kern="100" dirty="0">
                <a:latin typeface="Aptos" panose="020B0004020202020204" pitchFamily="34" charset="0"/>
                <a:ea typeface="Aptos" panose="020B0004020202020204" pitchFamily="34" charset="0"/>
                <a:cs typeface="Arial" panose="020B0604020202020204" pitchFamily="34" charset="0"/>
              </a:rPr>
              <a:t>.</a:t>
            </a:r>
            <a:endParaRPr lang="en-GB" sz="1400" kern="100" dirty="0">
              <a:ea typeface="Aptos" panose="020B0004020202020204" pitchFamily="34" charset="0"/>
              <a:cs typeface="Arial" panose="020B0604020202020204" pitchFamily="34" charset="0"/>
            </a:endParaRPr>
          </a:p>
          <a:p>
            <a:pPr defTabSz="924458">
              <a:defRPr/>
            </a:pPr>
            <a:r>
              <a:rPr lang="en-CA" sz="1200" b="1" u="sng" cap="all" dirty="0">
                <a:ea typeface="Calibri" panose="020F0502020204030204" pitchFamily="34" charset="0"/>
                <a:cs typeface="Arial" panose="020B0604020202020204" pitchFamily="34" charset="0"/>
              </a:rPr>
              <a:t>FACILITATOR NOTES – SELF-REFLECTION EXERCISE </a:t>
            </a:r>
            <a:endParaRPr lang="en-CA" sz="1200" dirty="0">
              <a:ea typeface="Calibri" panose="020F0502020204030204" pitchFamily="34" charset="0"/>
              <a:cs typeface="Arial" panose="020B0604020202020204" pitchFamily="34" charset="0"/>
            </a:endParaRPr>
          </a:p>
          <a:p>
            <a:pPr defTabSz="924458">
              <a:defRPr/>
            </a:pPr>
            <a:r>
              <a:rPr lang="en-GB" sz="1200" kern="100" dirty="0">
                <a:ea typeface="Aptos" panose="020B0004020202020204" pitchFamily="34" charset="0"/>
                <a:cs typeface="Arial" panose="020B0604020202020204" pitchFamily="34" charset="0"/>
              </a:rPr>
              <a:t>Let’s take a moment to self-assess your decision-making skills through this short activity.  </a:t>
            </a:r>
          </a:p>
          <a:p>
            <a:pPr marL="0" marR="0" lvl="0" indent="0" algn="l" defTabSz="924458" rtl="0" eaLnBrk="1" fontAlgn="auto" latinLnBrk="0" hangingPunct="1">
              <a:lnSpc>
                <a:spcPct val="100000"/>
              </a:lnSpc>
              <a:spcBef>
                <a:spcPts val="0"/>
              </a:spcBef>
              <a:spcAft>
                <a:spcPts val="0"/>
              </a:spcAft>
              <a:buClrTx/>
              <a:buSzTx/>
              <a:buFontTx/>
              <a:buNone/>
              <a:tabLst/>
              <a:defRPr/>
            </a:pPr>
            <a:r>
              <a:rPr lang="en-CA" kern="0" dirty="0">
                <a:effectLst/>
                <a:ea typeface="Calibri" panose="020F0502020204030204" pitchFamily="34" charset="0"/>
                <a:cs typeface="Calibri" panose="020F0502020204030204" pitchFamily="34" charset="0"/>
              </a:rPr>
              <a:t>This self-assessment will help you better understand the impact emotions have on your decision-making. </a:t>
            </a:r>
          </a:p>
          <a:p>
            <a:pPr marL="0" marR="0" lvl="0" indent="0" algn="l" defTabSz="924458" rtl="0" eaLnBrk="1" fontAlgn="auto" latinLnBrk="0" hangingPunct="1">
              <a:lnSpc>
                <a:spcPct val="100000"/>
              </a:lnSpc>
              <a:spcBef>
                <a:spcPts val="0"/>
              </a:spcBef>
              <a:spcAft>
                <a:spcPts val="0"/>
              </a:spcAft>
              <a:buClrTx/>
              <a:buSzTx/>
              <a:buFontTx/>
              <a:buNone/>
              <a:tabLst/>
              <a:defRPr/>
            </a:pPr>
            <a:r>
              <a:rPr lang="en-CA" kern="0" dirty="0">
                <a:effectLst/>
                <a:ea typeface="Calibri" panose="020F0502020204030204" pitchFamily="34" charset="0"/>
                <a:cs typeface="Calibri" panose="020F0502020204030204" pitchFamily="34" charset="0"/>
              </a:rPr>
              <a:t>The scale ranges from </a:t>
            </a:r>
            <a:r>
              <a:rPr lang="en-CA" i="1" kern="0" dirty="0">
                <a:effectLst/>
                <a:ea typeface="Calibri" panose="020F0502020204030204" pitchFamily="34" charset="0"/>
                <a:cs typeface="Calibri" panose="020F0502020204030204" pitchFamily="34" charset="0"/>
              </a:rPr>
              <a:t>always</a:t>
            </a:r>
            <a:r>
              <a:rPr lang="en-CA" kern="0" dirty="0">
                <a:effectLst/>
                <a:ea typeface="Calibri" panose="020F0502020204030204" pitchFamily="34" charset="0"/>
                <a:cs typeface="Calibri" panose="020F0502020204030204" pitchFamily="34" charset="0"/>
              </a:rPr>
              <a:t> to </a:t>
            </a:r>
            <a:r>
              <a:rPr lang="en-CA" i="1" kern="0" dirty="0">
                <a:effectLst/>
                <a:ea typeface="Calibri" panose="020F0502020204030204" pitchFamily="34" charset="0"/>
                <a:cs typeface="Calibri" panose="020F0502020204030204" pitchFamily="34" charset="0"/>
              </a:rPr>
              <a:t>never</a:t>
            </a:r>
            <a:r>
              <a:rPr lang="en-CA" kern="0" dirty="0">
                <a:effectLst/>
                <a:ea typeface="Calibri" panose="020F0502020204030204" pitchFamily="34" charset="0"/>
                <a:cs typeface="Calibri" panose="020F0502020204030204" pitchFamily="34" charset="0"/>
              </a:rPr>
              <a:t>.</a:t>
            </a:r>
            <a:endParaRPr lang="en-CA" kern="0" dirty="0">
              <a:ea typeface="Calibri" panose="020F0502020204030204" pitchFamily="34" charset="0"/>
              <a:cs typeface="Calibri" panose="020F050202020403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r>
              <a:rPr lang="en-CA" kern="0" dirty="0">
                <a:effectLst/>
                <a:ea typeface="Calibri" panose="020F0502020204030204" pitchFamily="34" charset="0"/>
                <a:cs typeface="Calibri" panose="020F0502020204030204" pitchFamily="34" charset="0"/>
              </a:rPr>
              <a:t>Read each statement carefully.  Mark down </a:t>
            </a:r>
            <a:r>
              <a:rPr lang="en-CA" kern="0" dirty="0">
                <a:ea typeface="Calibri" panose="020F0502020204030204" pitchFamily="34" charset="0"/>
                <a:cs typeface="Calibri" panose="020F0502020204030204" pitchFamily="34" charset="0"/>
              </a:rPr>
              <a:t>the  statement  </a:t>
            </a:r>
            <a:r>
              <a:rPr lang="en-CA" kern="0" dirty="0">
                <a:effectLst/>
                <a:ea typeface="Calibri" panose="020F0502020204030204" pitchFamily="34" charset="0"/>
                <a:cs typeface="Calibri" panose="020F0502020204030204" pitchFamily="34" charset="0"/>
              </a:rPr>
              <a:t>number and your </a:t>
            </a:r>
            <a:r>
              <a:rPr lang="en-CA" kern="0" dirty="0">
                <a:ea typeface="Calibri" panose="020F0502020204030204" pitchFamily="34" charset="0"/>
                <a:cs typeface="Calibri" panose="020F0502020204030204" pitchFamily="34" charset="0"/>
              </a:rPr>
              <a:t>answer ( 5 never to 1 always ) </a:t>
            </a:r>
            <a:r>
              <a:rPr lang="en-CA" kern="0" dirty="0">
                <a:effectLst/>
                <a:ea typeface="Calibri" panose="020F0502020204030204" pitchFamily="34" charset="0"/>
                <a:cs typeface="Calibri" panose="020F0502020204030204" pitchFamily="34" charset="0"/>
              </a:rPr>
              <a:t>on a piece of paper. </a:t>
            </a:r>
          </a:p>
          <a:p>
            <a:pPr marL="0" marR="0" lvl="0" indent="0" algn="l" defTabSz="924458" rtl="0" eaLnBrk="1" fontAlgn="auto" latinLnBrk="0" hangingPunct="1">
              <a:lnSpc>
                <a:spcPct val="100000"/>
              </a:lnSpc>
              <a:spcBef>
                <a:spcPts val="0"/>
              </a:spcBef>
              <a:spcAft>
                <a:spcPts val="0"/>
              </a:spcAft>
              <a:buClrTx/>
              <a:buSzTx/>
              <a:buFontTx/>
              <a:buNone/>
              <a:tabLst/>
              <a:defRPr/>
            </a:pPr>
            <a:r>
              <a:rPr lang="en-CA" kern="0" dirty="0">
                <a:effectLst/>
                <a:ea typeface="Calibri" panose="020F0502020204030204" pitchFamily="34" charset="0"/>
                <a:cs typeface="Calibri" panose="020F0502020204030204" pitchFamily="34" charset="0"/>
              </a:rPr>
              <a:t>Once you have gone through all the statements, total up your score. </a:t>
            </a:r>
          </a:p>
          <a:p>
            <a:pPr marL="0" marR="0" lvl="0" indent="0" algn="l" defTabSz="924458" rtl="0" eaLnBrk="1" fontAlgn="auto" latinLnBrk="0" hangingPunct="1">
              <a:lnSpc>
                <a:spcPct val="100000"/>
              </a:lnSpc>
              <a:spcBef>
                <a:spcPts val="0"/>
              </a:spcBef>
              <a:spcAft>
                <a:spcPts val="0"/>
              </a:spcAft>
              <a:buClrTx/>
              <a:buSzTx/>
              <a:buFontTx/>
              <a:buNone/>
              <a:tabLst/>
              <a:defRPr/>
            </a:pPr>
            <a:endParaRPr lang="en-CA" kern="0" dirty="0">
              <a:effectLst/>
              <a:ea typeface="Calibri" panose="020F0502020204030204" pitchFamily="34" charset="0"/>
              <a:cs typeface="Calibri" panose="020F050202020403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r>
              <a:rPr lang="en-CA" b="1" kern="0" dirty="0">
                <a:solidFill>
                  <a:srgbClr val="FF0000"/>
                </a:solidFill>
                <a:effectLst/>
                <a:ea typeface="Calibri" panose="020F0502020204030204" pitchFamily="34" charset="0"/>
                <a:cs typeface="Calibri" panose="020F0502020204030204" pitchFamily="34" charset="0"/>
              </a:rPr>
              <a:t>(GIVE EVERYONE A CHANCE TO GO THROUGH or READ EACH STATEMENT OUT LOUD TO THE GROUP PAUSING FOR A SECOND FOR THEM  TO ANSWER. WHEN GROUP IS FINISHED READ THE SCORING )</a:t>
            </a:r>
          </a:p>
          <a:p>
            <a:pPr marL="342900" lvl="0" indent="-342900">
              <a:lnSpc>
                <a:spcPct val="115000"/>
              </a:lnSpc>
              <a:spcBef>
                <a:spcPts val="600"/>
              </a:spcBef>
              <a:spcAft>
                <a:spcPts val="600"/>
              </a:spcAft>
              <a:buFont typeface="Symbol" panose="05050102010706020507" pitchFamily="18" charset="2"/>
              <a:buChar char=""/>
            </a:pPr>
            <a:r>
              <a:rPr lang="en-CA" kern="0" dirty="0">
                <a:effectLst/>
                <a:ea typeface="Times New Roman" panose="02020603050405020304" pitchFamily="18" charset="0"/>
                <a:cs typeface="Times New Roman" panose="02020603050405020304" pitchFamily="18" charset="0"/>
              </a:rPr>
              <a:t>Score </a:t>
            </a:r>
            <a:r>
              <a:rPr lang="en-CA" b="1" kern="0" dirty="0">
                <a:effectLst/>
                <a:ea typeface="Times New Roman" panose="02020603050405020304" pitchFamily="18" charset="0"/>
                <a:cs typeface="Times New Roman" panose="02020603050405020304" pitchFamily="18" charset="0"/>
              </a:rPr>
              <a:t>above 40</a:t>
            </a:r>
            <a:r>
              <a:rPr lang="en-CA" kern="0" dirty="0">
                <a:effectLst/>
                <a:ea typeface="Times New Roman" panose="02020603050405020304" pitchFamily="18" charset="0"/>
                <a:cs typeface="Times New Roman" panose="02020603050405020304" pitchFamily="18" charset="0"/>
              </a:rPr>
              <a:t>, you are a strong decision-maker. You consider thoughts and feelings in your decision-making process with patients and their families.  </a:t>
            </a:r>
            <a:endParaRPr lang="en-GB" kern="100" dirty="0">
              <a:effectLst/>
              <a:ea typeface="Calibri" panose="020F0502020204030204" pitchFamily="34" charset="0"/>
              <a:cs typeface="Arial" panose="020B0604020202020204" pitchFamily="34" charset="0"/>
            </a:endParaRPr>
          </a:p>
          <a:p>
            <a:pPr marL="342900" lvl="0" indent="-342900">
              <a:lnSpc>
                <a:spcPct val="115000"/>
              </a:lnSpc>
              <a:spcBef>
                <a:spcPts val="600"/>
              </a:spcBef>
              <a:spcAft>
                <a:spcPts val="600"/>
              </a:spcAft>
              <a:buFont typeface="Symbol" panose="05050102010706020507" pitchFamily="18" charset="2"/>
              <a:buChar char=""/>
            </a:pPr>
            <a:r>
              <a:rPr lang="en-CA" b="1" kern="0" dirty="0">
                <a:ea typeface="Times New Roman" panose="02020603050405020304" pitchFamily="18" charset="0"/>
                <a:cs typeface="Times New Roman" panose="02020603050405020304" pitchFamily="18" charset="0"/>
              </a:rPr>
              <a:t>S</a:t>
            </a:r>
            <a:r>
              <a:rPr lang="en-CA" b="1" kern="0" dirty="0">
                <a:effectLst/>
                <a:ea typeface="Times New Roman" panose="02020603050405020304" pitchFamily="18" charset="0"/>
                <a:cs typeface="Times New Roman" panose="02020603050405020304" pitchFamily="18" charset="0"/>
              </a:rPr>
              <a:t>core 26 to 40 </a:t>
            </a:r>
            <a:r>
              <a:rPr lang="en-CA" kern="0" dirty="0">
                <a:effectLst/>
                <a:ea typeface="Times New Roman" panose="02020603050405020304" pitchFamily="18" charset="0"/>
                <a:cs typeface="Times New Roman" panose="02020603050405020304" pitchFamily="18" charset="0"/>
              </a:rPr>
              <a:t>– Your decision-making skills are okay, and you can improve in some areas.  </a:t>
            </a:r>
          </a:p>
          <a:p>
            <a:pPr marL="342900" lvl="0" indent="-342900">
              <a:lnSpc>
                <a:spcPct val="115000"/>
              </a:lnSpc>
              <a:spcBef>
                <a:spcPts val="600"/>
              </a:spcBef>
              <a:spcAft>
                <a:spcPts val="600"/>
              </a:spcAft>
              <a:buFont typeface="Symbol" panose="05050102010706020507" pitchFamily="18" charset="2"/>
              <a:buChar char=""/>
            </a:pPr>
            <a:r>
              <a:rPr lang="en-CA" kern="0" dirty="0">
                <a:effectLst/>
                <a:ea typeface="Times New Roman" panose="02020603050405020304" pitchFamily="18" charset="0"/>
                <a:cs typeface="Times New Roman" panose="02020603050405020304" pitchFamily="18" charset="0"/>
              </a:rPr>
              <a:t>If you </a:t>
            </a:r>
            <a:r>
              <a:rPr lang="en-CA" b="1" kern="0" dirty="0">
                <a:effectLst/>
                <a:ea typeface="Times New Roman" panose="02020603050405020304" pitchFamily="18" charset="0"/>
                <a:cs typeface="Times New Roman" panose="02020603050405020304" pitchFamily="18" charset="0"/>
              </a:rPr>
              <a:t>score below 25 </a:t>
            </a:r>
            <a:r>
              <a:rPr lang="en-CA" kern="0" dirty="0">
                <a:effectLst/>
                <a:ea typeface="Times New Roman" panose="02020603050405020304" pitchFamily="18" charset="0"/>
                <a:cs typeface="Times New Roman" panose="02020603050405020304" pitchFamily="18" charset="0"/>
              </a:rPr>
              <a:t>– your decision-making skills and understanding of how emotions impact decisions and actions can improve.   </a:t>
            </a:r>
            <a:endParaRPr lang="en-CA" kern="0" dirty="0">
              <a:effectLst/>
              <a:ea typeface="Calibri" panose="020F0502020204030204" pitchFamily="34" charset="0"/>
              <a:cs typeface="Times New Roman" panose="02020603050405020304" pitchFamily="18" charset="0"/>
            </a:endParaRPr>
          </a:p>
          <a:p>
            <a:pPr marL="0" lvl="0" indent="0">
              <a:lnSpc>
                <a:spcPct val="115000"/>
              </a:lnSpc>
              <a:spcBef>
                <a:spcPts val="600"/>
              </a:spcBef>
              <a:spcAft>
                <a:spcPts val="600"/>
              </a:spcAft>
              <a:buFont typeface="Symbol" panose="05050102010706020507" pitchFamily="18" charset="2"/>
              <a:buNone/>
            </a:pPr>
            <a:r>
              <a:rPr lang="en-CA" kern="0" dirty="0">
                <a:effectLst/>
                <a:ea typeface="Calibri" panose="020F0502020204030204" pitchFamily="34" charset="0"/>
                <a:cs typeface="Times New Roman" panose="02020603050405020304" pitchFamily="18" charset="0"/>
              </a:rPr>
              <a:t>We will talk about how emotions impact decision-making and how you can use your emotional intelligence to help make better decisions.</a:t>
            </a:r>
            <a:endParaRPr lang="en-GB" kern="100" dirty="0">
              <a:effectLst/>
              <a:ea typeface="Calibri" panose="020F0502020204030204" pitchFamily="34" charset="0"/>
              <a:cs typeface="Arial" panose="020B0604020202020204" pitchFamily="34" charset="0"/>
            </a:endParaRPr>
          </a:p>
          <a:p>
            <a:pPr defTabSz="924458">
              <a:defRPr/>
            </a:pPr>
            <a:r>
              <a:rPr lang="en-GB" b="1" u="sng" kern="100" cap="all" dirty="0">
                <a:solidFill>
                  <a:srgbClr val="FF0000"/>
                </a:solidFill>
                <a:ea typeface="Aptos" panose="020B0004020202020204" pitchFamily="34" charset="0"/>
                <a:cs typeface="Arial" panose="020B0604020202020204" pitchFamily="34" charset="0"/>
              </a:rPr>
              <a:t>Optional </a:t>
            </a:r>
          </a:p>
          <a:p>
            <a:pPr defTabSz="924458">
              <a:defRPr/>
            </a:pPr>
            <a:r>
              <a:rPr lang="en-GB" b="1" kern="100" cap="all" dirty="0">
                <a:solidFill>
                  <a:srgbClr val="FF0000"/>
                </a:solidFill>
                <a:ea typeface="Aptos" panose="020B0004020202020204" pitchFamily="34" charset="0"/>
                <a:cs typeface="Arial" panose="020B0604020202020204" pitchFamily="34" charset="0"/>
              </a:rPr>
              <a:t>(You can ask the group if anyone would like to share any AH-HA moments – REMEMBER no wrong answers.      If no one wants to share move on) </a:t>
            </a:r>
          </a:p>
          <a:p>
            <a:pPr defTabSz="924458">
              <a:defRPr/>
            </a:pPr>
            <a:r>
              <a:rPr lang="en-GB" kern="100" dirty="0">
                <a:ea typeface="Aptos" panose="020B0004020202020204" pitchFamily="34" charset="0"/>
                <a:cs typeface="Arial" panose="020B0604020202020204" pitchFamily="34" charset="0"/>
              </a:rPr>
              <a:t> </a:t>
            </a:r>
          </a:p>
          <a:p>
            <a:pPr defTabSz="924458">
              <a:defRPr/>
            </a:pPr>
            <a:endParaRPr lang="en-GB" kern="100" dirty="0">
              <a:ea typeface="Aptos" panose="020B0004020202020204" pitchFamily="34" charset="0"/>
              <a:cs typeface="Arial" panose="020B0604020202020204" pitchFamily="34" charset="0"/>
            </a:endParaRPr>
          </a:p>
          <a:p>
            <a:pPr defTabSz="924458">
              <a:defRPr/>
            </a:pPr>
            <a:endParaRPr lang="en-GB" kern="100" dirty="0">
              <a:ea typeface="Aptos" panose="020B0004020202020204" pitchFamily="34" charset="0"/>
              <a:cs typeface="Arial" panose="020B0604020202020204" pitchFamily="34" charset="0"/>
            </a:endParaRPr>
          </a:p>
          <a:p>
            <a:pPr defTabSz="924458">
              <a:defRPr/>
            </a:pPr>
            <a:endParaRPr lang="en-CA" dirty="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29BBEF7-F365-C896-1D4E-2980F067B2EB}"/>
              </a:ext>
            </a:extLst>
          </p:cNvPr>
          <p:cNvSpPr>
            <a:spLocks noGrp="1"/>
          </p:cNvSpPr>
          <p:nvPr>
            <p:ph type="sldNum" sz="quarter" idx="5"/>
          </p:nvPr>
        </p:nvSpPr>
        <p:spPr/>
        <p:txBody>
          <a:bodyPr/>
          <a:lstStyle/>
          <a:p>
            <a:fld id="{CCB7A40F-EEE3-40DC-9D6B-7B3D14AA826A}" type="slidenum">
              <a:rPr lang="en-GB" smtClean="0"/>
              <a:t>3</a:t>
            </a:fld>
            <a:endParaRPr lang="en-GB" dirty="0"/>
          </a:p>
        </p:txBody>
      </p:sp>
    </p:spTree>
    <p:extLst>
      <p:ext uri="{BB962C8B-B14F-4D97-AF65-F5344CB8AC3E}">
        <p14:creationId xmlns:p14="http://schemas.microsoft.com/office/powerpoint/2010/main" val="1902724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2463" y="963613"/>
            <a:ext cx="5575300" cy="3136900"/>
          </a:xfrm>
        </p:spPr>
      </p:sp>
      <p:sp>
        <p:nvSpPr>
          <p:cNvPr id="3" name="Notes Placeholder 2"/>
          <p:cNvSpPr>
            <a:spLocks noGrp="1"/>
          </p:cNvSpPr>
          <p:nvPr>
            <p:ph type="body" idx="1"/>
          </p:nvPr>
        </p:nvSpPr>
        <p:spPr>
          <a:xfrm>
            <a:off x="372939" y="4159858"/>
            <a:ext cx="6267450" cy="5136541"/>
          </a:xfrm>
        </p:spPr>
        <p:txBody>
          <a:bodyPr/>
          <a:lstStyle/>
          <a:p>
            <a:r>
              <a:rPr lang="en-CA" b="1" dirty="0"/>
              <a:t>FACILITATOR NOTES</a:t>
            </a:r>
            <a:r>
              <a:rPr lang="en-CA" dirty="0"/>
              <a:t>:</a:t>
            </a:r>
          </a:p>
          <a:p>
            <a:pPr>
              <a:lnSpc>
                <a:spcPct val="107000"/>
              </a:lnSpc>
              <a:spcAft>
                <a:spcPts val="800"/>
              </a:spcAft>
            </a:pPr>
            <a:r>
              <a:rPr lang="en-CA" sz="1400" b="1" kern="0" dirty="0">
                <a:solidFill>
                  <a:srgbClr val="FF0000"/>
                </a:solidFill>
                <a:effectLst/>
                <a:ea typeface="Calibri" panose="020F0502020204030204" pitchFamily="34" charset="0"/>
                <a:cs typeface="Arial" panose="020B0604020202020204" pitchFamily="34" charset="0"/>
              </a:rPr>
              <a:t>OPTIONAL SLIDE </a:t>
            </a:r>
            <a:r>
              <a:rPr lang="en-CA" sz="1400" b="1" kern="0" dirty="0">
                <a:effectLst/>
                <a:ea typeface="Calibri" panose="020F0502020204030204" pitchFamily="34" charset="0"/>
                <a:cs typeface="Arial" panose="020B0604020202020204" pitchFamily="34" charset="0"/>
              </a:rPr>
              <a:t>-</a:t>
            </a:r>
          </a:p>
          <a:p>
            <a:pPr>
              <a:lnSpc>
                <a:spcPct val="107000"/>
              </a:lnSpc>
              <a:spcAft>
                <a:spcPts val="800"/>
              </a:spcAft>
            </a:pPr>
            <a:r>
              <a:rPr lang="en-CA" b="1" kern="0" dirty="0">
                <a:effectLst/>
                <a:ea typeface="Calibri" panose="020F0502020204030204" pitchFamily="34" charset="0"/>
                <a:cs typeface="Arial" panose="020B0604020202020204" pitchFamily="34" charset="0"/>
              </a:rPr>
              <a:t>Video:  </a:t>
            </a:r>
            <a:r>
              <a:rPr lang="en-CA" kern="0" dirty="0">
                <a:solidFill>
                  <a:srgbClr val="0000FF"/>
                </a:solidFill>
                <a:effectLst/>
                <a:ea typeface="Calibri" panose="020F0502020204030204" pitchFamily="34" charset="0"/>
                <a:cs typeface="Arial" panose="020B0604020202020204" pitchFamily="34" charset="0"/>
                <a:hlinkClick r:id="rId3"/>
              </a:rPr>
              <a:t>Emotions and the Brain</a:t>
            </a:r>
            <a:r>
              <a:rPr lang="en-CA" u="sng" kern="0" dirty="0">
                <a:solidFill>
                  <a:srgbClr val="0000FF"/>
                </a:solidFill>
                <a:effectLst/>
                <a:ea typeface="Calibri" panose="020F0502020204030204" pitchFamily="34" charset="0"/>
                <a:cs typeface="Arial" panose="020B0604020202020204" pitchFamily="34" charset="0"/>
              </a:rPr>
              <a:t> (2:02) </a:t>
            </a:r>
          </a:p>
          <a:p>
            <a:pPr>
              <a:lnSpc>
                <a:spcPct val="107000"/>
              </a:lnSpc>
            </a:pPr>
            <a:r>
              <a:rPr lang="en-CA" i="1" kern="0" dirty="0" err="1">
                <a:effectLst/>
                <a:ea typeface="Calibri" panose="020F0502020204030204" pitchFamily="34" charset="0"/>
                <a:cs typeface="Arial" panose="020B0604020202020204" pitchFamily="34" charset="0"/>
              </a:rPr>
              <a:t>Sentis</a:t>
            </a:r>
            <a:r>
              <a:rPr lang="en-CA" i="1" kern="0" dirty="0">
                <a:effectLst/>
                <a:ea typeface="Calibri" panose="020F0502020204030204" pitchFamily="34" charset="0"/>
                <a:cs typeface="Arial" panose="020B0604020202020204" pitchFamily="34" charset="0"/>
              </a:rPr>
              <a:t>, 27 November 2012</a:t>
            </a:r>
            <a:r>
              <a:rPr lang="en-CA" kern="0" dirty="0">
                <a:effectLst/>
                <a:ea typeface="Calibri" panose="020F0502020204030204" pitchFamily="34" charset="0"/>
                <a:cs typeface="Arial" panose="020B0604020202020204" pitchFamily="34" charset="0"/>
              </a:rPr>
              <a:t> </a:t>
            </a:r>
            <a:endParaRPr lang="en-GB" kern="100" dirty="0">
              <a:effectLst/>
              <a:ea typeface="Calibri" panose="020F0502020204030204" pitchFamily="34" charset="0"/>
              <a:cs typeface="Arial" panose="020B0604020202020204" pitchFamily="34" charset="0"/>
            </a:endParaRPr>
          </a:p>
          <a:p>
            <a:pPr>
              <a:lnSpc>
                <a:spcPct val="107000"/>
              </a:lnSpc>
            </a:pPr>
            <a:r>
              <a:rPr lang="en-CA" kern="0" dirty="0">
                <a:effectLst/>
                <a:ea typeface="Calibri" panose="020F0502020204030204" pitchFamily="34" charset="0"/>
                <a:cs typeface="Arial" panose="020B0604020202020204" pitchFamily="34" charset="0"/>
              </a:rPr>
              <a:t>This short, animated video explains the relationship between our emotions and the structures and functions of our brain, including the flight-or-fight mechanism and how we can regulate emotions. </a:t>
            </a:r>
            <a:endParaRPr lang="en-GB" kern="100" dirty="0">
              <a:effectLst/>
              <a:ea typeface="Calibri" panose="020F0502020204030204" pitchFamily="34" charset="0"/>
              <a:cs typeface="Arial" panose="020B0604020202020204" pitchFamily="34" charset="0"/>
            </a:endParaRPr>
          </a:p>
          <a:p>
            <a:pPr>
              <a:lnSpc>
                <a:spcPct val="107000"/>
              </a:lnSpc>
              <a:spcAft>
                <a:spcPts val="800"/>
              </a:spcAft>
            </a:pPr>
            <a:endParaRPr lang="en-CA" sz="1400" b="1" kern="0" dirty="0">
              <a:solidFill>
                <a:srgbClr val="FF0000"/>
              </a:solidFill>
              <a:effectLst/>
              <a:ea typeface="Calibri" panose="020F0502020204030204" pitchFamily="34" charset="0"/>
              <a:cs typeface="Arial" panose="020B0604020202020204" pitchFamily="34" charset="0"/>
            </a:endParaRPr>
          </a:p>
          <a:p>
            <a:pPr>
              <a:lnSpc>
                <a:spcPct val="107000"/>
              </a:lnSpc>
              <a:spcAft>
                <a:spcPts val="800"/>
              </a:spcAft>
            </a:pPr>
            <a:r>
              <a:rPr lang="en-CA" sz="1400" b="1" kern="0" dirty="0">
                <a:solidFill>
                  <a:srgbClr val="FF0000"/>
                </a:solidFill>
                <a:effectLst/>
                <a:ea typeface="Calibri" panose="020F0502020204030204" pitchFamily="34" charset="0"/>
                <a:cs typeface="Arial" panose="020B0604020202020204" pitchFamily="34" charset="0"/>
              </a:rPr>
              <a:t>OPTIONAL - DISCUSSION: </a:t>
            </a:r>
            <a:endParaRPr lang="en-GB" sz="1400" kern="100" dirty="0">
              <a:solidFill>
                <a:srgbClr val="FF0000"/>
              </a:solidFill>
              <a:effectLst/>
              <a:ea typeface="Calibri" panose="020F0502020204030204" pitchFamily="34" charset="0"/>
              <a:cs typeface="Arial" panose="020B0604020202020204" pitchFamily="34" charset="0"/>
            </a:endParaRPr>
          </a:p>
          <a:p>
            <a:pPr>
              <a:lnSpc>
                <a:spcPct val="107000"/>
              </a:lnSpc>
            </a:pPr>
            <a:r>
              <a:rPr lang="en-CA" kern="0" dirty="0">
                <a:effectLst/>
                <a:ea typeface="Calibri" panose="020F0502020204030204" pitchFamily="34" charset="0"/>
                <a:cs typeface="Arial" panose="020B0604020202020204" pitchFamily="34" charset="0"/>
              </a:rPr>
              <a:t>This video describes how our thoughts and actions are influenced by what our brain sees as threats or rewards and the chemicals released in our body through the "thinking region" of our brain. </a:t>
            </a:r>
            <a:endParaRPr lang="en-GB" kern="100" dirty="0">
              <a:ea typeface="Calibri" panose="020F0502020204030204" pitchFamily="34" charset="0"/>
              <a:cs typeface="Arial" panose="020B0604020202020204" pitchFamily="34" charset="0"/>
            </a:endParaRPr>
          </a:p>
          <a:p>
            <a:pPr marL="171450" indent="-171450">
              <a:lnSpc>
                <a:spcPct val="107000"/>
              </a:lnSpc>
              <a:buFont typeface="Arial" panose="020B0604020202020204" pitchFamily="34" charset="0"/>
              <a:buChar char="•"/>
            </a:pPr>
            <a:r>
              <a:rPr lang="en-CA" kern="0" dirty="0">
                <a:solidFill>
                  <a:srgbClr val="FF0000"/>
                </a:solidFill>
                <a:effectLst/>
                <a:ea typeface="Calibri" panose="020F0502020204030204" pitchFamily="34" charset="0"/>
                <a:cs typeface="Arial" panose="020B0604020202020204" pitchFamily="34" charset="0"/>
              </a:rPr>
              <a:t>Q: Can you share an example of a decision or action that you recently took that was a direct result of emotions? </a:t>
            </a:r>
          </a:p>
          <a:p>
            <a:pPr marL="171450" indent="-171450">
              <a:lnSpc>
                <a:spcPct val="107000"/>
              </a:lnSpc>
              <a:buFont typeface="Arial" panose="020B0604020202020204" pitchFamily="34" charset="0"/>
              <a:buChar char="•"/>
            </a:pPr>
            <a:endParaRPr lang="en-CA" kern="0" dirty="0">
              <a:solidFill>
                <a:srgbClr val="FF0000"/>
              </a:solidFill>
              <a:ea typeface="Calibri" panose="020F0502020204030204" pitchFamily="34" charset="0"/>
              <a:cs typeface="Arial" panose="020B0604020202020204" pitchFamily="34" charset="0"/>
            </a:endParaRPr>
          </a:p>
          <a:p>
            <a:pPr marL="171450" indent="-171450">
              <a:lnSpc>
                <a:spcPct val="107000"/>
              </a:lnSpc>
              <a:buFont typeface="Arial" panose="020B0604020202020204" pitchFamily="34" charset="0"/>
              <a:buChar char="•"/>
            </a:pPr>
            <a:r>
              <a:rPr lang="en-CA" kern="0" dirty="0">
                <a:solidFill>
                  <a:srgbClr val="FF0000"/>
                </a:solidFill>
                <a:effectLst/>
                <a:ea typeface="Calibri" panose="020F0502020204030204" pitchFamily="34" charset="0"/>
                <a:cs typeface="Arial" panose="020B0604020202020204" pitchFamily="34" charset="0"/>
              </a:rPr>
              <a:t>Q: What about a situation where you reacted irrationally because of what you were feeling? </a:t>
            </a:r>
          </a:p>
          <a:p>
            <a:pPr marL="171450" indent="-171450">
              <a:lnSpc>
                <a:spcPct val="107000"/>
              </a:lnSpc>
              <a:buFont typeface="Arial" panose="020B0604020202020204" pitchFamily="34" charset="0"/>
              <a:buChar char="•"/>
            </a:pPr>
            <a:endParaRPr lang="en-CA" kern="0" dirty="0">
              <a:solidFill>
                <a:srgbClr val="FF0000"/>
              </a:solidFill>
              <a:ea typeface="Calibri" panose="020F0502020204030204" pitchFamily="34" charset="0"/>
              <a:cs typeface="Arial" panose="020B0604020202020204" pitchFamily="34" charset="0"/>
            </a:endParaRPr>
          </a:p>
          <a:p>
            <a:pPr marL="171450" indent="-171450">
              <a:lnSpc>
                <a:spcPct val="107000"/>
              </a:lnSpc>
              <a:buFont typeface="Arial" panose="020B0604020202020204" pitchFamily="34" charset="0"/>
              <a:buChar char="•"/>
            </a:pPr>
            <a:r>
              <a:rPr lang="en-CA" kern="0" dirty="0">
                <a:solidFill>
                  <a:srgbClr val="FF0000"/>
                </a:solidFill>
                <a:effectLst/>
                <a:ea typeface="Calibri" panose="020F0502020204030204" pitchFamily="34" charset="0"/>
                <a:cs typeface="Arial" panose="020B0604020202020204" pitchFamily="34" charset="0"/>
              </a:rPr>
              <a:t>Q: Would anyone like to share? </a:t>
            </a:r>
            <a:endParaRPr lang="en-GB" kern="100" dirty="0">
              <a:effectLst/>
              <a:ea typeface="Calibri" panose="020F0502020204030204" pitchFamily="34" charset="0"/>
              <a:cs typeface="Arial" panose="020B0604020202020204" pitchFamily="34" charset="0"/>
            </a:endParaRPr>
          </a:p>
          <a:p>
            <a:pPr marL="171450" indent="-171450">
              <a:buFont typeface="Arial" panose="020B0604020202020204" pitchFamily="34" charset="0"/>
              <a:buChar char="•"/>
            </a:pPr>
            <a:endParaRPr lang="en-CA" b="1" dirty="0">
              <a:solidFill>
                <a:srgbClr val="FF0000"/>
              </a:solidFill>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4</a:t>
            </a:fld>
            <a:endParaRPr lang="en-GB" dirty="0"/>
          </a:p>
        </p:txBody>
      </p:sp>
    </p:spTree>
    <p:extLst>
      <p:ext uri="{BB962C8B-B14F-4D97-AF65-F5344CB8AC3E}">
        <p14:creationId xmlns:p14="http://schemas.microsoft.com/office/powerpoint/2010/main" val="4262771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158750"/>
            <a:ext cx="4659312" cy="2620963"/>
          </a:xfrm>
        </p:spPr>
      </p:sp>
      <p:sp>
        <p:nvSpPr>
          <p:cNvPr id="3" name="Notes Placeholder 2"/>
          <p:cNvSpPr>
            <a:spLocks noGrp="1"/>
          </p:cNvSpPr>
          <p:nvPr>
            <p:ph type="body" idx="1"/>
          </p:nvPr>
        </p:nvSpPr>
        <p:spPr>
          <a:xfrm>
            <a:off x="123548" y="2581297"/>
            <a:ext cx="6634716" cy="6626498"/>
          </a:xfrm>
        </p:spPr>
        <p:txBody>
          <a:bodyPr/>
          <a:lstStyle/>
          <a:p>
            <a:pPr defTabSz="924458">
              <a:spcBef>
                <a:spcPts val="607"/>
              </a:spcBef>
              <a:defRPr/>
            </a:pPr>
            <a:r>
              <a:rPr lang="en-CA" b="1" u="sng" cap="all" dirty="0">
                <a:ea typeface="Calibri" panose="020F0502020204030204" pitchFamily="34" charset="0"/>
                <a:cs typeface="Arial" panose="020B0604020202020204" pitchFamily="34" charset="0"/>
              </a:rPr>
              <a:t>Facilitator NOTES </a:t>
            </a:r>
            <a:endParaRPr lang="en-GB" b="1" u="sng" cap="all" dirty="0">
              <a:ea typeface="Calibri" panose="020F0502020204030204" pitchFamily="34" charset="0"/>
              <a:cs typeface="Arial" panose="020B0604020202020204" pitchFamily="34" charset="0"/>
            </a:endParaRPr>
          </a:p>
          <a:p>
            <a:pPr>
              <a:lnSpc>
                <a:spcPct val="107000"/>
              </a:lnSpc>
              <a:spcBef>
                <a:spcPts val="600"/>
              </a:spcBef>
              <a:spcAft>
                <a:spcPts val="800"/>
              </a:spcAft>
            </a:pPr>
            <a:r>
              <a:rPr lang="en-CA" kern="0" dirty="0">
                <a:effectLst/>
                <a:ea typeface="Calibri" panose="020F0502020204030204" pitchFamily="34" charset="0"/>
                <a:cs typeface="Arial" panose="020B0604020202020204" pitchFamily="34" charset="0"/>
              </a:rPr>
              <a:t>What happens in our brains when we make decisions?</a:t>
            </a:r>
          </a:p>
          <a:p>
            <a:pPr>
              <a:lnSpc>
                <a:spcPct val="107000"/>
              </a:lnSpc>
              <a:spcBef>
                <a:spcPts val="600"/>
              </a:spcBef>
              <a:spcAft>
                <a:spcPts val="800"/>
              </a:spcAft>
            </a:pPr>
            <a:r>
              <a:rPr lang="en-CA" kern="0" dirty="0">
                <a:effectLst/>
                <a:ea typeface="Calibri" panose="020F0502020204030204" pitchFamily="34" charset="0"/>
                <a:cs typeface="Arial" panose="020B0604020202020204" pitchFamily="34" charset="0"/>
              </a:rPr>
              <a:t>A common myth is that all our decisions are made using our logical or rational brain</a:t>
            </a:r>
            <a:r>
              <a:rPr lang="en-CA" b="1" kern="0" dirty="0">
                <a:effectLst/>
                <a:ea typeface="Calibri" panose="020F0502020204030204" pitchFamily="34" charset="0"/>
                <a:cs typeface="Arial" panose="020B0604020202020204" pitchFamily="34" charset="0"/>
              </a:rPr>
              <a:t> (the front part of the brain known as the neocortex)</a:t>
            </a:r>
            <a:r>
              <a:rPr lang="en-CA" kern="0" dirty="0">
                <a:effectLst/>
                <a:ea typeface="Calibri" panose="020F0502020204030204" pitchFamily="34" charset="0"/>
                <a:cs typeface="Arial" panose="020B0604020202020204" pitchFamily="34" charset="0"/>
              </a:rPr>
              <a:t>. </a:t>
            </a:r>
          </a:p>
          <a:p>
            <a:pPr>
              <a:lnSpc>
                <a:spcPct val="107000"/>
              </a:lnSpc>
              <a:spcBef>
                <a:spcPts val="600"/>
              </a:spcBef>
              <a:spcAft>
                <a:spcPts val="800"/>
              </a:spcAft>
            </a:pPr>
            <a:r>
              <a:rPr lang="en-CA" kern="0" dirty="0">
                <a:effectLst/>
                <a:ea typeface="Calibri" panose="020F0502020204030204" pitchFamily="34" charset="0"/>
                <a:cs typeface="Arial" panose="020B0604020202020204" pitchFamily="34" charset="0"/>
              </a:rPr>
              <a:t>This part of our brain is responsible for analytical thought and language. Our logical or rational brain allows us to plan, think and choose. However, our logical brain only plays one part in our decisions and actions. </a:t>
            </a:r>
            <a:endParaRPr lang="en-GB" kern="100" dirty="0">
              <a:effectLst/>
              <a:ea typeface="Calibri" panose="020F0502020204030204" pitchFamily="34" charset="0"/>
              <a:cs typeface="Arial" panose="020B0604020202020204" pitchFamily="34" charset="0"/>
            </a:endParaRPr>
          </a:p>
          <a:p>
            <a:pPr>
              <a:lnSpc>
                <a:spcPct val="107000"/>
              </a:lnSpc>
              <a:spcBef>
                <a:spcPts val="600"/>
              </a:spcBef>
              <a:spcAft>
                <a:spcPts val="800"/>
              </a:spcAft>
            </a:pPr>
            <a:r>
              <a:rPr lang="en-CA" kern="0" dirty="0">
                <a:effectLst/>
                <a:ea typeface="Calibri" panose="020F0502020204030204" pitchFamily="34" charset="0"/>
                <a:cs typeface="Arial" panose="020B0604020202020204" pitchFamily="34" charset="0"/>
              </a:rPr>
              <a:t>The big driver for our decisions and actions is found in the brain's limbic system, otherwise known as our emotional brain.  The blue section on the diagram is the </a:t>
            </a:r>
            <a:r>
              <a:rPr lang="en-CA" b="1" kern="0" dirty="0">
                <a:effectLst/>
                <a:ea typeface="Calibri" panose="020F0502020204030204" pitchFamily="34" charset="0"/>
                <a:cs typeface="Arial" panose="020B0604020202020204" pitchFamily="34" charset="0"/>
              </a:rPr>
              <a:t>limbic system – </a:t>
            </a:r>
            <a:r>
              <a:rPr lang="en-CA" kern="0" dirty="0">
                <a:effectLst/>
                <a:ea typeface="Calibri" panose="020F0502020204030204" pitchFamily="34" charset="0"/>
                <a:cs typeface="Arial" panose="020B0604020202020204" pitchFamily="34" charset="0"/>
              </a:rPr>
              <a:t>the part of the brain that regulates basic survival functions, such as breathing, moving, resting, and feeding, and that creates our emotional experiences.</a:t>
            </a:r>
          </a:p>
          <a:p>
            <a:pPr>
              <a:lnSpc>
                <a:spcPct val="107000"/>
              </a:lnSpc>
              <a:spcBef>
                <a:spcPts val="600"/>
              </a:spcBef>
              <a:spcAft>
                <a:spcPts val="800"/>
              </a:spcAft>
            </a:pPr>
            <a:r>
              <a:rPr lang="en-CA" u="sng" kern="0" dirty="0">
                <a:effectLst/>
                <a:ea typeface="Calibri" panose="020F0502020204030204" pitchFamily="34" charset="0"/>
                <a:cs typeface="Arial" panose="020B0604020202020204" pitchFamily="34" charset="0"/>
              </a:rPr>
              <a:t> In regular and routine situations</a:t>
            </a:r>
            <a:r>
              <a:rPr lang="en-CA" kern="0" dirty="0">
                <a:effectLst/>
                <a:ea typeface="Calibri" panose="020F0502020204030204" pitchFamily="34" charset="0"/>
                <a:cs typeface="Arial" panose="020B0604020202020204" pitchFamily="34" charset="0"/>
              </a:rPr>
              <a:t>, the limbic system gives us an emotional response to a stimulus and the neocortex (our logical brain) helps regulate and rationalize our responses. The two systems work together to help us make decisions and guide our actions. </a:t>
            </a:r>
          </a:p>
          <a:p>
            <a:pPr>
              <a:lnSpc>
                <a:spcPct val="107000"/>
              </a:lnSpc>
            </a:pPr>
            <a:r>
              <a:rPr lang="en-CA" u="sng" kern="0" dirty="0">
                <a:effectLst/>
                <a:ea typeface="Calibri" panose="020F0502020204030204" pitchFamily="34" charset="0"/>
                <a:cs typeface="Arial" panose="020B0604020202020204" pitchFamily="34" charset="0"/>
              </a:rPr>
              <a:t>2 things that are important to note about our brain:</a:t>
            </a:r>
          </a:p>
          <a:p>
            <a:pPr>
              <a:lnSpc>
                <a:spcPct val="107000"/>
              </a:lnSpc>
            </a:pPr>
            <a:r>
              <a:rPr lang="en-CA" kern="0" dirty="0">
                <a:effectLst/>
                <a:ea typeface="Calibri" panose="020F0502020204030204" pitchFamily="34" charset="0"/>
                <a:cs typeface="Arial" panose="020B0604020202020204" pitchFamily="34" charset="0"/>
              </a:rPr>
              <a:t>1. The limbic system, or emotional brain, processes information 200 times faster than the neocortex or logical brain! </a:t>
            </a:r>
          </a:p>
          <a:p>
            <a:pPr>
              <a:lnSpc>
                <a:spcPct val="107000"/>
              </a:lnSpc>
            </a:pPr>
            <a:r>
              <a:rPr lang="en-CA" kern="0" dirty="0">
                <a:effectLst/>
                <a:ea typeface="Calibri" panose="020F0502020204030204" pitchFamily="34" charset="0"/>
                <a:cs typeface="Arial" panose="020B0604020202020204" pitchFamily="34" charset="0"/>
              </a:rPr>
              <a:t>2. If we are faced with a stimulus that is threatening or stressful – like a highly emotional situation – the </a:t>
            </a:r>
            <a:r>
              <a:rPr lang="en-CA" b="1" kern="0" dirty="0">
                <a:effectLst/>
                <a:ea typeface="Calibri" panose="020F0502020204030204" pitchFamily="34" charset="0"/>
                <a:cs typeface="Arial" panose="020B0604020202020204" pitchFamily="34" charset="0"/>
              </a:rPr>
              <a:t>amygdala (the small orange part located in the limbic system) </a:t>
            </a:r>
            <a:r>
              <a:rPr lang="en-CA" b="0" kern="0" dirty="0">
                <a:effectLst/>
                <a:ea typeface="Calibri" panose="020F0502020204030204" pitchFamily="34" charset="0"/>
                <a:cs typeface="Arial" panose="020B0604020202020204" pitchFamily="34" charset="0"/>
              </a:rPr>
              <a:t>quickly </a:t>
            </a:r>
            <a:r>
              <a:rPr lang="en-CA" kern="0" dirty="0">
                <a:effectLst/>
                <a:ea typeface="Calibri" panose="020F0502020204030204" pitchFamily="34" charset="0"/>
                <a:cs typeface="Arial" panose="020B0604020202020204" pitchFamily="34" charset="0"/>
              </a:rPr>
              <a:t>reacts and tells our body to release </a:t>
            </a:r>
            <a:r>
              <a:rPr lang="en-CA" b="1" kern="0" dirty="0">
                <a:effectLst/>
                <a:ea typeface="Calibri" panose="020F0502020204030204" pitchFamily="34" charset="0"/>
                <a:cs typeface="Arial" panose="020B0604020202020204" pitchFamily="34" charset="0"/>
              </a:rPr>
              <a:t>hormones</a:t>
            </a:r>
            <a:r>
              <a:rPr lang="en-CA" kern="0" dirty="0">
                <a:effectLst/>
                <a:ea typeface="Calibri" panose="020F0502020204030204" pitchFamily="34" charset="0"/>
                <a:cs typeface="Arial" panose="020B0604020202020204" pitchFamily="34" charset="0"/>
              </a:rPr>
              <a:t> (adrenalin and cortisol), causing a "flight or fight" response.  When faced with highly emotional situations, we often act with little or no input from our logical brain.</a:t>
            </a:r>
          </a:p>
          <a:p>
            <a:pPr>
              <a:lnSpc>
                <a:spcPct val="107000"/>
              </a:lnSpc>
            </a:pPr>
            <a:r>
              <a:rPr lang="en-CA" kern="0" dirty="0">
                <a:effectLst/>
                <a:ea typeface="Calibri" panose="020F0502020204030204" pitchFamily="34" charset="0"/>
                <a:cs typeface="Arial" panose="020B0604020202020204" pitchFamily="34" charset="0"/>
              </a:rPr>
              <a:t>How many of these statements sound familiar when you are experiencing intense emotions?</a:t>
            </a:r>
            <a:endParaRPr lang="en-GB" kern="100" dirty="0">
              <a:effectLst/>
              <a:ea typeface="Calibri" panose="020F0502020204030204" pitchFamily="34" charset="0"/>
              <a:cs typeface="Arial" panose="020B0604020202020204" pitchFamily="34" charset="0"/>
            </a:endParaRPr>
          </a:p>
          <a:p>
            <a:pPr marL="457200" indent="-228600">
              <a:lnSpc>
                <a:spcPct val="115000"/>
              </a:lnSpc>
              <a:buFont typeface="Arial" panose="020B0604020202020204" pitchFamily="34" charset="0"/>
              <a:buChar char="•"/>
            </a:pPr>
            <a:r>
              <a:rPr lang="en-CA" kern="0" dirty="0">
                <a:effectLst/>
                <a:ea typeface="Times New Roman" panose="02020603050405020304" pitchFamily="18" charset="0"/>
                <a:cs typeface="Times New Roman" panose="02020603050405020304" pitchFamily="18" charset="0"/>
              </a:rPr>
              <a:t>I was furious, so I just acted. </a:t>
            </a:r>
            <a:endParaRPr lang="en-GB" kern="100" dirty="0">
              <a:effectLst/>
              <a:ea typeface="Calibri" panose="020F0502020204030204" pitchFamily="34" charset="0"/>
              <a:cs typeface="Arial" panose="020B0604020202020204" pitchFamily="34" charset="0"/>
            </a:endParaRPr>
          </a:p>
          <a:p>
            <a:pPr marL="457200" indent="-228600">
              <a:lnSpc>
                <a:spcPct val="115000"/>
              </a:lnSpc>
              <a:buFont typeface="Arial" panose="020B0604020202020204" pitchFamily="34" charset="0"/>
              <a:buChar char="•"/>
            </a:pPr>
            <a:r>
              <a:rPr lang="en-CA" kern="0" dirty="0">
                <a:effectLst/>
                <a:ea typeface="Times New Roman" panose="02020603050405020304" pitchFamily="18" charset="0"/>
                <a:cs typeface="Times New Roman" panose="02020603050405020304" pitchFamily="18" charset="0"/>
              </a:rPr>
              <a:t>I was so panicked I couldn’t decide what to do.</a:t>
            </a:r>
            <a:endParaRPr lang="en-GB" kern="100" dirty="0">
              <a:effectLst/>
              <a:ea typeface="Calibri" panose="020F0502020204030204" pitchFamily="34" charset="0"/>
              <a:cs typeface="Arial" panose="020B0604020202020204" pitchFamily="34" charset="0"/>
            </a:endParaRPr>
          </a:p>
          <a:p>
            <a:pPr marL="457200" indent="-228600">
              <a:lnSpc>
                <a:spcPct val="115000"/>
              </a:lnSpc>
              <a:buFont typeface="Arial" panose="020B0604020202020204" pitchFamily="34" charset="0"/>
              <a:buChar char="•"/>
            </a:pPr>
            <a:r>
              <a:rPr lang="en-CA" kern="0" dirty="0">
                <a:effectLst/>
                <a:ea typeface="Times New Roman" panose="02020603050405020304" pitchFamily="18" charset="0"/>
                <a:cs typeface="Times New Roman" panose="02020603050405020304" pitchFamily="18" charset="0"/>
              </a:rPr>
              <a:t>I was so excited I did it without thinking. </a:t>
            </a:r>
            <a:endParaRPr lang="en-GB" kern="100" dirty="0">
              <a:effectLst/>
              <a:ea typeface="Calibri" panose="020F0502020204030204" pitchFamily="34" charset="0"/>
              <a:cs typeface="Arial" panose="020B0604020202020204" pitchFamily="34" charset="0"/>
            </a:endParaRPr>
          </a:p>
          <a:p>
            <a:pPr marL="457200" indent="-228600">
              <a:lnSpc>
                <a:spcPct val="115000"/>
              </a:lnSpc>
              <a:buFont typeface="Arial" panose="020B0604020202020204" pitchFamily="34" charset="0"/>
              <a:buChar char="•"/>
            </a:pPr>
            <a:r>
              <a:rPr lang="en-CA" kern="0" dirty="0">
                <a:effectLst/>
                <a:ea typeface="Times New Roman" panose="02020603050405020304" pitchFamily="18" charset="0"/>
                <a:cs typeface="Times New Roman" panose="02020603050405020304" pitchFamily="18" charset="0"/>
              </a:rPr>
              <a:t>I felt so hopeless; I couldn't decide what was best.</a:t>
            </a:r>
            <a:endParaRPr lang="en-GB" kern="100" dirty="0">
              <a:effectLst/>
              <a:ea typeface="Calibri" panose="020F0502020204030204" pitchFamily="34" charset="0"/>
              <a:cs typeface="Arial" panose="020B0604020202020204" pitchFamily="34" charset="0"/>
            </a:endParaRPr>
          </a:p>
          <a:p>
            <a:pPr>
              <a:lnSpc>
                <a:spcPct val="107000"/>
              </a:lnSpc>
              <a:spcAft>
                <a:spcPts val="800"/>
              </a:spcAft>
            </a:pPr>
            <a:r>
              <a:rPr lang="en-CA" b="1" kern="100" dirty="0">
                <a:solidFill>
                  <a:srgbClr val="1F3763"/>
                </a:solidFill>
                <a:effectLst/>
                <a:ea typeface="Times New Roman" panose="02020603050405020304" pitchFamily="18" charset="0"/>
                <a:cs typeface="Times New Roman" panose="02020603050405020304" pitchFamily="18" charset="0"/>
              </a:rPr>
              <a:t> These are examples of the emotional brain acting before the logical brain can get involved.</a:t>
            </a:r>
          </a:p>
          <a:p>
            <a:pPr>
              <a:lnSpc>
                <a:spcPct val="107000"/>
              </a:lnSpc>
              <a:spcAft>
                <a:spcPts val="800"/>
              </a:spcAft>
            </a:pPr>
            <a:endParaRPr lang="en-CA" b="1" kern="100" dirty="0">
              <a:solidFill>
                <a:srgbClr val="1F3763"/>
              </a:solidFill>
              <a:effectLst/>
              <a:ea typeface="Calibri" panose="020F0502020204030204" pitchFamily="34" charset="0"/>
              <a:cs typeface="Times New Roman" panose="02020603050405020304" pitchFamily="18"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5</a:t>
            </a:fld>
            <a:endParaRPr lang="en-GB"/>
          </a:p>
        </p:txBody>
      </p:sp>
    </p:spTree>
    <p:extLst>
      <p:ext uri="{BB962C8B-B14F-4D97-AF65-F5344CB8AC3E}">
        <p14:creationId xmlns:p14="http://schemas.microsoft.com/office/powerpoint/2010/main" val="580859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77788"/>
            <a:ext cx="5575300" cy="3136900"/>
          </a:xfrm>
        </p:spPr>
      </p:sp>
      <p:sp>
        <p:nvSpPr>
          <p:cNvPr id="3" name="Notes Placeholder 2"/>
          <p:cNvSpPr>
            <a:spLocks noGrp="1"/>
          </p:cNvSpPr>
          <p:nvPr>
            <p:ph type="body" idx="1"/>
          </p:nvPr>
        </p:nvSpPr>
        <p:spPr>
          <a:xfrm>
            <a:off x="301888" y="3325574"/>
            <a:ext cx="6409800" cy="5791921"/>
          </a:xfrm>
        </p:spPr>
        <p:txBody>
          <a:bodyPr/>
          <a:lstStyle/>
          <a:p>
            <a:pPr algn="l"/>
            <a:r>
              <a:rPr lang="en-CA" b="1" u="sng" cap="all" dirty="0">
                <a:ea typeface="Calibri" panose="020F0502020204030204" pitchFamily="34" charset="0"/>
                <a:cs typeface="Arial" panose="020B0604020202020204" pitchFamily="34" charset="0"/>
              </a:rPr>
              <a:t>FACILITATOR NOTES </a:t>
            </a:r>
            <a:r>
              <a:rPr lang="en-CA" b="1" i="0" dirty="0">
                <a:solidFill>
                  <a:srgbClr val="0D0D0D"/>
                </a:solidFill>
                <a:effectLst/>
              </a:rPr>
              <a:t>:</a:t>
            </a:r>
          </a:p>
          <a:p>
            <a:r>
              <a:rPr lang="en-CA" b="0" kern="100" dirty="0">
                <a:solidFill>
                  <a:srgbClr val="1F3763"/>
                </a:solidFill>
                <a:effectLst/>
                <a:ea typeface="Calibri" panose="020F0502020204030204" pitchFamily="34" charset="0"/>
                <a:cs typeface="Times New Roman" panose="02020603050405020304" pitchFamily="18" charset="0"/>
              </a:rPr>
              <a:t>We are now going to discover how to use emotional intelligence skills to help manage our emotional responses and allow our logical brains time to process information so we can make better decisions. </a:t>
            </a:r>
            <a:endParaRPr lang="en-GB" b="0" kern="100" dirty="0">
              <a:effectLst/>
              <a:ea typeface="Calibri" panose="020F0502020204030204" pitchFamily="34" charset="0"/>
              <a:cs typeface="Arial" panose="020B0604020202020204" pitchFamily="34" charset="0"/>
            </a:endParaRPr>
          </a:p>
          <a:p>
            <a:endParaRPr lang="en-CA" dirty="0"/>
          </a:p>
          <a:p>
            <a:r>
              <a:rPr lang="en-CA" dirty="0"/>
              <a:t>Usually, your emotional brain and rational brain work together in sync and stay balanced. </a:t>
            </a:r>
          </a:p>
          <a:p>
            <a:endParaRPr lang="en-CA" dirty="0"/>
          </a:p>
          <a:p>
            <a:r>
              <a:rPr lang="en-CA" dirty="0"/>
              <a:t>Your </a:t>
            </a:r>
            <a:r>
              <a:rPr lang="en-CA" u="sng" dirty="0"/>
              <a:t>emotional brain </a:t>
            </a:r>
            <a:r>
              <a:rPr lang="en-CA" dirty="0"/>
              <a:t>responds to stimuli quickly – it's the source of your habits and cravings – and can easily overtake your logical or rational brain when you face highly emotional situations. </a:t>
            </a:r>
          </a:p>
          <a:p>
            <a:endParaRPr lang="en-CA" dirty="0"/>
          </a:p>
          <a:p>
            <a:r>
              <a:rPr lang="en-CA" dirty="0"/>
              <a:t>Your </a:t>
            </a:r>
            <a:r>
              <a:rPr lang="en-CA" u="sng" dirty="0"/>
              <a:t>logical or rational brain </a:t>
            </a:r>
            <a:r>
              <a:rPr lang="en-CA" dirty="0"/>
              <a:t>is slower, engages in reflection, and uses your experiences and beliefs to guide your thinking. It's not always engaged but can be trained to recognize and manage emotional responses, allowing it to overrule your emotional brain and “fight or flight” response.</a:t>
            </a:r>
          </a:p>
          <a:p>
            <a:endParaRPr lang="en-CA" dirty="0"/>
          </a:p>
          <a:p>
            <a:r>
              <a:rPr lang="en-CA" dirty="0"/>
              <a:t>To make good decisions, you need to recognize when your emotional brain overtakes your logical or rational brain. With high emotional intelligence skills, you can notice when this happens in yourself and others and react accordingly. When you're calm, your logical or rational brain has the time and capacity to process information and make good decisions. However, when you experience intense emotions, your emotional brain acts without involving your rational brain, causing you to act impulsively instead of weighing the information and choosing the best option.</a:t>
            </a:r>
          </a:p>
          <a:p>
            <a:endParaRPr lang="en-CA" dirty="0"/>
          </a:p>
          <a:p>
            <a:r>
              <a:rPr lang="en-CA" dirty="0"/>
              <a:t>By recognizing emotions in yourself and others, knowing when these emotions are intense, practicing mindfulness, and helping others take a few moments to calm down, you ensure that both parts of the brain are in balance. This balance allows you and your patients to make better decisions.</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6</a:t>
            </a:fld>
            <a:endParaRPr lang="en-GB" dirty="0"/>
          </a:p>
        </p:txBody>
      </p:sp>
    </p:spTree>
    <p:extLst>
      <p:ext uri="{BB962C8B-B14F-4D97-AF65-F5344CB8AC3E}">
        <p14:creationId xmlns:p14="http://schemas.microsoft.com/office/powerpoint/2010/main" val="3123229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C78BC9-242B-F5EF-7469-03378FE6E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F4B64B-61D5-76AC-5B9B-EDEB06AD6405}"/>
              </a:ext>
            </a:extLst>
          </p:cNvPr>
          <p:cNvSpPr>
            <a:spLocks noGrp="1" noRot="1" noChangeAspect="1"/>
          </p:cNvSpPr>
          <p:nvPr>
            <p:ph type="sldImg"/>
          </p:nvPr>
        </p:nvSpPr>
        <p:spPr>
          <a:xfrm>
            <a:off x="652463" y="830263"/>
            <a:ext cx="5575300" cy="3136900"/>
          </a:xfrm>
        </p:spPr>
      </p:sp>
      <p:sp>
        <p:nvSpPr>
          <p:cNvPr id="3" name="Notes Placeholder 2">
            <a:extLst>
              <a:ext uri="{FF2B5EF4-FFF2-40B4-BE49-F238E27FC236}">
                <a16:creationId xmlns:a16="http://schemas.microsoft.com/office/drawing/2014/main" id="{5E488A99-93D8-AD29-B7B9-74B7384B8E34}"/>
              </a:ext>
            </a:extLst>
          </p:cNvPr>
          <p:cNvSpPr>
            <a:spLocks noGrp="1"/>
          </p:cNvSpPr>
          <p:nvPr>
            <p:ph type="body" idx="1"/>
          </p:nvPr>
        </p:nvSpPr>
        <p:spPr>
          <a:xfrm>
            <a:off x="431247" y="4159859"/>
            <a:ext cx="6267450" cy="4670108"/>
          </a:xfrm>
        </p:spPr>
        <p:txBody>
          <a:bodyPr/>
          <a:lstStyle/>
          <a:p>
            <a:pPr defTabSz="924458">
              <a:defRPr/>
            </a:pPr>
            <a:r>
              <a:rPr lang="en-US" sz="1400" dirty="0">
                <a:latin typeface="Calibri" panose="020F0502020204030204" pitchFamily="34" charset="0"/>
                <a:ea typeface="Calibri" panose="020F0502020204030204" pitchFamily="34" charset="0"/>
                <a:cs typeface="Times New Roman" panose="02020603050405020304" pitchFamily="18" charset="0"/>
              </a:rPr>
              <a:t>FACILITATOR NOTES:</a:t>
            </a:r>
          </a:p>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Arial" panose="020B0604020202020204" pitchFamily="34" charset="0"/>
              </a:rPr>
              <a:t>Reality testing is a crucial skill that involves matching your perceptions and beliefs with the actual facts.</a:t>
            </a:r>
            <a:endParaRPr lang="en-CA" sz="14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Arial" panose="020B0604020202020204" pitchFamily="34" charset="0"/>
              </a:rPr>
              <a:t> </a:t>
            </a:r>
            <a:r>
              <a:rPr lang="en-CA" sz="1400" kern="100" dirty="0">
                <a:effectLst/>
                <a:latin typeface="Calibri" panose="020F0502020204030204" pitchFamily="34" charset="0"/>
                <a:ea typeface="Calibri" panose="020F0502020204030204" pitchFamily="34" charset="0"/>
                <a:cs typeface="Arial" panose="020B0604020202020204" pitchFamily="34" charset="0"/>
              </a:rPr>
              <a:t>By validating beliefs with concrete evidence, you avoid biases and make better choices. </a:t>
            </a:r>
          </a:p>
          <a:p>
            <a:pPr>
              <a:lnSpc>
                <a:spcPct val="107000"/>
              </a:lnSpc>
              <a:spcAft>
                <a:spcPts val="800"/>
              </a:spcAft>
            </a:pPr>
            <a:r>
              <a:rPr lang="en-CA" sz="1400" kern="100" dirty="0">
                <a:effectLst/>
                <a:latin typeface="Calibri" panose="020F0502020204030204" pitchFamily="34" charset="0"/>
                <a:ea typeface="Calibri" panose="020F0502020204030204" pitchFamily="34" charset="0"/>
                <a:cs typeface="Arial" panose="020B0604020202020204" pitchFamily="34" charset="0"/>
              </a:rPr>
              <a:t>This ability is essential for decision-making, problem-solving, and maintaining relationships, as it allows you to differentiate between what you think is true and what </a:t>
            </a:r>
            <a:r>
              <a:rPr lang="en-CA" sz="1400" kern="100" dirty="0">
                <a:latin typeface="Calibri" panose="020F0502020204030204" pitchFamily="34" charset="0"/>
                <a:ea typeface="Calibri" panose="020F0502020204030204" pitchFamily="34" charset="0"/>
                <a:cs typeface="Arial" panose="020B0604020202020204" pitchFamily="34" charset="0"/>
              </a:rPr>
              <a:t>can be verified as </a:t>
            </a:r>
            <a:r>
              <a:rPr lang="en-CA" sz="1400" kern="100" dirty="0">
                <a:effectLst/>
                <a:latin typeface="Calibri" panose="020F0502020204030204" pitchFamily="34" charset="0"/>
                <a:ea typeface="Calibri" panose="020F0502020204030204" pitchFamily="34" charset="0"/>
                <a:cs typeface="Arial" panose="020B0604020202020204" pitchFamily="34" charset="0"/>
              </a:rPr>
              <a:t>true.</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Arial" panose="020B0604020202020204" pitchFamily="34" charset="0"/>
              </a:rPr>
              <a:t>In the </a:t>
            </a:r>
            <a:r>
              <a:rPr lang="en-GB" sz="1400" kern="100" dirty="0">
                <a:latin typeface="Calibri" panose="020F0502020204030204" pitchFamily="34" charset="0"/>
                <a:ea typeface="Calibri" panose="020F0502020204030204" pitchFamily="34" charset="0"/>
                <a:cs typeface="Arial" panose="020B0604020202020204" pitchFamily="34" charset="0"/>
              </a:rPr>
              <a:t>delivery</a:t>
            </a:r>
            <a:r>
              <a:rPr lang="en-GB" sz="1400" kern="100" dirty="0">
                <a:effectLst/>
                <a:latin typeface="Calibri" panose="020F0502020204030204" pitchFamily="34" charset="0"/>
                <a:ea typeface="Calibri" panose="020F0502020204030204" pitchFamily="34" charset="0"/>
                <a:cs typeface="Arial" panose="020B0604020202020204" pitchFamily="34" charset="0"/>
              </a:rPr>
              <a:t> of palliative care, using reality testing is essential to enhance comfort and quality of life, and to promote sound decision-making. When you actively seek concrete evidence and validate the accuracy of your information:</a:t>
            </a:r>
            <a:endParaRPr lang="en-CA" sz="1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sz="1400" kern="100" dirty="0">
                <a:effectLst/>
                <a:latin typeface="Calibri" panose="020F0502020204030204" pitchFamily="34" charset="0"/>
                <a:ea typeface="Calibri" panose="020F0502020204030204" pitchFamily="34" charset="0"/>
                <a:cs typeface="Arial" panose="020B0604020202020204" pitchFamily="34" charset="0"/>
              </a:rPr>
              <a:t>You deliver accurate and trustworthy details to patients and their families, enabling them to make well-informed care decisions.</a:t>
            </a:r>
            <a:endParaRPr lang="en-CA" sz="1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sz="1400" kern="100" dirty="0">
                <a:effectLst/>
                <a:latin typeface="Calibri" panose="020F0502020204030204" pitchFamily="34" charset="0"/>
                <a:ea typeface="Calibri" panose="020F0502020204030204" pitchFamily="34" charset="0"/>
                <a:cs typeface="Arial" panose="020B0604020202020204" pitchFamily="34" charset="0"/>
              </a:rPr>
              <a:t>You tackle challenging situations with a clear and unbiased mindset, thanks to your commitment to reality testing.</a:t>
            </a:r>
            <a:endParaRPr lang="en-CA" sz="1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400" kern="100" dirty="0">
                <a:effectLst/>
                <a:latin typeface="Calibri" panose="020F0502020204030204" pitchFamily="34" charset="0"/>
                <a:ea typeface="Calibri" panose="020F0502020204030204" pitchFamily="34" charset="0"/>
                <a:cs typeface="Arial" panose="020B0604020202020204" pitchFamily="34" charset="0"/>
              </a:rPr>
              <a:t>You critically assess various perspectives, consider alternative options, and base your decisions on a deep understanding of the situation.</a:t>
            </a:r>
            <a:endParaRPr lang="en-CA" sz="1400" kern="100" dirty="0">
              <a:effectLst/>
              <a:latin typeface="Calibri" panose="020F0502020204030204" pitchFamily="34" charset="0"/>
              <a:ea typeface="Calibri" panose="020F0502020204030204" pitchFamily="34" charset="0"/>
              <a:cs typeface="Arial" panose="020B0604020202020204" pitchFamily="34" charset="0"/>
            </a:endParaRPr>
          </a:p>
          <a:p>
            <a:pPr defTabSz="924458">
              <a:defRPr/>
            </a:pP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906E2D-EAE4-29AE-2226-D432C6CF4157}"/>
              </a:ext>
            </a:extLst>
          </p:cNvPr>
          <p:cNvSpPr>
            <a:spLocks noGrp="1"/>
          </p:cNvSpPr>
          <p:nvPr>
            <p:ph type="sldNum" sz="quarter" idx="5"/>
          </p:nvPr>
        </p:nvSpPr>
        <p:spPr/>
        <p:txBody>
          <a:bodyPr/>
          <a:lstStyle/>
          <a:p>
            <a:fld id="{CCB7A40F-EEE3-40DC-9D6B-7B3D14AA826A}" type="slidenum">
              <a:rPr lang="en-GB" smtClean="0"/>
              <a:t>7</a:t>
            </a:fld>
            <a:endParaRPr lang="en-GB" dirty="0"/>
          </a:p>
        </p:txBody>
      </p:sp>
    </p:spTree>
    <p:extLst>
      <p:ext uri="{BB962C8B-B14F-4D97-AF65-F5344CB8AC3E}">
        <p14:creationId xmlns:p14="http://schemas.microsoft.com/office/powerpoint/2010/main" val="2090723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C78BC9-242B-F5EF-7469-03378FE6E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F4B64B-61D5-76AC-5B9B-EDEB06AD64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488A99-93D8-AD29-B7B9-74B7384B8E34}"/>
              </a:ext>
            </a:extLst>
          </p:cNvPr>
          <p:cNvSpPr>
            <a:spLocks noGrp="1"/>
          </p:cNvSpPr>
          <p:nvPr>
            <p:ph type="body" idx="1"/>
          </p:nvPr>
        </p:nvSpPr>
        <p:spPr>
          <a:xfrm>
            <a:off x="444500" y="4473892"/>
            <a:ext cx="6267450" cy="4670108"/>
          </a:xfrm>
        </p:spPr>
        <p:txBody>
          <a:bodyPr/>
          <a:lstStyle/>
          <a:p>
            <a:pPr defTabSz="924458">
              <a:defRPr/>
            </a:pPr>
            <a:r>
              <a:rPr lang="en-US" sz="1400" dirty="0">
                <a:latin typeface="Calibri" panose="020F0502020204030204" pitchFamily="34" charset="0"/>
                <a:ea typeface="Calibri" panose="020F0502020204030204" pitchFamily="34" charset="0"/>
                <a:cs typeface="Times New Roman" panose="02020603050405020304" pitchFamily="18" charset="0"/>
              </a:rPr>
              <a:t>FACILITATOR NOTES:</a:t>
            </a:r>
          </a:p>
          <a:p>
            <a:pPr defTabSz="924458">
              <a:defRPr/>
            </a:pPr>
            <a:r>
              <a:rPr lang="en-CA" kern="100" dirty="0">
                <a:effectLst/>
                <a:latin typeface="Calibri" panose="020F0502020204030204" pitchFamily="34" charset="0"/>
                <a:ea typeface="Calibri" panose="020F0502020204030204" pitchFamily="34" charset="0"/>
                <a:cs typeface="Arial" panose="020B0604020202020204" pitchFamily="34" charset="0"/>
              </a:rPr>
              <a:t>In decision-making, having a firm grip on reality is vital. The "FACTS" approach offers a </a:t>
            </a:r>
            <a:r>
              <a:rPr lang="en-CA" kern="100" dirty="0">
                <a:effectLst/>
                <a:ea typeface="Calibri" panose="020F0502020204030204" pitchFamily="34" charset="0"/>
                <a:cs typeface="Arial" panose="020B0604020202020204" pitchFamily="34" charset="0"/>
              </a:rPr>
              <a:t>straightforward framework to boost your reality testing skills. By following these steps, you can critically assess your assumptions, seek solid evidence, entertain varied viewpoints, and ground your decisions in facts. </a:t>
            </a:r>
          </a:p>
          <a:p>
            <a:pPr defTabSz="924458">
              <a:defRPr/>
            </a:pPr>
            <a:endParaRPr lang="en-US" dirty="0">
              <a:ea typeface="Calibri" panose="020F0502020204030204" pitchFamily="34" charset="0"/>
              <a:cs typeface="Times New Roman" panose="02020603050405020304" pitchFamily="18" charset="0"/>
            </a:endParaRPr>
          </a:p>
          <a:p>
            <a:pPr algn="l"/>
            <a:r>
              <a:rPr lang="en-US" dirty="0">
                <a:solidFill>
                  <a:srgbClr val="3F3D3F"/>
                </a:solidFill>
              </a:rPr>
              <a:t>Face your assumptions </a:t>
            </a:r>
            <a:r>
              <a:rPr lang="en-US" b="0" i="0" u="none" strike="noStrike" baseline="0" dirty="0">
                <a:solidFill>
                  <a:srgbClr val="3F3D3F"/>
                </a:solidFill>
              </a:rPr>
              <a:t>Acknowledge and become aware of your biases.</a:t>
            </a:r>
          </a:p>
          <a:p>
            <a:pPr algn="l"/>
            <a:r>
              <a:rPr lang="en-US" sz="1400" b="1" i="0" u="none" strike="noStrike" baseline="0" dirty="0">
                <a:solidFill>
                  <a:srgbClr val="3F3D3F"/>
                </a:solidFill>
              </a:rPr>
              <a:t>Reminder: </a:t>
            </a:r>
            <a:r>
              <a:rPr lang="en-US" sz="1400" b="0" i="0" u="none" strike="noStrike" baseline="0" dirty="0">
                <a:solidFill>
                  <a:srgbClr val="3F3D3F"/>
                </a:solidFill>
              </a:rPr>
              <a:t>What assumptions am I making about this situation?</a:t>
            </a:r>
          </a:p>
          <a:p>
            <a:pPr algn="l"/>
            <a:endParaRPr lang="en-US" b="0" i="0" u="none" strike="noStrike" baseline="0" dirty="0">
              <a:solidFill>
                <a:srgbClr val="3F3D3F"/>
              </a:solidFill>
            </a:endParaRPr>
          </a:p>
          <a:p>
            <a:pPr algn="l"/>
            <a:r>
              <a:rPr lang="en-US" b="0" i="0" u="none" strike="noStrike" baseline="0" dirty="0">
                <a:solidFill>
                  <a:srgbClr val="3F3D3F"/>
                </a:solidFill>
              </a:rPr>
              <a:t>Assess the evidence. Evaluate the facts and look for objective information to verify or challenge your biases.</a:t>
            </a:r>
          </a:p>
          <a:p>
            <a:pPr algn="l"/>
            <a:r>
              <a:rPr lang="en-US" sz="1400" b="1" i="0" u="none" strike="noStrike" baseline="0" dirty="0">
                <a:solidFill>
                  <a:srgbClr val="3F3D3F"/>
                </a:solidFill>
              </a:rPr>
              <a:t>Reminder: </a:t>
            </a:r>
            <a:r>
              <a:rPr lang="en-US" sz="1400" b="0" i="0" u="none" strike="noStrike" baseline="0" dirty="0">
                <a:solidFill>
                  <a:srgbClr val="3F3D3F"/>
                </a:solidFill>
              </a:rPr>
              <a:t>What evidence supports or contradicts my assumptions?</a:t>
            </a:r>
          </a:p>
          <a:p>
            <a:pPr algn="l"/>
            <a:endParaRPr lang="en-US" b="0" i="0" u="none" strike="noStrike" baseline="0" dirty="0">
              <a:solidFill>
                <a:srgbClr val="3F3D3F"/>
              </a:solidFill>
            </a:endParaRPr>
          </a:p>
          <a:p>
            <a:pPr algn="l"/>
            <a:r>
              <a:rPr lang="en-US" b="0" i="0" u="none" strike="noStrike" baseline="0" dirty="0">
                <a:solidFill>
                  <a:srgbClr val="3F3D3F"/>
                </a:solidFill>
              </a:rPr>
              <a:t>Consider different perspectives. Include different points of view and think about how they shape your understanding of the situation.</a:t>
            </a:r>
          </a:p>
          <a:p>
            <a:pPr algn="l"/>
            <a:r>
              <a:rPr lang="en-US" sz="1400" b="1" i="0" u="none" strike="noStrike" baseline="0" dirty="0">
                <a:solidFill>
                  <a:srgbClr val="3F3D3F"/>
                </a:solidFill>
              </a:rPr>
              <a:t>Reminder: </a:t>
            </a:r>
            <a:r>
              <a:rPr lang="en-US" sz="1400" b="0" i="0" u="none" strike="noStrike" baseline="0" dirty="0">
                <a:solidFill>
                  <a:srgbClr val="3F3D3F"/>
                </a:solidFill>
              </a:rPr>
              <a:t>How might others see this situation differently?</a:t>
            </a:r>
          </a:p>
          <a:p>
            <a:pPr algn="l"/>
            <a:endParaRPr lang="en-US" b="0" i="0" u="none" strike="noStrike" baseline="0" dirty="0">
              <a:solidFill>
                <a:srgbClr val="3F3D3F"/>
              </a:solidFill>
            </a:endParaRPr>
          </a:p>
          <a:p>
            <a:pPr algn="l"/>
            <a:r>
              <a:rPr lang="en-US" b="1" i="0" u="none" strike="noStrike" baseline="0" dirty="0">
                <a:solidFill>
                  <a:srgbClr val="3F3D3F"/>
                </a:solidFill>
              </a:rPr>
              <a:t>T</a:t>
            </a:r>
            <a:r>
              <a:rPr lang="en-US" b="0" i="0" u="none" strike="noStrike" baseline="0" dirty="0">
                <a:solidFill>
                  <a:srgbClr val="3F3D3F"/>
                </a:solidFill>
              </a:rPr>
              <a:t>est your assumptions. Put your beliefs or biases to the test by asking for feedback.</a:t>
            </a:r>
          </a:p>
          <a:p>
            <a:pPr algn="l"/>
            <a:r>
              <a:rPr lang="en-US" sz="1400" b="1" i="0" u="none" strike="noStrike" baseline="0" dirty="0">
                <a:solidFill>
                  <a:srgbClr val="3F3D3F"/>
                </a:solidFill>
              </a:rPr>
              <a:t>Reminder: </a:t>
            </a:r>
            <a:r>
              <a:rPr lang="en-US" sz="1400" b="0" i="0" u="none" strike="noStrike" baseline="0" dirty="0">
                <a:solidFill>
                  <a:srgbClr val="3F3D3F"/>
                </a:solidFill>
              </a:rPr>
              <a:t>What feedback can I seek to challenge my perspective?</a:t>
            </a:r>
          </a:p>
          <a:p>
            <a:pPr algn="l"/>
            <a:endParaRPr lang="en-US" b="0" i="0" u="none" strike="noStrike" baseline="0" dirty="0">
              <a:solidFill>
                <a:srgbClr val="3F3D3F"/>
              </a:solidFill>
            </a:endParaRPr>
          </a:p>
          <a:p>
            <a:pPr algn="l"/>
            <a:r>
              <a:rPr lang="en-US" b="0" i="0" u="none" strike="noStrike" baseline="0" dirty="0">
                <a:solidFill>
                  <a:srgbClr val="3F3D3F"/>
                </a:solidFill>
              </a:rPr>
              <a:t>Stay open-minded. </a:t>
            </a:r>
          </a:p>
          <a:p>
            <a:pPr algn="l"/>
            <a:r>
              <a:rPr lang="en-US" b="0" i="0" u="none" strike="noStrike" baseline="0" dirty="0">
                <a:solidFill>
                  <a:srgbClr val="3F3D3F"/>
                </a:solidFill>
              </a:rPr>
              <a:t>Be open to new information and be willing to adjust your views.</a:t>
            </a:r>
          </a:p>
          <a:p>
            <a:pPr algn="l"/>
            <a:r>
              <a:rPr lang="en-US" sz="1400" b="1" i="0" u="none" strike="noStrike" baseline="0" dirty="0">
                <a:solidFill>
                  <a:srgbClr val="3F3D3F"/>
                </a:solidFill>
              </a:rPr>
              <a:t>Reminder: </a:t>
            </a:r>
            <a:r>
              <a:rPr lang="en-US" sz="1400" b="0" i="0" u="none" strike="noStrike" baseline="0" dirty="0">
                <a:solidFill>
                  <a:srgbClr val="3F3D3F"/>
                </a:solidFill>
              </a:rPr>
              <a:t>Am I open to changing my view based on new evidence?</a:t>
            </a:r>
          </a:p>
          <a:p>
            <a:pPr defTabSz="924458">
              <a:defRPr/>
            </a:pP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906E2D-EAE4-29AE-2226-D432C6CF4157}"/>
              </a:ext>
            </a:extLst>
          </p:cNvPr>
          <p:cNvSpPr>
            <a:spLocks noGrp="1"/>
          </p:cNvSpPr>
          <p:nvPr>
            <p:ph type="sldNum" sz="quarter" idx="5"/>
          </p:nvPr>
        </p:nvSpPr>
        <p:spPr/>
        <p:txBody>
          <a:bodyPr/>
          <a:lstStyle/>
          <a:p>
            <a:fld id="{CCB7A40F-EEE3-40DC-9D6B-7B3D14AA826A}" type="slidenum">
              <a:rPr lang="en-GB" smtClean="0"/>
              <a:t>8</a:t>
            </a:fld>
            <a:endParaRPr lang="en-GB" dirty="0"/>
          </a:p>
        </p:txBody>
      </p:sp>
    </p:spTree>
    <p:extLst>
      <p:ext uri="{BB962C8B-B14F-4D97-AF65-F5344CB8AC3E}">
        <p14:creationId xmlns:p14="http://schemas.microsoft.com/office/powerpoint/2010/main" val="1397479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128588"/>
            <a:ext cx="5575300" cy="3136900"/>
          </a:xfrm>
        </p:spPr>
      </p:sp>
      <p:sp>
        <p:nvSpPr>
          <p:cNvPr id="3" name="Notes Placeholder 2"/>
          <p:cNvSpPr>
            <a:spLocks noGrp="1"/>
          </p:cNvSpPr>
          <p:nvPr>
            <p:ph type="body" idx="1"/>
          </p:nvPr>
        </p:nvSpPr>
        <p:spPr>
          <a:xfrm>
            <a:off x="465138" y="3362121"/>
            <a:ext cx="6267450" cy="5702366"/>
          </a:xfrm>
        </p:spPr>
        <p:txBody>
          <a:bodyPr/>
          <a:lstStyle/>
          <a:p>
            <a:r>
              <a:rPr lang="en-CA" b="1" dirty="0"/>
              <a:t>FACILITATOR NOTES</a:t>
            </a:r>
            <a:r>
              <a:rPr lang="en-CA" dirty="0"/>
              <a:t>:</a:t>
            </a:r>
          </a:p>
          <a:p>
            <a:pPr>
              <a:spcBef>
                <a:spcPts val="600"/>
              </a:spcBef>
            </a:pPr>
            <a:r>
              <a:rPr lang="en-CA" dirty="0">
                <a:effectLst/>
                <a:ea typeface="Aptos" panose="020B0004020202020204" pitchFamily="34" charset="0"/>
                <a:cs typeface="Aptos" panose="020B0004020202020204" pitchFamily="34" charset="0"/>
              </a:rPr>
              <a:t>Let’s briefly recap</a:t>
            </a:r>
            <a:r>
              <a:rPr lang="en-CA" dirty="0">
                <a:ea typeface="Aptos" panose="020B0004020202020204" pitchFamily="34" charset="0"/>
                <a:cs typeface="Aptos" panose="020B0004020202020204" pitchFamily="34" charset="0"/>
              </a:rPr>
              <a:t> the key learnings of this session.</a:t>
            </a:r>
            <a:endParaRPr lang="en-CA" dirty="0">
              <a:effectLst/>
              <a:ea typeface="Aptos" panose="020B0004020202020204" pitchFamily="34" charset="0"/>
              <a:cs typeface="Times New Roman" panose="02020603050405020304" pitchFamily="18" charset="0"/>
            </a:endParaRPr>
          </a:p>
          <a:p>
            <a:pPr>
              <a:spcBef>
                <a:spcPts val="200"/>
              </a:spcBef>
            </a:pPr>
            <a:r>
              <a:rPr lang="en-GB" b="1" dirty="0">
                <a:effectLst/>
                <a:ea typeface="Times New Roman" panose="02020603050405020304" pitchFamily="18" charset="0"/>
                <a:cs typeface="Aptos" panose="020B0004020202020204" pitchFamily="34" charset="0"/>
              </a:rPr>
              <a:t>Emotional Intelligence in Palliative Care</a:t>
            </a:r>
            <a:endParaRPr lang="en-CA" dirty="0">
              <a:effectLst/>
              <a:ea typeface="Aptos" panose="020B0004020202020204" pitchFamily="34" charset="0"/>
              <a:cs typeface="Times New Roman" panose="02020603050405020304" pitchFamily="18" charset="0"/>
            </a:endParaRPr>
          </a:p>
          <a:p>
            <a:pPr marL="342900" lvl="0" indent="-342900">
              <a:spcBef>
                <a:spcPts val="600"/>
              </a:spcBef>
              <a:spcAft>
                <a:spcPts val="0"/>
              </a:spcAft>
              <a:buFont typeface="Symbol" panose="05050102010706020507" pitchFamily="18" charset="2"/>
              <a:buChar char=""/>
            </a:pPr>
            <a:r>
              <a:rPr lang="en-CA" dirty="0">
                <a:effectLst/>
                <a:ea typeface="Aptos" panose="020B0004020202020204" pitchFamily="34" charset="0"/>
                <a:cs typeface="Aptos" panose="020B0004020202020204" pitchFamily="34" charset="0"/>
              </a:rPr>
              <a:t>Emotional intelligence, which involves understanding, managing, and using emotions effectively, is critical in palliative care. </a:t>
            </a:r>
            <a:endParaRPr lang="en-CA" dirty="0">
              <a:effectLst/>
              <a:ea typeface="Aptos" panose="020B0004020202020204" pitchFamily="34" charset="0"/>
              <a:cs typeface="Times New Roman" panose="02020603050405020304" pitchFamily="18" charset="0"/>
            </a:endParaRPr>
          </a:p>
          <a:p>
            <a:pPr marL="342900" lvl="0" indent="-342900">
              <a:spcBef>
                <a:spcPts val="600"/>
              </a:spcBef>
              <a:spcAft>
                <a:spcPts val="0"/>
              </a:spcAft>
              <a:buFont typeface="Symbol" panose="05050102010706020507" pitchFamily="18" charset="2"/>
              <a:buChar char=""/>
            </a:pPr>
            <a:r>
              <a:rPr lang="en-CA" dirty="0">
                <a:effectLst/>
                <a:ea typeface="Aptos" panose="020B0004020202020204" pitchFamily="34" charset="0"/>
                <a:cs typeface="Aptos" panose="020B0004020202020204" pitchFamily="34" charset="0"/>
              </a:rPr>
              <a:t>In palliative care, you are directly involved in supporting patients who grapple with serious illnesses, face end-of-life decisions, and navigate deep emotional challenges. Emotional intelligence isn't merely a nice-to-have; it's essential.</a:t>
            </a:r>
            <a:endParaRPr lang="en-CA" dirty="0">
              <a:effectLst/>
              <a:ea typeface="Aptos" panose="020B0004020202020204" pitchFamily="34" charset="0"/>
              <a:cs typeface="Times New Roman" panose="02020603050405020304" pitchFamily="18" charset="0"/>
            </a:endParaRPr>
          </a:p>
          <a:p>
            <a:pPr>
              <a:spcBef>
                <a:spcPts val="200"/>
              </a:spcBef>
            </a:pPr>
            <a:r>
              <a:rPr lang="en-GB" b="1" dirty="0">
                <a:effectLst/>
                <a:ea typeface="Times New Roman" panose="02020603050405020304" pitchFamily="18" charset="0"/>
                <a:cs typeface="Aptos" panose="020B0004020202020204" pitchFamily="34" charset="0"/>
              </a:rPr>
              <a:t>Emotional Intelligence and Decision-Making </a:t>
            </a:r>
            <a:endParaRPr lang="en-CA" dirty="0">
              <a:effectLst/>
              <a:ea typeface="Aptos" panose="020B0004020202020204" pitchFamily="34" charset="0"/>
              <a:cs typeface="Times New Roman" panose="02020603050405020304" pitchFamily="18" charset="0"/>
            </a:endParaRPr>
          </a:p>
          <a:p>
            <a:pPr marL="342900" lvl="0" indent="-342900">
              <a:spcBef>
                <a:spcPts val="600"/>
              </a:spcBef>
              <a:spcAft>
                <a:spcPts val="0"/>
              </a:spcAft>
              <a:buFont typeface="Symbol" panose="05050102010706020507" pitchFamily="18" charset="2"/>
              <a:buChar char=""/>
            </a:pPr>
            <a:r>
              <a:rPr lang="en-CA" dirty="0">
                <a:effectLst/>
                <a:ea typeface="Aptos" panose="020B0004020202020204" pitchFamily="34" charset="0"/>
                <a:cs typeface="Aptos" panose="020B0004020202020204" pitchFamily="34" charset="0"/>
              </a:rPr>
              <a:t>In emotional intelligence, decision-making involves rational analysis, understanding of emotions, and use of intuition. </a:t>
            </a:r>
            <a:endParaRPr lang="en-CA" dirty="0">
              <a:effectLst/>
              <a:ea typeface="Aptos" panose="020B0004020202020204" pitchFamily="34" charset="0"/>
              <a:cs typeface="Times New Roman" panose="02020603050405020304" pitchFamily="18" charset="0"/>
            </a:endParaRPr>
          </a:p>
          <a:p>
            <a:pPr marL="342900" lvl="0" indent="-342900">
              <a:spcBef>
                <a:spcPts val="600"/>
              </a:spcBef>
              <a:spcAft>
                <a:spcPts val="0"/>
              </a:spcAft>
              <a:buFont typeface="Symbol" panose="05050102010706020507" pitchFamily="18" charset="2"/>
              <a:buChar char=""/>
            </a:pPr>
            <a:r>
              <a:rPr lang="en-GB" dirty="0">
                <a:effectLst/>
                <a:ea typeface="Aptos" panose="020B0004020202020204" pitchFamily="34" charset="0"/>
                <a:cs typeface="Aptos" panose="020B0004020202020204" pitchFamily="34" charset="0"/>
              </a:rPr>
              <a:t>Effective decision-making involves managing your own emotions and biases, while understanding and empathizing with the emotions and perspectives of others affected by the decision. </a:t>
            </a:r>
            <a:endParaRPr lang="en-CA" dirty="0">
              <a:effectLst/>
              <a:ea typeface="Aptos" panose="020B0004020202020204" pitchFamily="34" charset="0"/>
              <a:cs typeface="Times New Roman" panose="02020603050405020304" pitchFamily="18" charset="0"/>
            </a:endParaRPr>
          </a:p>
          <a:p>
            <a:pPr marL="228600">
              <a:spcBef>
                <a:spcPts val="600"/>
              </a:spcBef>
              <a:spcAft>
                <a:spcPts val="0"/>
              </a:spcAft>
            </a:pPr>
            <a:r>
              <a:rPr lang="en-GB" sz="1400" dirty="0">
                <a:effectLst/>
                <a:ea typeface="Aptos" panose="020B0004020202020204" pitchFamily="34" charset="0"/>
                <a:cs typeface="Aptos" panose="020B0004020202020204" pitchFamily="34" charset="0"/>
              </a:rPr>
              <a:t> </a:t>
            </a:r>
            <a:r>
              <a:rPr lang="en-GB" dirty="0">
                <a:effectLst/>
                <a:ea typeface="Aptos" panose="020B0004020202020204" pitchFamily="34" charset="0"/>
                <a:cs typeface="Aptos" panose="020B0004020202020204" pitchFamily="34" charset="0"/>
              </a:rPr>
              <a:t>Within palliative care, good decision-making enables you to champion choices that elevate patient well-being, encourage self-reliance, uphold dignity, and ensure holistic care. </a:t>
            </a:r>
            <a:endParaRPr lang="en-CA" dirty="0">
              <a:effectLst/>
              <a:ea typeface="Aptos" panose="020B0004020202020204" pitchFamily="34" charset="0"/>
              <a:cs typeface="Times New Roman" panose="02020603050405020304" pitchFamily="18" charset="0"/>
            </a:endParaRPr>
          </a:p>
          <a:p>
            <a:pPr>
              <a:spcBef>
                <a:spcPts val="200"/>
              </a:spcBef>
            </a:pPr>
            <a:r>
              <a:rPr lang="en-GB" b="1" dirty="0">
                <a:effectLst/>
                <a:ea typeface="Times New Roman" panose="02020603050405020304" pitchFamily="18" charset="0"/>
                <a:cs typeface="Aptos" panose="020B0004020202020204" pitchFamily="34" charset="0"/>
              </a:rPr>
              <a:t>Reality Testing: A Pillar for Decision-Making Enhancement</a:t>
            </a:r>
            <a:endParaRPr lang="en-CA" dirty="0">
              <a:effectLst/>
              <a:ea typeface="Aptos" panose="020B0004020202020204" pitchFamily="34" charset="0"/>
              <a:cs typeface="Times New Roman" panose="02020603050405020304" pitchFamily="18" charset="0"/>
            </a:endParaRPr>
          </a:p>
          <a:p>
            <a:pPr marL="342900" lvl="0" indent="-342900">
              <a:spcBef>
                <a:spcPts val="600"/>
              </a:spcBef>
              <a:buFont typeface="Symbol" panose="05050102010706020507" pitchFamily="18" charset="2"/>
              <a:buChar char=""/>
            </a:pPr>
            <a:r>
              <a:rPr lang="en-CA" dirty="0">
                <a:effectLst/>
                <a:ea typeface="Aptos" panose="020B0004020202020204" pitchFamily="34" charset="0"/>
                <a:cs typeface="Aptos" panose="020B0004020202020204" pitchFamily="34" charset="0"/>
              </a:rPr>
              <a:t>Reality testing, which involves comparing beliefs and assumptions to facts, helps to make informed decisions.</a:t>
            </a:r>
            <a:endParaRPr lang="en-CA" dirty="0">
              <a:effectLst/>
              <a:ea typeface="Aptos" panose="020B0004020202020204" pitchFamily="34" charset="0"/>
              <a:cs typeface="Times New Roman" panose="02020603050405020304" pitchFamily="18" charset="0"/>
            </a:endParaRPr>
          </a:p>
          <a:p>
            <a:pPr marL="342900" lvl="0" indent="-342900">
              <a:spcBef>
                <a:spcPts val="600"/>
              </a:spcBef>
              <a:buFont typeface="Symbol" panose="05050102010706020507" pitchFamily="18" charset="2"/>
              <a:buChar char=""/>
            </a:pPr>
            <a:r>
              <a:rPr lang="en-GB" dirty="0">
                <a:effectLst/>
                <a:ea typeface="Aptos" panose="020B0004020202020204" pitchFamily="34" charset="0"/>
                <a:cs typeface="Aptos" panose="020B0004020202020204" pitchFamily="34" charset="0"/>
              </a:rPr>
              <a:t>The FACTS model (Face your assumptions, Assess the evidence, Consider  diverse perspectives, Test your beliefs, and Stay open-minded) offers a robust blueprint for honing reality testing skills. </a:t>
            </a:r>
            <a:endParaRPr lang="en-CA" dirty="0">
              <a:effectLst/>
              <a:ea typeface="Aptos" panose="020B0004020202020204" pitchFamily="34" charset="0"/>
              <a:cs typeface="Times New Roman" panose="02020603050405020304" pitchFamily="18" charset="0"/>
            </a:endParaRPr>
          </a:p>
          <a:p>
            <a:pPr>
              <a:spcBef>
                <a:spcPts val="600"/>
              </a:spcBef>
            </a:pPr>
            <a:r>
              <a:rPr lang="en-CA" dirty="0">
                <a:effectLst/>
                <a:ea typeface="Aptos" panose="020B0004020202020204" pitchFamily="34" charset="0"/>
                <a:cs typeface="Aptos" panose="020B0004020202020204" pitchFamily="34" charset="0"/>
              </a:rPr>
              <a:t>When you have strong emotional intelligence skills, you can communicate effectively, make rational decisions, and provide holistic care. Reality testing further enhances decision-making, enabling  you to approach situations objectively and provide high-quality care. </a:t>
            </a:r>
            <a:endParaRPr lang="en-CA" dirty="0">
              <a:effectLst/>
              <a:ea typeface="Aptos" panose="020B0004020202020204" pitchFamily="34" charset="0"/>
              <a:cs typeface="Times New Roman" panose="02020603050405020304" pitchFamily="18" charset="0"/>
            </a:endParaRPr>
          </a:p>
          <a:p>
            <a:endParaRPr lang="en-CA" dirty="0"/>
          </a:p>
          <a:p>
            <a:endParaRPr lang="en-CA" b="1" dirty="0">
              <a:solidFill>
                <a:srgbClr val="FF0000"/>
              </a:solidFill>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9</a:t>
            </a:fld>
            <a:endParaRPr lang="en-GB" dirty="0"/>
          </a:p>
        </p:txBody>
      </p:sp>
    </p:spTree>
    <p:extLst>
      <p:ext uri="{BB962C8B-B14F-4D97-AF65-F5344CB8AC3E}">
        <p14:creationId xmlns:p14="http://schemas.microsoft.com/office/powerpoint/2010/main" val="3335272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2CDC4-63C7-B36D-C508-D8375C894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130B79-EC98-17DC-E376-CA04E52ACA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756F48-D68D-5734-5461-BAF131CCA2D4}"/>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5" name="Footer Placeholder 4">
            <a:extLst>
              <a:ext uri="{FF2B5EF4-FFF2-40B4-BE49-F238E27FC236}">
                <a16:creationId xmlns:a16="http://schemas.microsoft.com/office/drawing/2014/main" id="{21E53256-94D5-AB3B-25F7-1AB6DFE622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7BD50B1-778D-AD90-0727-A29F414E8369}"/>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767718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3029-A5CB-1560-676D-825829B5698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9D7649-FFBE-AEE1-4C95-388E82C712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9ABCC-126B-E3C8-7101-DDBC6657A6C9}"/>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5" name="Footer Placeholder 4">
            <a:extLst>
              <a:ext uri="{FF2B5EF4-FFF2-40B4-BE49-F238E27FC236}">
                <a16:creationId xmlns:a16="http://schemas.microsoft.com/office/drawing/2014/main" id="{D2FAC266-DE93-238D-2245-CEF5C9C4F96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761B0AD-F51D-B739-9153-0A8FE23C6ECA}"/>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496178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3397C0-6967-A671-9611-BB35EAB7B32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3E69B-FC93-0FD5-017E-D831EAB1C0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6518B6-105A-1B07-4192-3FE9FCE025B7}"/>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5" name="Footer Placeholder 4">
            <a:extLst>
              <a:ext uri="{FF2B5EF4-FFF2-40B4-BE49-F238E27FC236}">
                <a16:creationId xmlns:a16="http://schemas.microsoft.com/office/drawing/2014/main" id="{F05ECC10-0E59-75EE-4D76-16A91D58B11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BAC06FD-09B0-58A4-B64C-CD682BA4D3BD}"/>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865994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F1102-89FB-43DD-B84B-AB78035D6DC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847FBA3-6C3A-4FAF-87B6-0A862D3B65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49EE0C5-42DC-45E9-BC51-40E387F24712}"/>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2024-07-11</a:t>
            </a:fld>
            <a:endParaRPr lang="en-CA" dirty="0"/>
          </a:p>
        </p:txBody>
      </p:sp>
      <p:sp>
        <p:nvSpPr>
          <p:cNvPr id="5" name="Footer Placeholder 4">
            <a:extLst>
              <a:ext uri="{FF2B5EF4-FFF2-40B4-BE49-F238E27FC236}">
                <a16:creationId xmlns:a16="http://schemas.microsoft.com/office/drawing/2014/main" id="{0584E630-3A8D-4131-A4C1-7B1FEB68F75E}"/>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6" name="Slide Number Placeholder 5">
            <a:extLst>
              <a:ext uri="{FF2B5EF4-FFF2-40B4-BE49-F238E27FC236}">
                <a16:creationId xmlns:a16="http://schemas.microsoft.com/office/drawing/2014/main" id="{10FDD67F-4257-442C-8902-B6C0D54020E9}"/>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4105907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76425-6AF5-4D92-ADF3-0EB677286AA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60F040B-99C1-4DCD-8422-25769756B1B8}"/>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2024-07-11</a:t>
            </a:fld>
            <a:endParaRPr lang="en-CA" dirty="0"/>
          </a:p>
        </p:txBody>
      </p:sp>
      <p:sp>
        <p:nvSpPr>
          <p:cNvPr id="4" name="Footer Placeholder 3">
            <a:extLst>
              <a:ext uri="{FF2B5EF4-FFF2-40B4-BE49-F238E27FC236}">
                <a16:creationId xmlns:a16="http://schemas.microsoft.com/office/drawing/2014/main" id="{F0A212AB-A959-4AF8-8B2C-68B83F133270}"/>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5" name="Slide Number Placeholder 4">
            <a:extLst>
              <a:ext uri="{FF2B5EF4-FFF2-40B4-BE49-F238E27FC236}">
                <a16:creationId xmlns:a16="http://schemas.microsoft.com/office/drawing/2014/main" id="{A1941A11-DCE6-4BEA-9036-EB101A45C241}"/>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1097974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46B4B7F-6BAD-4850-9406-5617FB785EF2}"/>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4" name="Slide Number Placeholder 3">
            <a:extLst>
              <a:ext uri="{FF2B5EF4-FFF2-40B4-BE49-F238E27FC236}">
                <a16:creationId xmlns:a16="http://schemas.microsoft.com/office/drawing/2014/main" id="{B67AEE18-74C7-4252-AD15-24A647978E6A}"/>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1727000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59D1-2D55-28BE-569D-CF8FA82493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8211B-4B22-1E60-6901-ADEFA08EE7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7BD051-6051-1B08-C863-5C9FF8FC439E}"/>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5" name="Footer Placeholder 4">
            <a:extLst>
              <a:ext uri="{FF2B5EF4-FFF2-40B4-BE49-F238E27FC236}">
                <a16:creationId xmlns:a16="http://schemas.microsoft.com/office/drawing/2014/main" id="{D338A314-F840-4613-8F11-DE0894104D3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8BEEAA3-D773-63B7-9869-D121E8BB88E2}"/>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427017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5AEBE-3EB4-8843-56CC-EC762F2B37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A7F635D-412E-DA95-ADF0-D66F303E68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4698D4-95DD-EFBA-5692-1362D6E9B868}"/>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5" name="Footer Placeholder 4">
            <a:extLst>
              <a:ext uri="{FF2B5EF4-FFF2-40B4-BE49-F238E27FC236}">
                <a16:creationId xmlns:a16="http://schemas.microsoft.com/office/drawing/2014/main" id="{1C9FCCF8-104A-2BC0-AFDB-C46BD3CA0A8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506EC7B-8DE6-3A99-D538-D4B4DB5BB315}"/>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34308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AEB9-68AE-888A-B204-1DDDE78EAE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74C3C9-DED7-01AF-197B-F6B81D8EFB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9CA1E5-13B9-3C1D-FF6A-32190BE254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B50910-0722-2ED7-1F3E-741DF1A8EBB3}"/>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6" name="Footer Placeholder 5">
            <a:extLst>
              <a:ext uri="{FF2B5EF4-FFF2-40B4-BE49-F238E27FC236}">
                <a16:creationId xmlns:a16="http://schemas.microsoft.com/office/drawing/2014/main" id="{37BE2173-607B-24F6-78BE-36C81B21092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50A2A8B-6EF5-63EA-FF3A-2730F3B8A3A4}"/>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66274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DAA42-FDAC-58BF-ACCE-22A554FCD8F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857CA3-6780-BF67-B513-4523BD130B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D9FFE-5C5B-22CB-49CB-57104EE57C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1C3B98-B3CF-6414-F549-9A092F7A09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C789-5B7A-A68B-273E-DB95F35CBD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B2F82E-CC8D-A366-58FB-F24AB6649B7C}"/>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8" name="Footer Placeholder 7">
            <a:extLst>
              <a:ext uri="{FF2B5EF4-FFF2-40B4-BE49-F238E27FC236}">
                <a16:creationId xmlns:a16="http://schemas.microsoft.com/office/drawing/2014/main" id="{692FA381-5CAC-08E1-CB55-0FE11945DF7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1EE0E592-55D3-F047-0BA3-E106E3245E7A}"/>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427481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76824-1B1C-0CFC-FECC-8EF3EAE2C3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66A149-D26D-5AF4-8AB8-C14DE5E09576}"/>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4" name="Footer Placeholder 3">
            <a:extLst>
              <a:ext uri="{FF2B5EF4-FFF2-40B4-BE49-F238E27FC236}">
                <a16:creationId xmlns:a16="http://schemas.microsoft.com/office/drawing/2014/main" id="{E51420C0-B654-06F7-ACB9-CA902EDE72F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CA8F6BE7-BCAA-1086-D582-51A85ACFBA22}"/>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5463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33CA26-525B-467A-90F3-D342313810B2}"/>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3" name="Footer Placeholder 2">
            <a:extLst>
              <a:ext uri="{FF2B5EF4-FFF2-40B4-BE49-F238E27FC236}">
                <a16:creationId xmlns:a16="http://schemas.microsoft.com/office/drawing/2014/main" id="{D8C44C5F-A4B8-0844-E7F8-C6120F4191E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C07A67D0-11C4-FFAE-9048-7AF4C9EE22CB}"/>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341373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BDF9C-FDB9-4E7F-B1BF-FA4733F3A6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C7A82D-D5D3-3990-377B-98BB4315B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6CE7B4C-11AC-268C-7035-97EC15E27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3B84D6-2F1A-0B68-553F-50A5B950EB36}"/>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6" name="Footer Placeholder 5">
            <a:extLst>
              <a:ext uri="{FF2B5EF4-FFF2-40B4-BE49-F238E27FC236}">
                <a16:creationId xmlns:a16="http://schemas.microsoft.com/office/drawing/2014/main" id="{A4F38916-84D9-EBAA-F626-35838E59737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0723223-E037-F99F-5A01-32ABED7E8355}"/>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01064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B694-2598-2D6A-2E6C-F905D8D6A6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361E41B-DA38-26C7-9EE6-CB2DFD9B8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0259D55D-5D23-4435-0053-496F90D1C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D5111A-30DE-36EC-AB2D-BC8979E69C38}"/>
              </a:ext>
            </a:extLst>
          </p:cNvPr>
          <p:cNvSpPr>
            <a:spLocks noGrp="1"/>
          </p:cNvSpPr>
          <p:nvPr>
            <p:ph type="dt" sz="half" idx="10"/>
          </p:nvPr>
        </p:nvSpPr>
        <p:spPr/>
        <p:txBody>
          <a:bodyPr/>
          <a:lstStyle/>
          <a:p>
            <a:fld id="{49C101C2-D4A4-4B55-B023-5033C1E6F2CD}" type="datetimeFigureOut">
              <a:rPr lang="en-GB" smtClean="0"/>
              <a:t>11/07/2024</a:t>
            </a:fld>
            <a:endParaRPr lang="en-GB" dirty="0"/>
          </a:p>
        </p:txBody>
      </p:sp>
      <p:sp>
        <p:nvSpPr>
          <p:cNvPr id="6" name="Footer Placeholder 5">
            <a:extLst>
              <a:ext uri="{FF2B5EF4-FFF2-40B4-BE49-F238E27FC236}">
                <a16:creationId xmlns:a16="http://schemas.microsoft.com/office/drawing/2014/main" id="{4DFB4798-6ADE-2B8E-5A82-8F827F03ED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92DEEC8-0C76-BE27-AED3-449BB8E6B5A0}"/>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78576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D922D2-A7EF-B3EC-7B06-967898787A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901287-5FF7-2657-0C1A-5356FE455E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550E11-62B7-7C6C-82B9-940CB272B0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9C101C2-D4A4-4B55-B023-5033C1E6F2CD}" type="datetimeFigureOut">
              <a:rPr lang="en-GB" smtClean="0"/>
              <a:t>11/07/2024</a:t>
            </a:fld>
            <a:endParaRPr lang="en-GB" dirty="0"/>
          </a:p>
        </p:txBody>
      </p:sp>
      <p:sp>
        <p:nvSpPr>
          <p:cNvPr id="5" name="Footer Placeholder 4">
            <a:extLst>
              <a:ext uri="{FF2B5EF4-FFF2-40B4-BE49-F238E27FC236}">
                <a16:creationId xmlns:a16="http://schemas.microsoft.com/office/drawing/2014/main" id="{16E819C5-DA95-1D7A-1AB1-7DD4C9DD34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94DA0D97-BCFE-0422-4AA9-CF91672DF9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D3764D-CF01-411B-98F2-B3A83A1C18BC}" type="slidenum">
              <a:rPr lang="en-GB" smtClean="0"/>
              <a:t>‹#›</a:t>
            </a:fld>
            <a:endParaRPr lang="en-GB" dirty="0"/>
          </a:p>
        </p:txBody>
      </p:sp>
    </p:spTree>
    <p:extLst>
      <p:ext uri="{BB962C8B-B14F-4D97-AF65-F5344CB8AC3E}">
        <p14:creationId xmlns:p14="http://schemas.microsoft.com/office/powerpoint/2010/main" val="2278483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BECD40-7082-4367-9985-A1E7816D94E0}"/>
              </a:ext>
            </a:extLst>
          </p:cNvPr>
          <p:cNvSpPr>
            <a:spLocks noGrp="1"/>
          </p:cNvSpPr>
          <p:nvPr>
            <p:ph type="title"/>
          </p:nvPr>
        </p:nvSpPr>
        <p:spPr>
          <a:xfrm>
            <a:off x="749300" y="1023358"/>
            <a:ext cx="10718800" cy="82449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DF8EBD52-58A8-4A50-8DDD-C09DD2F4DF50}"/>
              </a:ext>
            </a:extLst>
          </p:cNvPr>
          <p:cNvSpPr>
            <a:spLocks noGrp="1"/>
          </p:cNvSpPr>
          <p:nvPr>
            <p:ph type="body" idx="1"/>
          </p:nvPr>
        </p:nvSpPr>
        <p:spPr>
          <a:xfrm>
            <a:off x="698500" y="1884609"/>
            <a:ext cx="10769600" cy="41267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Rectangle 6">
            <a:extLst>
              <a:ext uri="{FF2B5EF4-FFF2-40B4-BE49-F238E27FC236}">
                <a16:creationId xmlns:a16="http://schemas.microsoft.com/office/drawing/2014/main" id="{C1B95722-B2B9-44A0-B1F0-511DF00A8FF8}"/>
              </a:ext>
            </a:extLst>
          </p:cNvPr>
          <p:cNvSpPr/>
          <p:nvPr userDrawn="1"/>
        </p:nvSpPr>
        <p:spPr>
          <a:xfrm>
            <a:off x="0" y="0"/>
            <a:ext cx="12192000" cy="986599"/>
          </a:xfrm>
          <a:prstGeom prst="rect">
            <a:avLst/>
          </a:prstGeom>
          <a:gradFill>
            <a:gsLst>
              <a:gs pos="100000">
                <a:srgbClr val="42BA85">
                  <a:alpha val="30000"/>
                </a:srgbClr>
              </a:gs>
              <a:gs pos="35000">
                <a:schemeClr val="bg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TextBox 7">
            <a:extLst>
              <a:ext uri="{FF2B5EF4-FFF2-40B4-BE49-F238E27FC236}">
                <a16:creationId xmlns:a16="http://schemas.microsoft.com/office/drawing/2014/main" id="{397A88BC-A27E-4533-981B-D02552CF4E63}"/>
              </a:ext>
            </a:extLst>
          </p:cNvPr>
          <p:cNvSpPr txBox="1"/>
          <p:nvPr userDrawn="1"/>
        </p:nvSpPr>
        <p:spPr>
          <a:xfrm>
            <a:off x="432158" y="393313"/>
            <a:ext cx="5864426" cy="369332"/>
          </a:xfrm>
          <a:prstGeom prst="rect">
            <a:avLst/>
          </a:prstGeom>
          <a:noFill/>
        </p:spPr>
        <p:txBody>
          <a:bodyPr wrap="none" rtlCol="0">
            <a:spAutoFit/>
          </a:bodyPr>
          <a:lstStyle/>
          <a:p>
            <a:r>
              <a:rPr lang="en-US" sz="1800" dirty="0">
                <a:solidFill>
                  <a:srgbClr val="42BA85"/>
                </a:solidFill>
                <a:cs typeface="Calibri Light"/>
              </a:rPr>
              <a:t>Group Activity 1: Emotional Self-Awareness and Mindfulness</a:t>
            </a:r>
            <a:endParaRPr lang="en-CA" sz="1800" dirty="0">
              <a:solidFill>
                <a:srgbClr val="42BA85"/>
              </a:solidFill>
              <a:cs typeface="Calibri Light"/>
            </a:endParaRPr>
          </a:p>
        </p:txBody>
      </p:sp>
      <p:sp>
        <p:nvSpPr>
          <p:cNvPr id="9" name="TextBox 8">
            <a:extLst>
              <a:ext uri="{FF2B5EF4-FFF2-40B4-BE49-F238E27FC236}">
                <a16:creationId xmlns:a16="http://schemas.microsoft.com/office/drawing/2014/main" id="{3F26618C-7426-484F-B5A0-23DC6C28B8D7}"/>
              </a:ext>
            </a:extLst>
          </p:cNvPr>
          <p:cNvSpPr txBox="1"/>
          <p:nvPr userDrawn="1"/>
        </p:nvSpPr>
        <p:spPr>
          <a:xfrm>
            <a:off x="432157" y="132602"/>
            <a:ext cx="3281411" cy="307777"/>
          </a:xfrm>
          <a:prstGeom prst="rect">
            <a:avLst/>
          </a:prstGeom>
          <a:noFill/>
        </p:spPr>
        <p:txBody>
          <a:bodyPr wrap="none" rtlCol="0">
            <a:spAutoFit/>
          </a:bodyPr>
          <a:lstStyle/>
          <a:p>
            <a:r>
              <a:rPr lang="en-US" sz="1400" dirty="0">
                <a:solidFill>
                  <a:schemeClr val="tx1">
                    <a:lumMod val="75000"/>
                    <a:lumOff val="25000"/>
                  </a:schemeClr>
                </a:solidFill>
                <a:cs typeface="Calibri Light"/>
              </a:rPr>
              <a:t>Emotional Intelligence and Palliative Care  </a:t>
            </a:r>
            <a:endParaRPr lang="en-CA" sz="1400" dirty="0">
              <a:solidFill>
                <a:schemeClr val="tx1">
                  <a:lumMod val="75000"/>
                  <a:lumOff val="25000"/>
                </a:schemeClr>
              </a:solidFill>
              <a:cs typeface="Calibri Light"/>
            </a:endParaRPr>
          </a:p>
        </p:txBody>
      </p:sp>
      <p:sp>
        <p:nvSpPr>
          <p:cNvPr id="16" name="TextBox 15">
            <a:extLst>
              <a:ext uri="{FF2B5EF4-FFF2-40B4-BE49-F238E27FC236}">
                <a16:creationId xmlns:a16="http://schemas.microsoft.com/office/drawing/2014/main" id="{30FCEF7F-7CBE-4A21-9ECA-4A4B969B3DB7}"/>
              </a:ext>
            </a:extLst>
          </p:cNvPr>
          <p:cNvSpPr txBox="1"/>
          <p:nvPr userDrawn="1"/>
        </p:nvSpPr>
        <p:spPr>
          <a:xfrm>
            <a:off x="8918575" y="203717"/>
            <a:ext cx="2244725" cy="461665"/>
          </a:xfrm>
          <a:prstGeom prst="rect">
            <a:avLst/>
          </a:prstGeom>
          <a:noFill/>
        </p:spPr>
        <p:txBody>
          <a:bodyPr wrap="square">
            <a:spAutoFit/>
          </a:bodyPr>
          <a:lstStyle/>
          <a:p>
            <a:r>
              <a:rPr lang="en-US" sz="2400" b="1" i="1" cap="none" spc="0" dirty="0">
                <a:ln w="12700">
                  <a:solidFill>
                    <a:schemeClr val="accent3">
                      <a:lumMod val="50000"/>
                    </a:schemeClr>
                  </a:solidFill>
                  <a:prstDash val="solid"/>
                </a:ln>
                <a:solidFill>
                  <a:srgbClr val="00D282"/>
                </a:solidFill>
                <a:effectLst>
                  <a:innerShdw blurRad="177800">
                    <a:schemeClr val="accent3">
                      <a:lumMod val="50000"/>
                    </a:schemeClr>
                  </a:innerShdw>
                </a:effectLst>
                <a:latin typeface="+mj-lt"/>
              </a:rPr>
              <a:t>EXERCISE </a:t>
            </a:r>
            <a:endParaRPr lang="en-CA" sz="2400" dirty="0">
              <a:solidFill>
                <a:srgbClr val="00D282"/>
              </a:solidFill>
            </a:endParaRPr>
          </a:p>
        </p:txBody>
      </p:sp>
    </p:spTree>
    <p:extLst>
      <p:ext uri="{BB962C8B-B14F-4D97-AF65-F5344CB8AC3E}">
        <p14:creationId xmlns:p14="http://schemas.microsoft.com/office/powerpoint/2010/main" val="1388700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ideo" Target="https://www.youtube.com/embed/xNY0AAUtH3g?feature=oembed" TargetMode="Externa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0.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8CBAEC8-0BE9-8B5D-66FC-FD103DF49E5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7619"/>
            <a:ext cx="12192000" cy="5879253"/>
          </a:xfrm>
          <a:prstGeom prst="rect">
            <a:avLst/>
          </a:prstGeom>
        </p:spPr>
      </p:pic>
      <p:sp>
        <p:nvSpPr>
          <p:cNvPr id="2" name="Title 1">
            <a:extLst>
              <a:ext uri="{FF2B5EF4-FFF2-40B4-BE49-F238E27FC236}">
                <a16:creationId xmlns:a16="http://schemas.microsoft.com/office/drawing/2014/main" id="{D2712BF4-3D09-ADF5-FA5A-C0EC1D321B97}"/>
              </a:ext>
            </a:extLst>
          </p:cNvPr>
          <p:cNvSpPr>
            <a:spLocks noGrp="1"/>
          </p:cNvSpPr>
          <p:nvPr>
            <p:ph type="ctrTitle"/>
          </p:nvPr>
        </p:nvSpPr>
        <p:spPr>
          <a:xfrm>
            <a:off x="3779170" y="1080944"/>
            <a:ext cx="7474248" cy="1924438"/>
          </a:xfrm>
        </p:spPr>
        <p:txBody>
          <a:bodyPr>
            <a:spAutoFit/>
          </a:bodyPr>
          <a:lstStyle/>
          <a:p>
            <a:r>
              <a:rPr lang="en-CA" sz="4400" dirty="0"/>
              <a:t>Optimizing Comfort and Quality of Life: Decision-Making and Reality Testing</a:t>
            </a:r>
            <a:endParaRPr lang="en-GB" sz="4400" dirty="0"/>
          </a:p>
        </p:txBody>
      </p:sp>
      <p:sp>
        <p:nvSpPr>
          <p:cNvPr id="3" name="Subtitle 2">
            <a:extLst>
              <a:ext uri="{FF2B5EF4-FFF2-40B4-BE49-F238E27FC236}">
                <a16:creationId xmlns:a16="http://schemas.microsoft.com/office/drawing/2014/main" id="{467210B3-BD04-5627-F882-F1426B3D6FE8}"/>
              </a:ext>
            </a:extLst>
          </p:cNvPr>
          <p:cNvSpPr>
            <a:spLocks noGrp="1"/>
          </p:cNvSpPr>
          <p:nvPr>
            <p:ph type="subTitle" idx="1"/>
          </p:nvPr>
        </p:nvSpPr>
        <p:spPr>
          <a:xfrm>
            <a:off x="3920057" y="3158697"/>
            <a:ext cx="7192475" cy="944582"/>
          </a:xfrm>
        </p:spPr>
        <p:txBody>
          <a:bodyPr>
            <a:normAutofit/>
          </a:bodyPr>
          <a:lstStyle/>
          <a:p>
            <a:r>
              <a:rPr lang="en-CA" dirty="0"/>
              <a:t>Developing the Attitude to provide a Palliative Approach to Care </a:t>
            </a:r>
            <a:endParaRPr lang="en-GB"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8" name="TextBox 7">
            <a:extLst>
              <a:ext uri="{FF2B5EF4-FFF2-40B4-BE49-F238E27FC236}">
                <a16:creationId xmlns:a16="http://schemas.microsoft.com/office/drawing/2014/main" id="{B4A9BF83-CC18-8B14-39E9-8158283CC2BC}"/>
              </a:ext>
            </a:extLst>
          </p:cNvPr>
          <p:cNvSpPr txBox="1"/>
          <p:nvPr/>
        </p:nvSpPr>
        <p:spPr>
          <a:xfrm>
            <a:off x="6454913" y="291901"/>
            <a:ext cx="1923604" cy="400110"/>
          </a:xfrm>
          <a:prstGeom prst="rect">
            <a:avLst/>
          </a:prstGeom>
          <a:noFill/>
        </p:spPr>
        <p:txBody>
          <a:bodyPr wrap="none" rtlCol="0">
            <a:spAutoFit/>
          </a:bodyPr>
          <a:lstStyle/>
          <a:p>
            <a:r>
              <a:rPr lang="en-US" sz="2000" dirty="0"/>
              <a:t>Group Activity 4</a:t>
            </a:r>
            <a:endParaRPr lang="en-CA" sz="2000" dirty="0"/>
          </a:p>
        </p:txBody>
      </p:sp>
      <p:pic>
        <p:nvPicPr>
          <p:cNvPr id="9" name="Picture 8" descr="A person with a blue and white shirt&#10;&#10;Description automatically generated with medium confidence">
            <a:extLst>
              <a:ext uri="{FF2B5EF4-FFF2-40B4-BE49-F238E27FC236}">
                <a16:creationId xmlns:a16="http://schemas.microsoft.com/office/drawing/2014/main" id="{C5F60A36-11AB-8662-722C-06A1B5F1B4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6366" y="4365939"/>
            <a:ext cx="3459856" cy="1167350"/>
          </a:xfrm>
          <a:prstGeom prst="rect">
            <a:avLst/>
          </a:prstGeom>
        </p:spPr>
      </p:pic>
      <p:pic>
        <p:nvPicPr>
          <p:cNvPr id="6" name="Picture 5" descr="A profile of a person's head&#10;&#10;Description automatically generated">
            <a:extLst>
              <a:ext uri="{FF2B5EF4-FFF2-40B4-BE49-F238E27FC236}">
                <a16:creationId xmlns:a16="http://schemas.microsoft.com/office/drawing/2014/main" id="{5F68FE6D-9C86-D7E1-4318-BDFD885D541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8594" y="914401"/>
            <a:ext cx="3394386" cy="4035214"/>
          </a:xfrm>
          <a:prstGeom prst="rect">
            <a:avLst/>
          </a:prstGeom>
        </p:spPr>
      </p:pic>
      <p:sp>
        <p:nvSpPr>
          <p:cNvPr id="4" name="TextBox 3">
            <a:extLst>
              <a:ext uri="{FF2B5EF4-FFF2-40B4-BE49-F238E27FC236}">
                <a16:creationId xmlns:a16="http://schemas.microsoft.com/office/drawing/2014/main" id="{3C8A91C3-61F7-7478-AF4F-A80969BF3225}"/>
              </a:ext>
            </a:extLst>
          </p:cNvPr>
          <p:cNvSpPr txBox="1"/>
          <p:nvPr/>
        </p:nvSpPr>
        <p:spPr>
          <a:xfrm>
            <a:off x="1828901" y="5588537"/>
            <a:ext cx="8768747" cy="215444"/>
          </a:xfrm>
          <a:prstGeom prst="rect">
            <a:avLst/>
          </a:prstGeom>
          <a:noFill/>
        </p:spPr>
        <p:txBody>
          <a:bodyPr wrap="none" rtlCol="0">
            <a:spAutoFit/>
          </a:bodyPr>
          <a:lstStyle/>
          <a:p>
            <a:r>
              <a:rPr lang="en-US" sz="800" dirty="0"/>
              <a:t>The production of this material has been made possible through a financial contribution from Health Canada.  The views expressed herein do not necessarily represent the views of Health Canada.</a:t>
            </a:r>
            <a:endParaRPr lang="en-CA" sz="800" dirty="0"/>
          </a:p>
        </p:txBody>
      </p:sp>
    </p:spTree>
    <p:extLst>
      <p:ext uri="{BB962C8B-B14F-4D97-AF65-F5344CB8AC3E}">
        <p14:creationId xmlns:p14="http://schemas.microsoft.com/office/powerpoint/2010/main" val="2874229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7760"/>
            <a:ext cx="2562448"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4" name="Title 3">
            <a:extLst>
              <a:ext uri="{FF2B5EF4-FFF2-40B4-BE49-F238E27FC236}">
                <a16:creationId xmlns:a16="http://schemas.microsoft.com/office/drawing/2014/main" id="{10C2170B-E379-1AFE-2996-25EDFC1A1382}"/>
              </a:ext>
            </a:extLst>
          </p:cNvPr>
          <p:cNvSpPr txBox="1">
            <a:spLocks/>
          </p:cNvSpPr>
          <p:nvPr/>
        </p:nvSpPr>
        <p:spPr>
          <a:xfrm>
            <a:off x="2562448" y="402071"/>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t>Emotional Intelligence (EI) and Palliative Care </a:t>
            </a:r>
            <a:endParaRPr lang="en-GB" sz="320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302365"/>
            <a:ext cx="8981781" cy="432476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7000"/>
              </a:lnSpc>
              <a:spcAft>
                <a:spcPts val="800"/>
              </a:spcAft>
            </a:pPr>
            <a:r>
              <a:rPr lang="en-GB" kern="100" dirty="0">
                <a:effectLst/>
                <a:ea typeface="Calibri" panose="020F0502020204030204" pitchFamily="34" charset="0"/>
                <a:cs typeface="Arial" panose="020B0604020202020204" pitchFamily="34" charset="0"/>
              </a:rPr>
              <a:t>Emotional intelligence is the ability to </a:t>
            </a:r>
            <a:r>
              <a:rPr lang="en-GB" b="1" kern="100" dirty="0">
                <a:effectLst/>
                <a:ea typeface="Calibri" panose="020F0502020204030204" pitchFamily="34" charset="0"/>
                <a:cs typeface="Arial" panose="020B0604020202020204" pitchFamily="34" charset="0"/>
              </a:rPr>
              <a:t>understand</a:t>
            </a:r>
            <a:r>
              <a:rPr lang="en-GB" kern="100" dirty="0">
                <a:effectLst/>
                <a:ea typeface="Calibri" panose="020F0502020204030204" pitchFamily="34" charset="0"/>
                <a:cs typeface="Arial" panose="020B0604020202020204" pitchFamily="34" charset="0"/>
              </a:rPr>
              <a:t>, </a:t>
            </a:r>
            <a:r>
              <a:rPr lang="en-GB" b="1" kern="100" dirty="0">
                <a:effectLst/>
                <a:ea typeface="Calibri" panose="020F0502020204030204" pitchFamily="34" charset="0"/>
                <a:cs typeface="Arial" panose="020B0604020202020204" pitchFamily="34" charset="0"/>
              </a:rPr>
              <a:t>manage</a:t>
            </a:r>
            <a:r>
              <a:rPr lang="en-GB" kern="100" dirty="0">
                <a:effectLst/>
                <a:ea typeface="Calibri" panose="020F0502020204030204" pitchFamily="34" charset="0"/>
                <a:cs typeface="Arial" panose="020B0604020202020204" pitchFamily="34" charset="0"/>
              </a:rPr>
              <a:t> and </a:t>
            </a:r>
            <a:r>
              <a:rPr lang="en-GB" b="1" kern="100" dirty="0">
                <a:effectLst/>
                <a:ea typeface="Calibri" panose="020F0502020204030204" pitchFamily="34" charset="0"/>
                <a:cs typeface="Arial" panose="020B0604020202020204" pitchFamily="34" charset="0"/>
              </a:rPr>
              <a:t>use</a:t>
            </a:r>
            <a:r>
              <a:rPr lang="en-GB" kern="100" dirty="0">
                <a:effectLst/>
                <a:ea typeface="Calibri" panose="020F0502020204030204" pitchFamily="34" charset="0"/>
                <a:cs typeface="Arial" panose="020B0604020202020204" pitchFamily="34" charset="0"/>
              </a:rPr>
              <a:t> your own and other people’s emotions to recognize and react in helpful ways to make a positive difference.  (D. </a:t>
            </a:r>
            <a:r>
              <a:rPr lang="en-US" kern="100" dirty="0">
                <a:effectLst/>
                <a:ea typeface="Calibri" panose="020F0502020204030204" pitchFamily="34" charset="0"/>
                <a:cs typeface="Arial" panose="020B0604020202020204" pitchFamily="34" charset="0"/>
              </a:rPr>
              <a:t>Goleman, 1995) </a:t>
            </a:r>
            <a:endParaRPr lang="en-GB" kern="100" dirty="0">
              <a:effectLst/>
              <a:ea typeface="Calibri" panose="020F0502020204030204" pitchFamily="34" charset="0"/>
              <a:cs typeface="Arial" panose="020B0604020202020204" pitchFamily="34" charset="0"/>
            </a:endParaRPr>
          </a:p>
          <a:p>
            <a:pPr algn="l">
              <a:lnSpc>
                <a:spcPct val="107000"/>
              </a:lnSpc>
              <a:spcAft>
                <a:spcPts val="800"/>
              </a:spcAft>
            </a:pPr>
            <a:r>
              <a:rPr lang="en-GB" kern="100" dirty="0">
                <a:effectLst/>
                <a:ea typeface="Calibri" panose="020F0502020204030204" pitchFamily="34" charset="0"/>
                <a:cs typeface="Arial" panose="020B0604020202020204" pitchFamily="34" charset="0"/>
              </a:rPr>
              <a:t> When you use EI in your decisions you can:</a:t>
            </a:r>
          </a:p>
          <a:p>
            <a:pPr marL="342900" lvl="0" indent="-342900" algn="l">
              <a:lnSpc>
                <a:spcPct val="107000"/>
              </a:lnSpc>
              <a:buFont typeface="Symbol" panose="05050102010706020507" pitchFamily="18" charset="2"/>
              <a:buChar char=""/>
            </a:pPr>
            <a:r>
              <a:rPr lang="en-CA" kern="100" dirty="0">
                <a:effectLst/>
                <a:ea typeface="Calibri" panose="020F0502020204030204" pitchFamily="34" charset="0"/>
                <a:cs typeface="Arial" panose="020B0604020202020204" pitchFamily="34" charset="0"/>
              </a:rPr>
              <a:t>Enhance patient care</a:t>
            </a:r>
            <a:endParaRPr lang="en-GB" kern="100" dirty="0">
              <a:effectLst/>
              <a:ea typeface="Calibri" panose="020F0502020204030204" pitchFamily="34" charset="0"/>
              <a:cs typeface="Arial" panose="020B0604020202020204" pitchFamily="34" charset="0"/>
            </a:endParaRPr>
          </a:p>
          <a:p>
            <a:pPr marL="342900" lvl="0" indent="-342900" algn="l">
              <a:lnSpc>
                <a:spcPct val="107000"/>
              </a:lnSpc>
              <a:buFont typeface="Symbol" panose="05050102010706020507" pitchFamily="18" charset="2"/>
              <a:buChar char=""/>
            </a:pPr>
            <a:r>
              <a:rPr lang="en-CA" kern="100" dirty="0">
                <a:effectLst/>
                <a:ea typeface="Calibri" panose="020F0502020204030204" pitchFamily="34" charset="0"/>
                <a:cs typeface="Arial" panose="020B0604020202020204" pitchFamily="34" charset="0"/>
              </a:rPr>
              <a:t>Boost your confidence and self-esteem</a:t>
            </a:r>
            <a:endParaRPr lang="en-GB" kern="100" dirty="0">
              <a:effectLst/>
              <a:ea typeface="Calibri" panose="020F0502020204030204" pitchFamily="34" charset="0"/>
              <a:cs typeface="Arial" panose="020B0604020202020204" pitchFamily="34" charset="0"/>
            </a:endParaRPr>
          </a:p>
          <a:p>
            <a:pPr marL="342900" lvl="0" indent="-342900" algn="l">
              <a:lnSpc>
                <a:spcPct val="107000"/>
              </a:lnSpc>
              <a:spcAft>
                <a:spcPts val="800"/>
              </a:spcAft>
              <a:buFont typeface="Symbol" panose="05050102010706020507" pitchFamily="18" charset="2"/>
              <a:buChar char=""/>
            </a:pPr>
            <a:r>
              <a:rPr lang="en-CA" kern="100" dirty="0">
                <a:effectLst/>
                <a:ea typeface="Calibri" panose="020F0502020204030204" pitchFamily="34" charset="0"/>
                <a:cs typeface="Arial" panose="020B0604020202020204" pitchFamily="34" charset="0"/>
              </a:rPr>
              <a:t>Provide a palliative approach to care  </a:t>
            </a:r>
            <a:endParaRPr lang="en-GB" dirty="0"/>
          </a:p>
        </p:txBody>
      </p:sp>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B5A6EE61-DB9C-A9F8-0E94-0253EB9A962B}"/>
              </a:ext>
            </a:extLst>
          </p:cNvPr>
          <p:cNvSpPr txBox="1"/>
          <p:nvPr/>
        </p:nvSpPr>
        <p:spPr>
          <a:xfrm>
            <a:off x="177572" y="3316362"/>
            <a:ext cx="2269226" cy="2400657"/>
          </a:xfrm>
          <a:prstGeom prst="rect">
            <a:avLst/>
          </a:prstGeom>
          <a:noFill/>
        </p:spPr>
        <p:txBody>
          <a:bodyPr wrap="square" rtlCol="0">
            <a:spAutoFit/>
          </a:bodyPr>
          <a:lstStyle/>
          <a:p>
            <a:pPr>
              <a:spcAft>
                <a:spcPts val="600"/>
              </a:spcAft>
            </a:pPr>
            <a:r>
              <a:rPr lang="en-CA" sz="1600" dirty="0">
                <a:solidFill>
                  <a:srgbClr val="36ABB5"/>
                </a:solidFill>
                <a:effectLst/>
                <a:latin typeface="+mj-lt"/>
                <a:ea typeface="Calibri" panose="020F0502020204030204" pitchFamily="34" charset="0"/>
                <a:cs typeface="Arial" panose="020B0604020202020204" pitchFamily="34" charset="0"/>
              </a:rPr>
              <a:t>Emotional intelligence is helpful in managing the emotions that arise from the caring process (e.g. sadness, grief, anxiety, anger, stress and burnout).</a:t>
            </a:r>
          </a:p>
          <a:p>
            <a:pPr algn="r">
              <a:spcAft>
                <a:spcPts val="600"/>
              </a:spcAft>
            </a:pPr>
            <a:r>
              <a:rPr lang="en-CA" sz="1600" dirty="0">
                <a:solidFill>
                  <a:srgbClr val="36ABB5"/>
                </a:solidFill>
                <a:effectLst/>
                <a:latin typeface="+mj-lt"/>
                <a:ea typeface="Calibri" panose="020F0502020204030204" pitchFamily="34" charset="0"/>
                <a:cs typeface="Arial" panose="020B0604020202020204" pitchFamily="34" charset="0"/>
              </a:rPr>
              <a:t>Cherry et al, 2014. </a:t>
            </a:r>
            <a:endParaRPr lang="en-CA" sz="1600" dirty="0">
              <a:solidFill>
                <a:srgbClr val="36ABB5"/>
              </a:solidFill>
              <a:effectLst/>
              <a:latin typeface="+mj-lt"/>
              <a:ea typeface="Aptos" panose="020B0004020202020204" pitchFamily="34" charset="0"/>
              <a:cs typeface="Times New Roman" panose="02020603050405020304" pitchFamily="18" charset="0"/>
            </a:endParaRPr>
          </a:p>
          <a:p>
            <a:pPr>
              <a:spcAft>
                <a:spcPts val="600"/>
              </a:spcAft>
            </a:pPr>
            <a:endParaRPr lang="en-CA" sz="1200" dirty="0">
              <a:solidFill>
                <a:srgbClr val="36ABB5"/>
              </a:solidFill>
              <a:effectLst/>
              <a:ea typeface="Aptos" panose="020B0004020202020204" pitchFamily="34" charset="0"/>
              <a:cs typeface="Times New Roman" panose="02020603050405020304" pitchFamily="18" charset="0"/>
            </a:endParaRPr>
          </a:p>
        </p:txBody>
      </p:sp>
      <p:pic>
        <p:nvPicPr>
          <p:cNvPr id="3" name="Picture 2" descr="A profile of a person's head&#10;&#10;Description automatically generated">
            <a:extLst>
              <a:ext uri="{FF2B5EF4-FFF2-40B4-BE49-F238E27FC236}">
                <a16:creationId xmlns:a16="http://schemas.microsoft.com/office/drawing/2014/main" id="{EC11BFC2-B9D6-41CB-840B-9D6A396A2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60" y="452672"/>
            <a:ext cx="1140041" cy="1355270"/>
          </a:xfrm>
          <a:prstGeom prst="rect">
            <a:avLst/>
          </a:prstGeom>
        </p:spPr>
      </p:pic>
    </p:spTree>
    <p:extLst>
      <p:ext uri="{BB962C8B-B14F-4D97-AF65-F5344CB8AC3E}">
        <p14:creationId xmlns:p14="http://schemas.microsoft.com/office/powerpoint/2010/main" val="87513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E95D-0F0D-DA4A-9FE6-B09326D85BE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2BDBB0-305B-9FE2-FB83-780101E00A05}"/>
              </a:ext>
            </a:extLst>
          </p:cNvPr>
          <p:cNvSpPr/>
          <p:nvPr/>
        </p:nvSpPr>
        <p:spPr>
          <a:xfrm rot="5400000">
            <a:off x="5709226" y="-5707101"/>
            <a:ext cx="773544" cy="12192001"/>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9E2D49AB-7DBB-5E9F-38A7-E222BA70D3D5}"/>
              </a:ext>
            </a:extLst>
          </p:cNvPr>
          <p:cNvSpPr txBox="1"/>
          <p:nvPr/>
        </p:nvSpPr>
        <p:spPr>
          <a:xfrm>
            <a:off x="9611833" y="6217539"/>
            <a:ext cx="1971630" cy="369332"/>
          </a:xfrm>
          <a:prstGeom prst="rect">
            <a:avLst/>
          </a:prstGeom>
          <a:noFill/>
        </p:spPr>
        <p:txBody>
          <a:bodyPr wrap="none" rtlCol="0">
            <a:spAutoFit/>
          </a:bodyPr>
          <a:lstStyle/>
          <a:p>
            <a:r>
              <a:rPr lang="en-US"/>
              <a:t>Organization Logo</a:t>
            </a:r>
            <a:endParaRPr lang="en-CA"/>
          </a:p>
        </p:txBody>
      </p:sp>
      <p:pic>
        <p:nvPicPr>
          <p:cNvPr id="10" name="Picture 9" descr="A close-up of a logo&#10;&#10;Description automatically generated">
            <a:extLst>
              <a:ext uri="{FF2B5EF4-FFF2-40B4-BE49-F238E27FC236}">
                <a16:creationId xmlns:a16="http://schemas.microsoft.com/office/drawing/2014/main" id="{4697B65A-C533-5EDA-99FD-79EE2224C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4" name="TextBox 3">
            <a:extLst>
              <a:ext uri="{FF2B5EF4-FFF2-40B4-BE49-F238E27FC236}">
                <a16:creationId xmlns:a16="http://schemas.microsoft.com/office/drawing/2014/main" id="{9133B7D1-906B-82C7-5165-CDEB5F697F4E}"/>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4</a:t>
            </a:r>
            <a:endParaRPr lang="en-CA" sz="1600" dirty="0">
              <a:solidFill>
                <a:schemeClr val="bg1"/>
              </a:solidFill>
            </a:endParaRPr>
          </a:p>
        </p:txBody>
      </p:sp>
      <p:sp>
        <p:nvSpPr>
          <p:cNvPr id="9" name="Title 3">
            <a:extLst>
              <a:ext uri="{FF2B5EF4-FFF2-40B4-BE49-F238E27FC236}">
                <a16:creationId xmlns:a16="http://schemas.microsoft.com/office/drawing/2014/main" id="{E8D624E3-E63D-9398-187F-D9CF5E12F56B}"/>
              </a:ext>
            </a:extLst>
          </p:cNvPr>
          <p:cNvSpPr txBox="1">
            <a:spLocks/>
          </p:cNvSpPr>
          <p:nvPr/>
        </p:nvSpPr>
        <p:spPr>
          <a:xfrm>
            <a:off x="521798" y="24877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a:t>
            </a:r>
            <a:endParaRPr lang="en-GB" sz="3200" dirty="0"/>
          </a:p>
        </p:txBody>
      </p:sp>
      <p:cxnSp>
        <p:nvCxnSpPr>
          <p:cNvPr id="3" name="Straight Connector 2">
            <a:extLst>
              <a:ext uri="{FF2B5EF4-FFF2-40B4-BE49-F238E27FC236}">
                <a16:creationId xmlns:a16="http://schemas.microsoft.com/office/drawing/2014/main" id="{9ADFE265-BD40-4DDB-887C-4BB2986DE73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a:extLst>
              <a:ext uri="{FF2B5EF4-FFF2-40B4-BE49-F238E27FC236}">
                <a16:creationId xmlns:a16="http://schemas.microsoft.com/office/drawing/2014/main" id="{BE37A1E8-1043-586C-8E1F-5045935700FE}"/>
              </a:ext>
            </a:extLst>
          </p:cNvPr>
          <p:cNvGraphicFramePr>
            <a:graphicFrameLocks noGrp="1"/>
          </p:cNvGraphicFramePr>
          <p:nvPr>
            <p:extLst>
              <p:ext uri="{D42A27DB-BD31-4B8C-83A1-F6EECF244321}">
                <p14:modId xmlns:p14="http://schemas.microsoft.com/office/powerpoint/2010/main" val="340518762"/>
              </p:ext>
            </p:extLst>
          </p:nvPr>
        </p:nvGraphicFramePr>
        <p:xfrm>
          <a:off x="521798" y="866396"/>
          <a:ext cx="11283104" cy="4967673"/>
        </p:xfrm>
        <a:graphic>
          <a:graphicData uri="http://schemas.openxmlformats.org/drawingml/2006/table">
            <a:tbl>
              <a:tblPr firstRow="1" firstCol="1" bandRow="1">
                <a:tableStyleId>{5940675A-B579-460E-94D1-54222C63F5DA}</a:tableStyleId>
              </a:tblPr>
              <a:tblGrid>
                <a:gridCol w="5462739">
                  <a:extLst>
                    <a:ext uri="{9D8B030D-6E8A-4147-A177-3AD203B41FA5}">
                      <a16:colId xmlns:a16="http://schemas.microsoft.com/office/drawing/2014/main" val="2982692098"/>
                    </a:ext>
                  </a:extLst>
                </a:gridCol>
                <a:gridCol w="1092919">
                  <a:extLst>
                    <a:ext uri="{9D8B030D-6E8A-4147-A177-3AD203B41FA5}">
                      <a16:colId xmlns:a16="http://schemas.microsoft.com/office/drawing/2014/main" val="4194207323"/>
                    </a:ext>
                  </a:extLst>
                </a:gridCol>
                <a:gridCol w="1170432">
                  <a:extLst>
                    <a:ext uri="{9D8B030D-6E8A-4147-A177-3AD203B41FA5}">
                      <a16:colId xmlns:a16="http://schemas.microsoft.com/office/drawing/2014/main" val="2859888777"/>
                    </a:ext>
                  </a:extLst>
                </a:gridCol>
                <a:gridCol w="1289662">
                  <a:extLst>
                    <a:ext uri="{9D8B030D-6E8A-4147-A177-3AD203B41FA5}">
                      <a16:colId xmlns:a16="http://schemas.microsoft.com/office/drawing/2014/main" val="2297360224"/>
                    </a:ext>
                  </a:extLst>
                </a:gridCol>
                <a:gridCol w="1234082">
                  <a:extLst>
                    <a:ext uri="{9D8B030D-6E8A-4147-A177-3AD203B41FA5}">
                      <a16:colId xmlns:a16="http://schemas.microsoft.com/office/drawing/2014/main" val="1264734149"/>
                    </a:ext>
                  </a:extLst>
                </a:gridCol>
                <a:gridCol w="1033270">
                  <a:extLst>
                    <a:ext uri="{9D8B030D-6E8A-4147-A177-3AD203B41FA5}">
                      <a16:colId xmlns:a16="http://schemas.microsoft.com/office/drawing/2014/main" val="2356481717"/>
                    </a:ext>
                  </a:extLst>
                </a:gridCol>
              </a:tblGrid>
              <a:tr h="614726">
                <a:tc>
                  <a:txBody>
                    <a:bodyPr/>
                    <a:lstStyle/>
                    <a:p>
                      <a:pPr>
                        <a:lnSpc>
                          <a:spcPct val="107000"/>
                        </a:lnSpc>
                        <a:spcAft>
                          <a:spcPts val="800"/>
                        </a:spcAft>
                      </a:pPr>
                      <a:r>
                        <a:rPr lang="en-CA" sz="1800" b="1" kern="0" dirty="0">
                          <a:effectLst/>
                        </a:rPr>
                        <a:t> Decision-Making Self-Assessment </a:t>
                      </a:r>
                      <a:endParaRPr lang="en-GB" sz="1800" b="1"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nchor="ctr"/>
                </a:tc>
                <a:tc>
                  <a:txBody>
                    <a:bodyPr/>
                    <a:lstStyle/>
                    <a:p>
                      <a:pPr algn="ctr">
                        <a:lnSpc>
                          <a:spcPct val="107000"/>
                        </a:lnSpc>
                        <a:spcAft>
                          <a:spcPts val="800"/>
                        </a:spcAft>
                      </a:pPr>
                      <a:r>
                        <a:rPr lang="en-CA" sz="1400" kern="0">
                          <a:effectLst/>
                        </a:rPr>
                        <a:t>5</a:t>
                      </a:r>
                      <a:endParaRPr lang="en-GB" sz="1400" kern="100">
                        <a:effectLst/>
                      </a:endParaRPr>
                    </a:p>
                    <a:p>
                      <a:pPr algn="ctr">
                        <a:lnSpc>
                          <a:spcPct val="107000"/>
                        </a:lnSpc>
                        <a:spcAft>
                          <a:spcPts val="800"/>
                        </a:spcAft>
                      </a:pPr>
                      <a:r>
                        <a:rPr lang="en-CA" sz="1400" kern="0">
                          <a:effectLst/>
                        </a:rPr>
                        <a:t>Never</a:t>
                      </a:r>
                      <a:endParaRPr lang="en-GB" sz="14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gn="ctr">
                        <a:lnSpc>
                          <a:spcPct val="107000"/>
                        </a:lnSpc>
                        <a:spcAft>
                          <a:spcPts val="800"/>
                        </a:spcAft>
                      </a:pPr>
                      <a:r>
                        <a:rPr lang="en-CA" sz="1400" kern="0">
                          <a:effectLst/>
                        </a:rPr>
                        <a:t>4 </a:t>
                      </a:r>
                      <a:endParaRPr lang="en-GB" sz="1400" kern="100">
                        <a:effectLst/>
                      </a:endParaRPr>
                    </a:p>
                    <a:p>
                      <a:pPr algn="ctr">
                        <a:lnSpc>
                          <a:spcPct val="107000"/>
                        </a:lnSpc>
                        <a:spcAft>
                          <a:spcPts val="800"/>
                        </a:spcAft>
                      </a:pPr>
                      <a:r>
                        <a:rPr lang="en-CA" sz="1400" kern="0">
                          <a:effectLst/>
                        </a:rPr>
                        <a:t>Seldom</a:t>
                      </a:r>
                      <a:endParaRPr lang="en-GB" sz="14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gn="ctr">
                        <a:lnSpc>
                          <a:spcPct val="107000"/>
                        </a:lnSpc>
                        <a:spcAft>
                          <a:spcPts val="800"/>
                        </a:spcAft>
                      </a:pPr>
                      <a:r>
                        <a:rPr lang="en-CA" sz="1400" kern="0">
                          <a:effectLst/>
                        </a:rPr>
                        <a:t>3 </a:t>
                      </a:r>
                      <a:endParaRPr lang="en-GB" sz="1400" kern="100">
                        <a:effectLst/>
                      </a:endParaRPr>
                    </a:p>
                    <a:p>
                      <a:pPr algn="ctr">
                        <a:lnSpc>
                          <a:spcPct val="107000"/>
                        </a:lnSpc>
                        <a:spcAft>
                          <a:spcPts val="800"/>
                        </a:spcAft>
                      </a:pPr>
                      <a:r>
                        <a:rPr lang="en-CA" sz="1400" kern="0">
                          <a:effectLst/>
                        </a:rPr>
                        <a:t>Sometimes</a:t>
                      </a:r>
                      <a:endParaRPr lang="en-GB" sz="14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gn="ctr">
                        <a:lnSpc>
                          <a:spcPct val="107000"/>
                        </a:lnSpc>
                        <a:spcAft>
                          <a:spcPts val="800"/>
                        </a:spcAft>
                      </a:pPr>
                      <a:r>
                        <a:rPr lang="en-CA" sz="1400" kern="0">
                          <a:effectLst/>
                        </a:rPr>
                        <a:t>2 </a:t>
                      </a:r>
                      <a:endParaRPr lang="en-GB" sz="1400" kern="100">
                        <a:effectLst/>
                      </a:endParaRPr>
                    </a:p>
                    <a:p>
                      <a:pPr algn="ctr">
                        <a:lnSpc>
                          <a:spcPct val="107000"/>
                        </a:lnSpc>
                        <a:spcAft>
                          <a:spcPts val="800"/>
                        </a:spcAft>
                      </a:pPr>
                      <a:r>
                        <a:rPr lang="en-CA" sz="1400" kern="0">
                          <a:effectLst/>
                        </a:rPr>
                        <a:t>Frequently</a:t>
                      </a:r>
                      <a:endParaRPr lang="en-GB" sz="14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gn="ctr">
                        <a:lnSpc>
                          <a:spcPct val="107000"/>
                        </a:lnSpc>
                        <a:spcAft>
                          <a:spcPts val="800"/>
                        </a:spcAft>
                      </a:pPr>
                      <a:r>
                        <a:rPr lang="en-CA" sz="1400" kern="0" dirty="0">
                          <a:effectLst/>
                        </a:rPr>
                        <a:t>1 </a:t>
                      </a:r>
                      <a:endParaRPr lang="en-GB" sz="1400" kern="100" dirty="0">
                        <a:effectLst/>
                      </a:endParaRPr>
                    </a:p>
                    <a:p>
                      <a:pPr algn="ctr">
                        <a:lnSpc>
                          <a:spcPct val="107000"/>
                        </a:lnSpc>
                        <a:spcAft>
                          <a:spcPts val="800"/>
                        </a:spcAft>
                      </a:pPr>
                      <a:r>
                        <a:rPr lang="en-CA" sz="1400" kern="0" dirty="0">
                          <a:effectLst/>
                        </a:rPr>
                        <a:t>Always</a:t>
                      </a:r>
                      <a:endParaRPr lang="en-GB" sz="14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2531320461"/>
                  </a:ext>
                </a:extLst>
              </a:tr>
              <a:tr h="435888">
                <a:tc>
                  <a:txBody>
                    <a:bodyPr/>
                    <a:lstStyle/>
                    <a:p>
                      <a:pPr>
                        <a:lnSpc>
                          <a:spcPct val="107000"/>
                        </a:lnSpc>
                        <a:spcAft>
                          <a:spcPts val="800"/>
                        </a:spcAft>
                      </a:pPr>
                      <a:r>
                        <a:rPr lang="en-CA" sz="1600" kern="0" dirty="0">
                          <a:effectLst/>
                        </a:rPr>
                        <a:t>1. When I'm really upset, I can’t decide what to do.</a:t>
                      </a:r>
                    </a:p>
                  </a:txBody>
                  <a:tcPr marL="67310" marR="67310" marT="9525" marB="0">
                    <a:solidFill>
                      <a:schemeClr val="bg1"/>
                    </a:solidFill>
                  </a:tcPr>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2317989121"/>
                  </a:ext>
                </a:extLst>
              </a:tr>
              <a:tr h="520034">
                <a:tc>
                  <a:txBody>
                    <a:bodyPr/>
                    <a:lstStyle/>
                    <a:p>
                      <a:pPr>
                        <a:lnSpc>
                          <a:spcPct val="107000"/>
                        </a:lnSpc>
                        <a:spcAft>
                          <a:spcPts val="800"/>
                        </a:spcAft>
                      </a:pPr>
                      <a:r>
                        <a:rPr lang="en-CA" sz="1600" kern="0" dirty="0">
                          <a:effectLst/>
                        </a:rPr>
                        <a:t>2. It’s hard for me to decide on the best solution when solving a problem.</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1785168360"/>
                  </a:ext>
                </a:extLst>
              </a:tr>
              <a:tr h="514191">
                <a:tc>
                  <a:txBody>
                    <a:bodyPr/>
                    <a:lstStyle/>
                    <a:p>
                      <a:pPr>
                        <a:lnSpc>
                          <a:spcPct val="107000"/>
                        </a:lnSpc>
                        <a:spcAft>
                          <a:spcPts val="800"/>
                        </a:spcAft>
                      </a:pPr>
                      <a:r>
                        <a:rPr lang="en-CA" sz="1600" kern="0" dirty="0">
                          <a:effectLst/>
                        </a:rPr>
                        <a:t>3. I get stuck when thinking about different ways of solving problems.</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1333392218"/>
                  </a:ext>
                </a:extLst>
              </a:tr>
              <a:tr h="521981">
                <a:tc>
                  <a:txBody>
                    <a:bodyPr/>
                    <a:lstStyle/>
                    <a:p>
                      <a:pPr>
                        <a:lnSpc>
                          <a:spcPct val="107000"/>
                        </a:lnSpc>
                        <a:spcAft>
                          <a:spcPts val="800"/>
                        </a:spcAft>
                      </a:pPr>
                      <a:r>
                        <a:rPr lang="en-CA" sz="1600" kern="0" dirty="0">
                          <a:effectLst/>
                        </a:rPr>
                        <a:t>4. If I have trouble solving a problem, I get frustrated and give up.</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dirty="0">
                          <a:effectLst/>
                          <a:highlight>
                            <a:srgbClr val="DCE6F2"/>
                          </a:highlight>
                        </a:rPr>
                        <a:t> </a:t>
                      </a:r>
                      <a:endParaRPr lang="en-GB" sz="1100" kern="100" dirty="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2036523214"/>
                  </a:ext>
                </a:extLst>
              </a:tr>
              <a:tr h="377852">
                <a:tc>
                  <a:txBody>
                    <a:bodyPr/>
                    <a:lstStyle/>
                    <a:p>
                      <a:pPr>
                        <a:lnSpc>
                          <a:spcPct val="107000"/>
                        </a:lnSpc>
                        <a:spcAft>
                          <a:spcPts val="800"/>
                        </a:spcAft>
                      </a:pPr>
                      <a:r>
                        <a:rPr lang="en-CA" sz="1600" kern="0" dirty="0">
                          <a:effectLst/>
                        </a:rPr>
                        <a:t>5. I avoid dealing with problems.</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2707767170"/>
                  </a:ext>
                </a:extLst>
              </a:tr>
              <a:tr h="449470">
                <a:tc>
                  <a:txBody>
                    <a:bodyPr/>
                    <a:lstStyle/>
                    <a:p>
                      <a:pPr>
                        <a:lnSpc>
                          <a:spcPct val="107000"/>
                        </a:lnSpc>
                        <a:spcAft>
                          <a:spcPts val="800"/>
                        </a:spcAft>
                      </a:pPr>
                      <a:r>
                        <a:rPr lang="en-CA" sz="1600" kern="0" dirty="0">
                          <a:effectLst/>
                        </a:rPr>
                        <a:t>6. I let my emotions get in the way when making decisions.</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3199676826"/>
                  </a:ext>
                </a:extLst>
              </a:tr>
              <a:tr h="389539">
                <a:tc>
                  <a:txBody>
                    <a:bodyPr/>
                    <a:lstStyle/>
                    <a:p>
                      <a:pPr>
                        <a:lnSpc>
                          <a:spcPct val="107000"/>
                        </a:lnSpc>
                        <a:spcAft>
                          <a:spcPts val="800"/>
                        </a:spcAft>
                      </a:pPr>
                      <a:r>
                        <a:rPr lang="en-CA" sz="1600" kern="0" dirty="0">
                          <a:effectLst/>
                        </a:rPr>
                        <a:t>7. I am unaware when my emotions affect my objectivity.</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400520664"/>
                  </a:ext>
                </a:extLst>
              </a:tr>
              <a:tr h="368114">
                <a:tc>
                  <a:txBody>
                    <a:bodyPr/>
                    <a:lstStyle/>
                    <a:p>
                      <a:pPr>
                        <a:lnSpc>
                          <a:spcPct val="107000"/>
                        </a:lnSpc>
                        <a:spcAft>
                          <a:spcPts val="800"/>
                        </a:spcAft>
                      </a:pPr>
                      <a:r>
                        <a:rPr lang="en-CA" sz="1600" kern="0" dirty="0">
                          <a:effectLst/>
                        </a:rPr>
                        <a:t>8. I have a difficult time recognizing my own biases.</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4029134860"/>
                  </a:ext>
                </a:extLst>
              </a:tr>
              <a:tr h="387590">
                <a:tc>
                  <a:txBody>
                    <a:bodyPr/>
                    <a:lstStyle/>
                    <a:p>
                      <a:pPr>
                        <a:lnSpc>
                          <a:spcPct val="107000"/>
                        </a:lnSpc>
                        <a:spcAft>
                          <a:spcPts val="800"/>
                        </a:spcAft>
                      </a:pPr>
                      <a:r>
                        <a:rPr lang="en-CA" sz="1600" kern="0" dirty="0">
                          <a:effectLst/>
                        </a:rPr>
                        <a:t>9. I tend to react hastily.</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rPr>
                        <a:t>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4177608744"/>
                  </a:ext>
                </a:extLst>
              </a:tr>
              <a:tr h="378827">
                <a:tc>
                  <a:txBody>
                    <a:bodyPr/>
                    <a:lstStyle/>
                    <a:p>
                      <a:pPr>
                        <a:lnSpc>
                          <a:spcPct val="107000"/>
                        </a:lnSpc>
                        <a:spcAft>
                          <a:spcPts val="800"/>
                        </a:spcAft>
                      </a:pPr>
                      <a:r>
                        <a:rPr lang="en-CA" sz="1600" kern="0" dirty="0">
                          <a:effectLst/>
                        </a:rPr>
                        <a:t>10. I make rash decisions when I’m emotional. </a:t>
                      </a:r>
                      <a:endParaRPr lang="en-GB" sz="1600" kern="100" dirty="0">
                        <a:effectLst/>
                        <a:latin typeface="Calibri" panose="020F0502020204030204" pitchFamily="34" charset="0"/>
                        <a:ea typeface="Calibri" panose="020F0502020204030204" pitchFamily="34" charset="0"/>
                        <a:cs typeface="Arial" panose="020B0604020202020204" pitchFamily="34" charset="0"/>
                      </a:endParaRPr>
                    </a:p>
                  </a:txBody>
                  <a:tcPr marL="67310" marR="67310" marT="9525" marB="0">
                    <a:solidFill>
                      <a:schemeClr val="bg1"/>
                    </a:solidFill>
                  </a:tcPr>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a:effectLst/>
                          <a:highlight>
                            <a:srgbClr val="DCE6F2"/>
                          </a:highlight>
                        </a:rPr>
                        <a:t> </a:t>
                      </a:r>
                      <a:endParaRPr lang="en-GB" sz="1100" kern="10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tc>
                  <a:txBody>
                    <a:bodyPr/>
                    <a:lstStyle/>
                    <a:p>
                      <a:pPr>
                        <a:lnSpc>
                          <a:spcPct val="107000"/>
                        </a:lnSpc>
                        <a:spcAft>
                          <a:spcPts val="800"/>
                        </a:spcAft>
                      </a:pPr>
                      <a:r>
                        <a:rPr lang="en-CA" sz="900" kern="0" dirty="0">
                          <a:effectLst/>
                          <a:highlight>
                            <a:srgbClr val="DCE6F2"/>
                          </a:highlight>
                        </a:rPr>
                        <a:t> </a:t>
                      </a:r>
                      <a:endParaRPr lang="en-GB" sz="1100" kern="100" dirty="0">
                        <a:effectLst/>
                        <a:highlight>
                          <a:srgbClr val="DCE6F2"/>
                        </a:highlight>
                        <a:latin typeface="Calibri" panose="020F0502020204030204" pitchFamily="34" charset="0"/>
                        <a:ea typeface="Calibri" panose="020F0502020204030204" pitchFamily="34" charset="0"/>
                        <a:cs typeface="Arial" panose="020B0604020202020204" pitchFamily="34" charset="0"/>
                      </a:endParaRPr>
                    </a:p>
                  </a:txBody>
                  <a:tcPr marL="67310" marR="67310" marT="9525" marB="0"/>
                </a:tc>
                <a:extLst>
                  <a:ext uri="{0D108BD9-81ED-4DB2-BD59-A6C34878D82A}">
                    <a16:rowId xmlns:a16="http://schemas.microsoft.com/office/drawing/2014/main" val="2373289932"/>
                  </a:ext>
                </a:extLst>
              </a:tr>
            </a:tbl>
          </a:graphicData>
        </a:graphic>
      </p:graphicFrame>
    </p:spTree>
    <p:extLst>
      <p:ext uri="{BB962C8B-B14F-4D97-AF65-F5344CB8AC3E}">
        <p14:creationId xmlns:p14="http://schemas.microsoft.com/office/powerpoint/2010/main" val="1040523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784E62-155A-D129-4CB8-984357A7F5AE}"/>
              </a:ext>
            </a:extLst>
          </p:cNvPr>
          <p:cNvSpPr/>
          <p:nvPr/>
        </p:nvSpPr>
        <p:spPr>
          <a:xfrm>
            <a:off x="0" y="5786"/>
            <a:ext cx="2562448"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20669"/>
            <a:ext cx="9340297" cy="71499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CA" sz="3200" dirty="0">
              <a:ea typeface="Calibri" panose="020F0502020204030204" pitchFamily="34" charset="0"/>
              <a:cs typeface="Times New Roman" panose="02020603050405020304" pitchFamily="18" charset="0"/>
            </a:endParaRPr>
          </a:p>
        </p:txBody>
      </p:sp>
      <p:cxnSp>
        <p:nvCxnSpPr>
          <p:cNvPr id="14" name="Straight Connector 13">
            <a:extLst>
              <a:ext uri="{FF2B5EF4-FFF2-40B4-BE49-F238E27FC236}">
                <a16:creationId xmlns:a16="http://schemas.microsoft.com/office/drawing/2014/main" id="{88C6E4B9-4A74-545C-A271-38291DC18AF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6D5B9D3B-6359-FD2A-A0AC-07407C2102E2}"/>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pic>
        <p:nvPicPr>
          <p:cNvPr id="6" name="Picture 5" descr="A profile of a person's head&#10;&#10;Description automatically generated">
            <a:extLst>
              <a:ext uri="{FF2B5EF4-FFF2-40B4-BE49-F238E27FC236}">
                <a16:creationId xmlns:a16="http://schemas.microsoft.com/office/drawing/2014/main" id="{0F4650D3-846A-35DD-2A89-679DDFEB38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560" y="452672"/>
            <a:ext cx="1140041" cy="1355270"/>
          </a:xfrm>
          <a:prstGeom prst="rect">
            <a:avLst/>
          </a:prstGeom>
        </p:spPr>
      </p:pic>
      <p:sp>
        <p:nvSpPr>
          <p:cNvPr id="8" name="Title 7">
            <a:extLst>
              <a:ext uri="{FF2B5EF4-FFF2-40B4-BE49-F238E27FC236}">
                <a16:creationId xmlns:a16="http://schemas.microsoft.com/office/drawing/2014/main" id="{7FEFCA52-B3F9-27E2-E189-A76BC93081D4}"/>
              </a:ext>
            </a:extLst>
          </p:cNvPr>
          <p:cNvSpPr txBox="1">
            <a:spLocks/>
          </p:cNvSpPr>
          <p:nvPr/>
        </p:nvSpPr>
        <p:spPr>
          <a:xfrm>
            <a:off x="2771463" y="427465"/>
            <a:ext cx="9313568" cy="702842"/>
          </a:xfrm>
          <a:prstGeom prst="rect">
            <a:avLst/>
          </a:prstGeom>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CA" sz="12800" dirty="0">
              <a:latin typeface="+mn-lt"/>
              <a:ea typeface="Times New Roman" panose="02020603050405020304" pitchFamily="18" charset="0"/>
              <a:cs typeface="Times New Roman" panose="02020603050405020304" pitchFamily="18" charset="0"/>
            </a:endParaRPr>
          </a:p>
          <a:p>
            <a:pPr algn="l"/>
            <a:r>
              <a:rPr lang="en-CA" sz="12800" dirty="0">
                <a:latin typeface="+mn-lt"/>
                <a:ea typeface="Times New Roman" panose="02020603050405020304" pitchFamily="18" charset="0"/>
                <a:cs typeface="Times New Roman" panose="02020603050405020304" pitchFamily="18" charset="0"/>
              </a:rPr>
              <a:t>The  Emotional Brain</a:t>
            </a:r>
            <a:br>
              <a:rPr lang="en-GB" sz="1800" dirty="0">
                <a:latin typeface="Times New Roman" panose="02020603050405020304" pitchFamily="18" charset="0"/>
                <a:ea typeface="Calibri" panose="020F0502020204030204" pitchFamily="34" charset="0"/>
                <a:cs typeface="Arial" panose="020B0604020202020204" pitchFamily="34" charset="0"/>
              </a:rPr>
            </a:br>
            <a:endParaRPr lang="en-GB" dirty="0"/>
          </a:p>
        </p:txBody>
      </p:sp>
      <p:sp>
        <p:nvSpPr>
          <p:cNvPr id="16" name="TextBox 15">
            <a:extLst>
              <a:ext uri="{FF2B5EF4-FFF2-40B4-BE49-F238E27FC236}">
                <a16:creationId xmlns:a16="http://schemas.microsoft.com/office/drawing/2014/main" id="{A8924B6A-2438-D818-1446-7634E5A0CEF3}"/>
              </a:ext>
            </a:extLst>
          </p:cNvPr>
          <p:cNvSpPr txBox="1"/>
          <p:nvPr/>
        </p:nvSpPr>
        <p:spPr>
          <a:xfrm>
            <a:off x="9611833" y="5535903"/>
            <a:ext cx="2367948" cy="315023"/>
          </a:xfrm>
          <a:prstGeom prst="rect">
            <a:avLst/>
          </a:prstGeom>
          <a:noFill/>
        </p:spPr>
        <p:txBody>
          <a:bodyPr wrap="square">
            <a:spAutoFit/>
          </a:bodyPr>
          <a:lstStyle/>
          <a:p>
            <a:pPr algn="r">
              <a:lnSpc>
                <a:spcPct val="107000"/>
              </a:lnSpc>
            </a:pPr>
            <a:r>
              <a:rPr lang="en-CA" sz="1400" i="1" kern="0" dirty="0" err="1">
                <a:effectLst/>
                <a:ea typeface="Calibri" panose="020F0502020204030204" pitchFamily="34" charset="0"/>
                <a:cs typeface="Arial" panose="020B0604020202020204" pitchFamily="34" charset="0"/>
              </a:rPr>
              <a:t>Sentis</a:t>
            </a:r>
            <a:r>
              <a:rPr lang="en-CA" sz="1400" i="1" kern="0" dirty="0">
                <a:effectLst/>
                <a:ea typeface="Calibri" panose="020F0502020204030204" pitchFamily="34" charset="0"/>
                <a:cs typeface="Arial" panose="020B0604020202020204" pitchFamily="34" charset="0"/>
              </a:rPr>
              <a:t>, </a:t>
            </a:r>
            <a:r>
              <a:rPr lang="en-CA" sz="1400" i="1" kern="0" dirty="0">
                <a:ea typeface="Calibri" panose="020F0502020204030204" pitchFamily="34" charset="0"/>
                <a:cs typeface="Arial" panose="020B0604020202020204" pitchFamily="34" charset="0"/>
              </a:rPr>
              <a:t> </a:t>
            </a:r>
            <a:r>
              <a:rPr lang="en-CA" sz="1400" i="1" kern="0" dirty="0">
                <a:effectLst/>
                <a:ea typeface="Calibri" panose="020F0502020204030204" pitchFamily="34" charset="0"/>
                <a:cs typeface="Arial" panose="020B0604020202020204" pitchFamily="34" charset="0"/>
              </a:rPr>
              <a:t>November 2012</a:t>
            </a:r>
            <a:r>
              <a:rPr lang="en-CA" sz="1400" kern="0" dirty="0">
                <a:effectLst/>
                <a:ea typeface="Calibri" panose="020F0502020204030204" pitchFamily="34" charset="0"/>
                <a:cs typeface="Arial" panose="020B0604020202020204" pitchFamily="34" charset="0"/>
              </a:rPr>
              <a:t> </a:t>
            </a:r>
            <a:endParaRPr lang="en-GB" sz="1400" kern="100" dirty="0">
              <a:effectLst/>
              <a:ea typeface="Calibri" panose="020F0502020204030204" pitchFamily="34" charset="0"/>
              <a:cs typeface="Arial" panose="020B0604020202020204" pitchFamily="34" charset="0"/>
            </a:endParaRPr>
          </a:p>
        </p:txBody>
      </p:sp>
      <p:pic>
        <p:nvPicPr>
          <p:cNvPr id="2" name="Online Media 1" descr="Emotions and the Brain">
            <a:hlinkClick r:id="" action="ppaction://media"/>
            <a:extLst>
              <a:ext uri="{FF2B5EF4-FFF2-40B4-BE49-F238E27FC236}">
                <a16:creationId xmlns:a16="http://schemas.microsoft.com/office/drawing/2014/main" id="{A1DEA224-53CB-4A9A-8CD2-87E95A1FEF6F}"/>
              </a:ext>
            </a:extLst>
          </p:cNvPr>
          <p:cNvPicPr>
            <a:picLocks noRot="1" noChangeAspect="1"/>
          </p:cNvPicPr>
          <p:nvPr>
            <a:videoFile r:link="rId1"/>
          </p:nvPr>
        </p:nvPicPr>
        <p:blipFill>
          <a:blip r:embed="rId6"/>
          <a:stretch>
            <a:fillRect/>
          </a:stretch>
        </p:blipFill>
        <p:spPr>
          <a:xfrm>
            <a:off x="3097990" y="971386"/>
            <a:ext cx="7807027" cy="4410970"/>
          </a:xfrm>
          <a:prstGeom prst="rect">
            <a:avLst/>
          </a:prstGeom>
        </p:spPr>
      </p:pic>
    </p:spTree>
    <p:extLst>
      <p:ext uri="{BB962C8B-B14F-4D97-AF65-F5344CB8AC3E}">
        <p14:creationId xmlns:p14="http://schemas.microsoft.com/office/powerpoint/2010/main" val="333792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34793D0-4024-C46C-5385-633E232DE45F}"/>
              </a:ext>
            </a:extLst>
          </p:cNvPr>
          <p:cNvSpPr/>
          <p:nvPr/>
        </p:nvSpPr>
        <p:spPr>
          <a:xfrm>
            <a:off x="1" y="-7760"/>
            <a:ext cx="2246464"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TextBox 12">
            <a:extLst>
              <a:ext uri="{FF2B5EF4-FFF2-40B4-BE49-F238E27FC236}">
                <a16:creationId xmlns:a16="http://schemas.microsoft.com/office/drawing/2014/main" id="{CD9F4CCE-614C-4491-A2D1-93AE7448398A}"/>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4" name="Title 3">
            <a:extLst>
              <a:ext uri="{FF2B5EF4-FFF2-40B4-BE49-F238E27FC236}">
                <a16:creationId xmlns:a16="http://schemas.microsoft.com/office/drawing/2014/main" id="{10C2170B-E379-1AFE-2996-25EDFC1A1382}"/>
              </a:ext>
            </a:extLst>
          </p:cNvPr>
          <p:cNvSpPr txBox="1">
            <a:spLocks/>
          </p:cNvSpPr>
          <p:nvPr/>
        </p:nvSpPr>
        <p:spPr>
          <a:xfrm>
            <a:off x="2562448" y="557712"/>
            <a:ext cx="9340297"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 </a:t>
            </a:r>
            <a:endParaRPr lang="en-GB" sz="320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cxnSp>
        <p:nvCxnSpPr>
          <p:cNvPr id="16" name="Straight Connector 15">
            <a:extLst>
              <a:ext uri="{FF2B5EF4-FFF2-40B4-BE49-F238E27FC236}">
                <a16:creationId xmlns:a16="http://schemas.microsoft.com/office/drawing/2014/main" id="{F90A2525-0FDE-E4C4-D372-B97765789E3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12" name="Picture 11" descr="A profile of a person's head&#10;&#10;Description automatically generated">
            <a:extLst>
              <a:ext uri="{FF2B5EF4-FFF2-40B4-BE49-F238E27FC236}">
                <a16:creationId xmlns:a16="http://schemas.microsoft.com/office/drawing/2014/main" id="{E443546C-6B4E-0A41-F1C2-2464C96613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255" y="431406"/>
            <a:ext cx="1140041" cy="1355270"/>
          </a:xfrm>
          <a:prstGeom prst="rect">
            <a:avLst/>
          </a:prstGeom>
        </p:spPr>
      </p:pic>
      <p:sp>
        <p:nvSpPr>
          <p:cNvPr id="2" name="Title 1">
            <a:extLst>
              <a:ext uri="{FF2B5EF4-FFF2-40B4-BE49-F238E27FC236}">
                <a16:creationId xmlns:a16="http://schemas.microsoft.com/office/drawing/2014/main" id="{7BF3E8B7-15A1-AEA3-A661-E423213A82A7}"/>
              </a:ext>
            </a:extLst>
          </p:cNvPr>
          <p:cNvSpPr txBox="1">
            <a:spLocks/>
          </p:cNvSpPr>
          <p:nvPr/>
        </p:nvSpPr>
        <p:spPr>
          <a:xfrm>
            <a:off x="2535719" y="426571"/>
            <a:ext cx="8300822" cy="49170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t>How our Brain Controls Decisions and Actions</a:t>
            </a:r>
            <a:endParaRPr lang="en-GB" sz="3200" dirty="0"/>
          </a:p>
        </p:txBody>
      </p:sp>
      <p:pic>
        <p:nvPicPr>
          <p:cNvPr id="3" name="Picture 2" descr="Diagram&#10;&#10;Description automatically generated">
            <a:extLst>
              <a:ext uri="{FF2B5EF4-FFF2-40B4-BE49-F238E27FC236}">
                <a16:creationId xmlns:a16="http://schemas.microsoft.com/office/drawing/2014/main" id="{8C68117A-1861-C577-DF93-EC5D68C28E31}"/>
              </a:ext>
            </a:extLst>
          </p:cNvPr>
          <p:cNvPicPr>
            <a:picLocks noChangeAspect="1"/>
          </p:cNvPicPr>
          <p:nvPr/>
        </p:nvPicPr>
        <p:blipFill>
          <a:blip r:embed="rId5"/>
          <a:stretch>
            <a:fillRect/>
          </a:stretch>
        </p:blipFill>
        <p:spPr>
          <a:xfrm>
            <a:off x="2246465" y="1454498"/>
            <a:ext cx="5065922" cy="3599437"/>
          </a:xfrm>
          <a:prstGeom prst="rect">
            <a:avLst/>
          </a:prstGeom>
        </p:spPr>
      </p:pic>
      <p:sp>
        <p:nvSpPr>
          <p:cNvPr id="6" name="TextBox 5">
            <a:extLst>
              <a:ext uri="{FF2B5EF4-FFF2-40B4-BE49-F238E27FC236}">
                <a16:creationId xmlns:a16="http://schemas.microsoft.com/office/drawing/2014/main" id="{6CE6990E-7894-DA92-2F25-F0A0287B1594}"/>
              </a:ext>
            </a:extLst>
          </p:cNvPr>
          <p:cNvSpPr txBox="1"/>
          <p:nvPr/>
        </p:nvSpPr>
        <p:spPr>
          <a:xfrm>
            <a:off x="7688604" y="1024696"/>
            <a:ext cx="4214141" cy="5509200"/>
          </a:xfrm>
          <a:prstGeom prst="rect">
            <a:avLst/>
          </a:prstGeom>
          <a:noFill/>
        </p:spPr>
        <p:txBody>
          <a:bodyPr wrap="square">
            <a:spAutoFit/>
          </a:bodyPr>
          <a:lstStyle/>
          <a:p>
            <a:r>
              <a:rPr lang="en-CA" sz="2000" b="1" dirty="0">
                <a:effectLst/>
                <a:ea typeface="Calibri" panose="020F0502020204030204" pitchFamily="34" charset="0"/>
                <a:cs typeface="Arial" panose="020B0604020202020204" pitchFamily="34" charset="0"/>
              </a:rPr>
              <a:t>Rational / logical brain </a:t>
            </a:r>
            <a:r>
              <a:rPr lang="en-CA" sz="2000" dirty="0">
                <a:effectLst/>
                <a:ea typeface="Calibri" panose="020F0502020204030204" pitchFamily="34" charset="0"/>
                <a:cs typeface="Arial" panose="020B0604020202020204" pitchFamily="34" charset="0"/>
              </a:rPr>
              <a:t>(</a:t>
            </a:r>
            <a:r>
              <a:rPr lang="en-CA" sz="2000" i="1" dirty="0">
                <a:effectLst/>
                <a:ea typeface="Calibri" panose="020F0502020204030204" pitchFamily="34" charset="0"/>
                <a:cs typeface="Arial" panose="020B0604020202020204" pitchFamily="34" charset="0"/>
              </a:rPr>
              <a:t>neocortex) </a:t>
            </a:r>
            <a:r>
              <a:rPr lang="en-CA" sz="2000" dirty="0">
                <a:effectLst/>
                <a:ea typeface="Calibri" panose="020F0502020204030204" pitchFamily="34" charset="0"/>
                <a:cs typeface="Arial" panose="020B0604020202020204" pitchFamily="34" charset="0"/>
              </a:rPr>
              <a:t>only plays one part in our decisions and actions.</a:t>
            </a:r>
          </a:p>
          <a:p>
            <a:endParaRPr lang="en-CA" sz="2000" dirty="0">
              <a:ea typeface="Calibri" panose="020F0502020204030204" pitchFamily="34" charset="0"/>
              <a:cs typeface="Arial" panose="020B0604020202020204" pitchFamily="34" charset="0"/>
            </a:endParaRPr>
          </a:p>
          <a:p>
            <a:r>
              <a:rPr lang="en-CA" sz="2000" b="1" dirty="0">
                <a:ea typeface="Calibri" panose="020F0502020204030204" pitchFamily="34" charset="0"/>
                <a:cs typeface="Arial" panose="020B0604020202020204" pitchFamily="34" charset="0"/>
              </a:rPr>
              <a:t>Emotional brain </a:t>
            </a:r>
            <a:r>
              <a:rPr lang="en-CA" sz="2000" dirty="0">
                <a:ea typeface="Calibri" panose="020F0502020204030204" pitchFamily="34" charset="0"/>
                <a:cs typeface="Arial" panose="020B0604020202020204" pitchFamily="34" charset="0"/>
              </a:rPr>
              <a:t>(</a:t>
            </a:r>
            <a:r>
              <a:rPr lang="en-CA" sz="2000" i="1" dirty="0">
                <a:effectLst/>
                <a:ea typeface="Calibri" panose="020F0502020204030204" pitchFamily="34" charset="0"/>
                <a:cs typeface="Arial" panose="020B0604020202020204" pitchFamily="34" charset="0"/>
              </a:rPr>
              <a:t>limbic system</a:t>
            </a:r>
            <a:r>
              <a:rPr lang="en-CA" sz="2000" dirty="0">
                <a:effectLst/>
                <a:ea typeface="Calibri" panose="020F0502020204030204" pitchFamily="34" charset="0"/>
                <a:cs typeface="Arial" panose="020B0604020202020204" pitchFamily="34" charset="0"/>
              </a:rPr>
              <a:t>) is the big driver for our decisions and actions. </a:t>
            </a:r>
          </a:p>
          <a:p>
            <a:pPr lvl="1"/>
            <a:endParaRPr lang="en-CA"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CA" dirty="0">
                <a:effectLst/>
                <a:ea typeface="Calibri" panose="020F0502020204030204" pitchFamily="34" charset="0"/>
                <a:cs typeface="Arial" panose="020B0604020202020204" pitchFamily="34" charset="0"/>
              </a:rPr>
              <a:t>The amygdala (part of the limbic system) produces hormones </a:t>
            </a:r>
            <a:r>
              <a:rPr lang="en-CA" dirty="0">
                <a:cs typeface="Arial" panose="020B0604020202020204" pitchFamily="34" charset="0"/>
              </a:rPr>
              <a:t>when we sense something </a:t>
            </a:r>
            <a:r>
              <a:rPr lang="en-CA" b="1" dirty="0">
                <a:cs typeface="Arial" panose="020B0604020202020204" pitchFamily="34" charset="0"/>
              </a:rPr>
              <a:t>threatening, highly emotional or stress</a:t>
            </a:r>
            <a:r>
              <a:rPr lang="en-CA" b="1" dirty="0">
                <a:effectLst/>
                <a:ea typeface="Calibri" panose="020F0502020204030204" pitchFamily="34" charset="0"/>
                <a:cs typeface="Arial" panose="020B0604020202020204" pitchFamily="34" charset="0"/>
              </a:rPr>
              <a:t>ful</a:t>
            </a:r>
            <a:r>
              <a:rPr lang="en-CA" dirty="0">
                <a:effectLst/>
                <a:ea typeface="Calibri" panose="020F0502020204030204" pitchFamily="34" charset="0"/>
                <a:cs typeface="Arial" panose="020B0604020202020204" pitchFamily="34" charset="0"/>
              </a:rPr>
              <a:t>. </a:t>
            </a:r>
          </a:p>
          <a:p>
            <a:endParaRPr lang="en-CA"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CA" dirty="0">
                <a:effectLst/>
                <a:ea typeface="Calibri" panose="020F0502020204030204" pitchFamily="34" charset="0"/>
                <a:cs typeface="Arial" panose="020B0604020202020204" pitchFamily="34" charset="0"/>
              </a:rPr>
              <a:t>These cause use a “flight or fight response” and </a:t>
            </a:r>
            <a:r>
              <a:rPr lang="en-CA" b="1" dirty="0">
                <a:effectLst/>
                <a:ea typeface="Calibri" panose="020F0502020204030204" pitchFamily="34" charset="0"/>
                <a:cs typeface="Arial" panose="020B0604020202020204" pitchFamily="34" charset="0"/>
              </a:rPr>
              <a:t>we react without engaging our rational brain. </a:t>
            </a:r>
          </a:p>
          <a:p>
            <a:pPr marL="285750" indent="-285750">
              <a:buFont typeface="Arial" panose="020B0604020202020204" pitchFamily="34" charset="0"/>
              <a:buChar char="•"/>
            </a:pPr>
            <a:endParaRPr lang="en-CA" sz="1600" b="1" dirty="0">
              <a:cs typeface="Arial" panose="020B0604020202020204" pitchFamily="34" charset="0"/>
            </a:endParaRPr>
          </a:p>
          <a:p>
            <a:pPr marL="285750" indent="-285750">
              <a:buFont typeface="Arial" panose="020B0604020202020204" pitchFamily="34" charset="0"/>
              <a:buChar char="•"/>
            </a:pPr>
            <a:endParaRPr lang="en-CA" sz="1600" b="1" dirty="0">
              <a:cs typeface="Arial" panose="020B0604020202020204" pitchFamily="34" charset="0"/>
            </a:endParaRPr>
          </a:p>
          <a:p>
            <a:pPr marL="285750" indent="-285750">
              <a:buFont typeface="Arial" panose="020B0604020202020204" pitchFamily="34" charset="0"/>
              <a:buChar char="•"/>
            </a:pPr>
            <a:endParaRPr lang="en-GB" b="1" dirty="0"/>
          </a:p>
        </p:txBody>
      </p:sp>
    </p:spTree>
    <p:extLst>
      <p:ext uri="{BB962C8B-B14F-4D97-AF65-F5344CB8AC3E}">
        <p14:creationId xmlns:p14="http://schemas.microsoft.com/office/powerpoint/2010/main" val="3162084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0BAEA-2EB8-C7C9-A7E0-6B97D30990FC}"/>
              </a:ext>
            </a:extLst>
          </p:cNvPr>
          <p:cNvSpPr/>
          <p:nvPr/>
        </p:nvSpPr>
        <p:spPr>
          <a:xfrm>
            <a:off x="0" y="0"/>
            <a:ext cx="2562448" cy="590882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 name="Straight Connector 5">
            <a:extLst>
              <a:ext uri="{FF2B5EF4-FFF2-40B4-BE49-F238E27FC236}">
                <a16:creationId xmlns:a16="http://schemas.microsoft.com/office/drawing/2014/main" id="{DBC851A6-81B5-18E0-B26F-A5EAE25E940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9" name="TextBox 8">
            <a:extLst>
              <a:ext uri="{FF2B5EF4-FFF2-40B4-BE49-F238E27FC236}">
                <a16:creationId xmlns:a16="http://schemas.microsoft.com/office/drawing/2014/main" id="{D595D910-3195-FCCC-DF58-E479F10157A9}"/>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sp>
        <p:nvSpPr>
          <p:cNvPr id="13" name="TextBox 12">
            <a:extLst>
              <a:ext uri="{FF2B5EF4-FFF2-40B4-BE49-F238E27FC236}">
                <a16:creationId xmlns:a16="http://schemas.microsoft.com/office/drawing/2014/main" id="{6475112B-5EC2-1C27-405F-E1F45A9925DB}"/>
              </a:ext>
            </a:extLst>
          </p:cNvPr>
          <p:cNvSpPr txBox="1"/>
          <p:nvPr/>
        </p:nvSpPr>
        <p:spPr>
          <a:xfrm>
            <a:off x="73305" y="2938939"/>
            <a:ext cx="2415837" cy="2800767"/>
          </a:xfrm>
          <a:prstGeom prst="rect">
            <a:avLst/>
          </a:prstGeom>
          <a:noFill/>
        </p:spPr>
        <p:txBody>
          <a:bodyPr wrap="square" rtlCol="0">
            <a:spAutoFit/>
          </a:bodyPr>
          <a:lstStyle/>
          <a:p>
            <a:pPr>
              <a:spcAft>
                <a:spcPts val="600"/>
              </a:spcAft>
            </a:pPr>
            <a:r>
              <a:rPr lang="en-CA" sz="1600" dirty="0">
                <a:solidFill>
                  <a:srgbClr val="36ABB5"/>
                </a:solidFill>
                <a:latin typeface="+mj-lt"/>
              </a:rPr>
              <a:t>Regular meditation can thicken the prefrontal cortex, strengthening your rational brain. This enhanced rational brain function helps you better manage your emotional responses, making it easier to stay calm and make well-thought-out decisions under pressure.</a:t>
            </a:r>
            <a:endParaRPr lang="en-CA" sz="1200" dirty="0">
              <a:solidFill>
                <a:srgbClr val="36ABB5"/>
              </a:solidFill>
              <a:effectLst/>
              <a:latin typeface="+mj-lt"/>
              <a:ea typeface="Aptos" panose="020B0004020202020204" pitchFamily="34" charset="0"/>
              <a:cs typeface="Times New Roman" panose="02020603050405020304" pitchFamily="18" charset="0"/>
            </a:endParaRPr>
          </a:p>
        </p:txBody>
      </p:sp>
      <p:pic>
        <p:nvPicPr>
          <p:cNvPr id="14" name="Picture 13" descr="A profile of a person's head&#10;&#10;Description automatically generated">
            <a:extLst>
              <a:ext uri="{FF2B5EF4-FFF2-40B4-BE49-F238E27FC236}">
                <a16:creationId xmlns:a16="http://schemas.microsoft.com/office/drawing/2014/main" id="{8CE00079-B86F-80F0-21FC-9EA9F294B8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60" y="452672"/>
            <a:ext cx="1140041" cy="1355270"/>
          </a:xfrm>
          <a:prstGeom prst="rect">
            <a:avLst/>
          </a:prstGeom>
        </p:spPr>
      </p:pic>
      <p:sp>
        <p:nvSpPr>
          <p:cNvPr id="2" name="Title 7">
            <a:extLst>
              <a:ext uri="{FF2B5EF4-FFF2-40B4-BE49-F238E27FC236}">
                <a16:creationId xmlns:a16="http://schemas.microsoft.com/office/drawing/2014/main" id="{B0397C7F-34D3-0C33-0469-50B87F0790AC}"/>
              </a:ext>
            </a:extLst>
          </p:cNvPr>
          <p:cNvSpPr txBox="1">
            <a:spLocks/>
          </p:cNvSpPr>
          <p:nvPr/>
        </p:nvSpPr>
        <p:spPr>
          <a:xfrm>
            <a:off x="2771463" y="410540"/>
            <a:ext cx="9313568" cy="491706"/>
          </a:xfrm>
          <a:prstGeom prst="rect">
            <a:avLst/>
          </a:prstGeom>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12800" dirty="0">
                <a:latin typeface="+mn-lt"/>
                <a:ea typeface="Times New Roman" panose="02020603050405020304" pitchFamily="18" charset="0"/>
                <a:cs typeface="Times New Roman" panose="02020603050405020304" pitchFamily="18" charset="0"/>
              </a:rPr>
              <a:t>Balancing our Emotional and Logical Brain</a:t>
            </a:r>
            <a:br>
              <a:rPr lang="en-GB" sz="1800" dirty="0">
                <a:latin typeface="Times New Roman" panose="02020603050405020304" pitchFamily="18" charset="0"/>
                <a:ea typeface="Calibri" panose="020F0502020204030204" pitchFamily="34" charset="0"/>
                <a:cs typeface="Arial" panose="020B0604020202020204" pitchFamily="34" charset="0"/>
              </a:rPr>
            </a:br>
            <a:endParaRPr lang="en-GB" dirty="0"/>
          </a:p>
        </p:txBody>
      </p:sp>
      <p:sp>
        <p:nvSpPr>
          <p:cNvPr id="3" name="Content Placeholder 8">
            <a:extLst>
              <a:ext uri="{FF2B5EF4-FFF2-40B4-BE49-F238E27FC236}">
                <a16:creationId xmlns:a16="http://schemas.microsoft.com/office/drawing/2014/main" id="{C6802982-7BB5-ED3D-26F3-B8893F6E9A32}"/>
              </a:ext>
            </a:extLst>
          </p:cNvPr>
          <p:cNvSpPr txBox="1">
            <a:spLocks/>
          </p:cNvSpPr>
          <p:nvPr/>
        </p:nvSpPr>
        <p:spPr>
          <a:xfrm>
            <a:off x="2771462" y="824864"/>
            <a:ext cx="9088751" cy="135905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sz="1800" dirty="0">
                <a:ea typeface="Calibri" panose="020F0502020204030204" pitchFamily="34" charset="0"/>
                <a:cs typeface="Arial" panose="020B0604020202020204" pitchFamily="34" charset="0"/>
              </a:rPr>
              <a:t>When calm, our emotional and logical brain work together in balance.</a:t>
            </a:r>
          </a:p>
          <a:p>
            <a:pPr algn="l"/>
            <a:r>
              <a:rPr lang="en-CA" sz="1800" dirty="0">
                <a:ea typeface="Calibri" panose="020F0502020204030204" pitchFamily="34" charset="0"/>
                <a:cs typeface="Arial" panose="020B0604020202020204" pitchFamily="34" charset="0"/>
              </a:rPr>
              <a:t>When we feel intense emotions or stress our emotional brain takes over and acts without using the logical brain.  We just act and don’t take the time to evaluate information and choose the best option. </a:t>
            </a:r>
          </a:p>
        </p:txBody>
      </p:sp>
      <p:graphicFrame>
        <p:nvGraphicFramePr>
          <p:cNvPr id="4" name="Table 3">
            <a:extLst>
              <a:ext uri="{FF2B5EF4-FFF2-40B4-BE49-F238E27FC236}">
                <a16:creationId xmlns:a16="http://schemas.microsoft.com/office/drawing/2014/main" id="{7A1D11A4-0534-C256-4332-4201CE034158}"/>
              </a:ext>
            </a:extLst>
          </p:cNvPr>
          <p:cNvGraphicFramePr>
            <a:graphicFrameLocks noGrp="1"/>
          </p:cNvGraphicFramePr>
          <p:nvPr>
            <p:extLst>
              <p:ext uri="{D42A27DB-BD31-4B8C-83A1-F6EECF244321}">
                <p14:modId xmlns:p14="http://schemas.microsoft.com/office/powerpoint/2010/main" val="3277539259"/>
              </p:ext>
            </p:extLst>
          </p:nvPr>
        </p:nvGraphicFramePr>
        <p:xfrm>
          <a:off x="2878432" y="2141173"/>
          <a:ext cx="8981781" cy="3695889"/>
        </p:xfrm>
        <a:graphic>
          <a:graphicData uri="http://schemas.openxmlformats.org/drawingml/2006/table">
            <a:tbl>
              <a:tblPr firstRow="1" firstCol="1" bandRow="1">
                <a:tableStyleId>{D27102A9-8310-4765-A935-A1911B00CA55}</a:tableStyleId>
              </a:tblPr>
              <a:tblGrid>
                <a:gridCol w="4490384">
                  <a:extLst>
                    <a:ext uri="{9D8B030D-6E8A-4147-A177-3AD203B41FA5}">
                      <a16:colId xmlns:a16="http://schemas.microsoft.com/office/drawing/2014/main" val="189537586"/>
                    </a:ext>
                  </a:extLst>
                </a:gridCol>
                <a:gridCol w="4491397">
                  <a:extLst>
                    <a:ext uri="{9D8B030D-6E8A-4147-A177-3AD203B41FA5}">
                      <a16:colId xmlns:a16="http://schemas.microsoft.com/office/drawing/2014/main" val="2418525886"/>
                    </a:ext>
                  </a:extLst>
                </a:gridCol>
              </a:tblGrid>
              <a:tr h="359415">
                <a:tc>
                  <a:txBody>
                    <a:bodyPr/>
                    <a:lstStyle/>
                    <a:p>
                      <a:pPr algn="ctr">
                        <a:spcBef>
                          <a:spcPts val="600"/>
                        </a:spcBef>
                      </a:pPr>
                      <a:r>
                        <a:rPr lang="en-CA" sz="1600" b="1" dirty="0">
                          <a:effectLst/>
                        </a:rPr>
                        <a:t>Logical / Rational Brain (Neocortex)</a:t>
                      </a:r>
                      <a:endParaRPr lang="en-GB"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spcBef>
                          <a:spcPts val="600"/>
                        </a:spcBef>
                      </a:pPr>
                      <a:r>
                        <a:rPr lang="en-CA" sz="1600" b="1" dirty="0">
                          <a:effectLst/>
                        </a:rPr>
                        <a:t>Emotional Brain (Limbic System)</a:t>
                      </a:r>
                      <a:endParaRPr lang="en-GB"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28150718"/>
                  </a:ext>
                </a:extLst>
              </a:tr>
              <a:tr h="359415">
                <a:tc>
                  <a:txBody>
                    <a:bodyPr/>
                    <a:lstStyle/>
                    <a:p>
                      <a:pPr>
                        <a:spcBef>
                          <a:spcPts val="600"/>
                        </a:spcBef>
                      </a:pPr>
                      <a:r>
                        <a:rPr lang="en-CA" sz="1600" b="0" dirty="0">
                          <a:effectLst/>
                        </a:rPr>
                        <a:t>Logic and reasoning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dirty="0">
                          <a:effectLst/>
                        </a:rPr>
                        <a:t>Emotion and intuition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66880836"/>
                  </a:ext>
                </a:extLst>
              </a:tr>
              <a:tr h="359415">
                <a:tc>
                  <a:txBody>
                    <a:bodyPr/>
                    <a:lstStyle/>
                    <a:p>
                      <a:pPr>
                        <a:spcBef>
                          <a:spcPts val="600"/>
                        </a:spcBef>
                      </a:pPr>
                      <a:r>
                        <a:rPr lang="en-CA" sz="1600" b="0" dirty="0">
                          <a:effectLst/>
                        </a:rPr>
                        <a:t>Engages in reflection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dirty="0">
                          <a:effectLst/>
                        </a:rPr>
                        <a:t>Stimulates quick action</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62390746"/>
                  </a:ext>
                </a:extLst>
              </a:tr>
              <a:tr h="359415">
                <a:tc>
                  <a:txBody>
                    <a:bodyPr/>
                    <a:lstStyle/>
                    <a:p>
                      <a:pPr>
                        <a:spcBef>
                          <a:spcPts val="600"/>
                        </a:spcBef>
                      </a:pPr>
                      <a:r>
                        <a:rPr lang="en-CA" sz="1600" b="0" dirty="0">
                          <a:effectLst/>
                        </a:rPr>
                        <a:t>Source of beliefs and rules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dirty="0">
                          <a:effectLst/>
                        </a:rPr>
                        <a:t>Source of habits, cravings, and instincts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14157826"/>
                  </a:ext>
                </a:extLst>
              </a:tr>
              <a:tr h="461156">
                <a:tc>
                  <a:txBody>
                    <a:bodyPr/>
                    <a:lstStyle/>
                    <a:p>
                      <a:pPr>
                        <a:spcBef>
                          <a:spcPts val="600"/>
                        </a:spcBef>
                      </a:pPr>
                      <a:r>
                        <a:rPr lang="en-CA" sz="1600" b="0" dirty="0">
                          <a:effectLst/>
                        </a:rPr>
                        <a:t>Manages emotions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dirty="0">
                          <a:effectLst/>
                        </a:rPr>
                        <a:t>Interprets emotions as feelings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22798774"/>
                  </a:ext>
                </a:extLst>
              </a:tr>
              <a:tr h="359415">
                <a:tc>
                  <a:txBody>
                    <a:bodyPr/>
                    <a:lstStyle/>
                    <a:p>
                      <a:pPr>
                        <a:spcBef>
                          <a:spcPts val="600"/>
                        </a:spcBef>
                      </a:pPr>
                      <a:r>
                        <a:rPr lang="en-CA" sz="1600" b="0">
                          <a:effectLst/>
                        </a:rPr>
                        <a:t>Not always engaged </a:t>
                      </a:r>
                      <a:endParaRPr lang="en-GB" sz="1600" b="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a:effectLst/>
                        </a:rPr>
                        <a:t>Always engaged </a:t>
                      </a:r>
                      <a:endParaRPr lang="en-GB" sz="1600" b="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45546580"/>
                  </a:ext>
                </a:extLst>
              </a:tr>
              <a:tr h="718829">
                <a:tc>
                  <a:txBody>
                    <a:bodyPr/>
                    <a:lstStyle/>
                    <a:p>
                      <a:pPr>
                        <a:spcBef>
                          <a:spcPts val="600"/>
                        </a:spcBef>
                      </a:pPr>
                      <a:r>
                        <a:rPr lang="en-CA" sz="1600" b="0" dirty="0">
                          <a:effectLst/>
                        </a:rPr>
                        <a:t>Can overrule the emotional brain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a:effectLst/>
                        </a:rPr>
                        <a:t>Feeds into the rational brain guiding its operations</a:t>
                      </a:r>
                      <a:endParaRPr lang="en-GB" sz="1600" b="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13135478"/>
                  </a:ext>
                </a:extLst>
              </a:tr>
              <a:tr h="718829">
                <a:tc>
                  <a:txBody>
                    <a:bodyPr/>
                    <a:lstStyle/>
                    <a:p>
                      <a:pPr>
                        <a:spcBef>
                          <a:spcPts val="600"/>
                        </a:spcBef>
                      </a:pPr>
                      <a:r>
                        <a:rPr lang="en-CA" sz="1600" b="0" dirty="0">
                          <a:effectLst/>
                        </a:rPr>
                        <a:t>Can be trained to recognize and manage emotional responses</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pPr>
                      <a:r>
                        <a:rPr lang="en-CA" sz="1600" b="0" dirty="0">
                          <a:effectLst/>
                        </a:rPr>
                        <a:t>Can overtake the rational brain when emotions are running high </a:t>
                      </a:r>
                      <a:endParaRPr lang="en-GB"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46475310"/>
                  </a:ext>
                </a:extLst>
              </a:tr>
            </a:tbl>
          </a:graphicData>
        </a:graphic>
      </p:graphicFrame>
    </p:spTree>
    <p:extLst>
      <p:ext uri="{BB962C8B-B14F-4D97-AF65-F5344CB8AC3E}">
        <p14:creationId xmlns:p14="http://schemas.microsoft.com/office/powerpoint/2010/main" val="814562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C756F-DD1E-2FFF-916F-3C54267C074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44F5047D-BF63-699D-2360-FDD5F8D39E5C}"/>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944EC3A5-F353-E243-5CC6-C6939FCD37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5" name="Straight Connector 4">
            <a:extLst>
              <a:ext uri="{FF2B5EF4-FFF2-40B4-BE49-F238E27FC236}">
                <a16:creationId xmlns:a16="http://schemas.microsoft.com/office/drawing/2014/main" id="{3291924E-56F8-3380-5342-850B5725B08F}"/>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A320EC3E-5098-7409-E288-E81332A80560}"/>
              </a:ext>
            </a:extLst>
          </p:cNvPr>
          <p:cNvSpPr/>
          <p:nvPr/>
        </p:nvSpPr>
        <p:spPr>
          <a:xfrm>
            <a:off x="0" y="-7760"/>
            <a:ext cx="2562448" cy="590882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Title 3">
            <a:extLst>
              <a:ext uri="{FF2B5EF4-FFF2-40B4-BE49-F238E27FC236}">
                <a16:creationId xmlns:a16="http://schemas.microsoft.com/office/drawing/2014/main" id="{40F0961B-7759-6081-68F3-0CF5C17FD1FB}"/>
              </a:ext>
            </a:extLst>
          </p:cNvPr>
          <p:cNvSpPr txBox="1">
            <a:spLocks/>
          </p:cNvSpPr>
          <p:nvPr/>
        </p:nvSpPr>
        <p:spPr>
          <a:xfrm>
            <a:off x="2818441" y="284467"/>
            <a:ext cx="9340297" cy="65119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ea typeface="Calibri" panose="020F0502020204030204" pitchFamily="34" charset="0"/>
                <a:cs typeface="Times New Roman" panose="02020603050405020304" pitchFamily="18" charset="0"/>
              </a:rPr>
              <a:t>R</a:t>
            </a:r>
            <a:r>
              <a:rPr lang="en-CA" sz="3200" dirty="0" err="1">
                <a:ea typeface="Calibri" panose="020F0502020204030204" pitchFamily="34" charset="0"/>
                <a:cs typeface="Times New Roman" panose="02020603050405020304" pitchFamily="18" charset="0"/>
              </a:rPr>
              <a:t>eality</a:t>
            </a:r>
            <a:r>
              <a:rPr lang="en-CA" sz="3200" dirty="0">
                <a:ea typeface="Calibri" panose="020F0502020204030204" pitchFamily="34" charset="0"/>
                <a:cs typeface="Times New Roman" panose="02020603050405020304" pitchFamily="18" charset="0"/>
              </a:rPr>
              <a:t> Testing </a:t>
            </a:r>
          </a:p>
        </p:txBody>
      </p:sp>
      <p:sp>
        <p:nvSpPr>
          <p:cNvPr id="12" name="TextBox 11">
            <a:extLst>
              <a:ext uri="{FF2B5EF4-FFF2-40B4-BE49-F238E27FC236}">
                <a16:creationId xmlns:a16="http://schemas.microsoft.com/office/drawing/2014/main" id="{0BE5EEBC-FF43-8B2E-711B-7D405E05430E}"/>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pic>
        <p:nvPicPr>
          <p:cNvPr id="14" name="Picture 13" descr="A profile of a person's head&#10;&#10;Description automatically generated">
            <a:extLst>
              <a:ext uri="{FF2B5EF4-FFF2-40B4-BE49-F238E27FC236}">
                <a16:creationId xmlns:a16="http://schemas.microsoft.com/office/drawing/2014/main" id="{11A5D4B8-48FB-F8B8-48F7-6B5935708C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60" y="452672"/>
            <a:ext cx="1140041" cy="1355270"/>
          </a:xfrm>
          <a:prstGeom prst="rect">
            <a:avLst/>
          </a:prstGeom>
        </p:spPr>
      </p:pic>
      <p:pic>
        <p:nvPicPr>
          <p:cNvPr id="17" name="Picture 16" descr="A close-up of a dart&#10;&#10;Description automatically generated">
            <a:extLst>
              <a:ext uri="{FF2B5EF4-FFF2-40B4-BE49-F238E27FC236}">
                <a16:creationId xmlns:a16="http://schemas.microsoft.com/office/drawing/2014/main" id="{CBA03DE7-E6E2-EAB0-60DB-48491EC2D8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0905" y="616811"/>
            <a:ext cx="5565912" cy="3734641"/>
          </a:xfrm>
          <a:prstGeom prst="rect">
            <a:avLst/>
          </a:prstGeom>
        </p:spPr>
      </p:pic>
      <p:sp>
        <p:nvSpPr>
          <p:cNvPr id="4" name="TextBox 3">
            <a:extLst>
              <a:ext uri="{FF2B5EF4-FFF2-40B4-BE49-F238E27FC236}">
                <a16:creationId xmlns:a16="http://schemas.microsoft.com/office/drawing/2014/main" id="{6129AA5C-8712-6277-75EA-AAF59E41C37F}"/>
              </a:ext>
            </a:extLst>
          </p:cNvPr>
          <p:cNvSpPr txBox="1"/>
          <p:nvPr/>
        </p:nvSpPr>
        <p:spPr>
          <a:xfrm>
            <a:off x="3569340" y="4520025"/>
            <a:ext cx="7874975" cy="869149"/>
          </a:xfrm>
          <a:prstGeom prst="rect">
            <a:avLst/>
          </a:prstGeom>
          <a:noFill/>
        </p:spPr>
        <p:txBody>
          <a:bodyPr wrap="square">
            <a:spAutoFit/>
          </a:bodyPr>
          <a:lstStyle/>
          <a:p>
            <a:pPr>
              <a:lnSpc>
                <a:spcPct val="107000"/>
              </a:lnSpc>
              <a:spcAft>
                <a:spcPts val="800"/>
              </a:spcAft>
            </a:pPr>
            <a:r>
              <a:rPr lang="en-GB" sz="2400" kern="100" dirty="0">
                <a:effectLst/>
                <a:ea typeface="Calibri" panose="020F0502020204030204" pitchFamily="34" charset="0"/>
                <a:cs typeface="Arial" panose="020B0604020202020204" pitchFamily="34" charset="0"/>
              </a:rPr>
              <a:t>Reality testing is a crucial skill that involves matching your perceptions and beliefs with the actual facts.</a:t>
            </a:r>
            <a:endParaRPr lang="en-CA" sz="2400" kern="100" dirty="0">
              <a:effectLst/>
              <a:ea typeface="Calibri" panose="020F050202020403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23A3769-788B-5A6B-8E02-EC5CB0BB0DEC}"/>
              </a:ext>
            </a:extLst>
          </p:cNvPr>
          <p:cNvSpPr txBox="1"/>
          <p:nvPr/>
        </p:nvSpPr>
        <p:spPr>
          <a:xfrm>
            <a:off x="73305" y="3600030"/>
            <a:ext cx="2415837" cy="1646605"/>
          </a:xfrm>
          <a:prstGeom prst="rect">
            <a:avLst/>
          </a:prstGeom>
          <a:noFill/>
        </p:spPr>
        <p:txBody>
          <a:bodyPr wrap="square" rtlCol="0">
            <a:spAutoFit/>
          </a:bodyPr>
          <a:lstStyle/>
          <a:p>
            <a:pPr>
              <a:spcAft>
                <a:spcPts val="600"/>
              </a:spcAft>
            </a:pPr>
            <a:r>
              <a:rPr lang="en-US" sz="1600" dirty="0">
                <a:solidFill>
                  <a:srgbClr val="36ABB5"/>
                </a:solidFill>
                <a:latin typeface="+mj-lt"/>
              </a:rPr>
              <a:t>"In matters of health, it is vital to recognize the difference between what we wish to be true and what is actually true.“</a:t>
            </a:r>
          </a:p>
          <a:p>
            <a:pPr algn="r">
              <a:spcAft>
                <a:spcPts val="600"/>
              </a:spcAft>
            </a:pPr>
            <a:r>
              <a:rPr lang="en-US" sz="1600" dirty="0">
                <a:solidFill>
                  <a:srgbClr val="36ABB5"/>
                </a:solidFill>
                <a:latin typeface="+mj-lt"/>
              </a:rPr>
              <a:t> – Atul Gawande</a:t>
            </a:r>
            <a:r>
              <a:rPr lang="en-CA" sz="1600" dirty="0">
                <a:solidFill>
                  <a:srgbClr val="36ABB5"/>
                </a:solidFill>
                <a:latin typeface="+mj-lt"/>
              </a:rPr>
              <a:t>.</a:t>
            </a:r>
            <a:endParaRPr lang="en-CA" sz="1200" dirty="0">
              <a:solidFill>
                <a:srgbClr val="36ABB5"/>
              </a:solidFill>
              <a:effectLst/>
              <a:latin typeface="+mj-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56430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C756F-DD1E-2FFF-916F-3C54267C074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44F5047D-BF63-699D-2360-FDD5F8D39E5C}"/>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944EC3A5-F353-E243-5CC6-C6939FCD37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5" name="Straight Connector 4">
            <a:extLst>
              <a:ext uri="{FF2B5EF4-FFF2-40B4-BE49-F238E27FC236}">
                <a16:creationId xmlns:a16="http://schemas.microsoft.com/office/drawing/2014/main" id="{3291924E-56F8-3380-5342-850B5725B08F}"/>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A320EC3E-5098-7409-E288-E81332A80560}"/>
              </a:ext>
            </a:extLst>
          </p:cNvPr>
          <p:cNvSpPr/>
          <p:nvPr/>
        </p:nvSpPr>
        <p:spPr>
          <a:xfrm>
            <a:off x="0" y="-7760"/>
            <a:ext cx="2562448" cy="590882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TextBox 10">
            <a:extLst>
              <a:ext uri="{FF2B5EF4-FFF2-40B4-BE49-F238E27FC236}">
                <a16:creationId xmlns:a16="http://schemas.microsoft.com/office/drawing/2014/main" id="{6CCD2BA5-6180-F9FB-6998-4C0B65B231E3}"/>
              </a:ext>
            </a:extLst>
          </p:cNvPr>
          <p:cNvSpPr txBox="1"/>
          <p:nvPr/>
        </p:nvSpPr>
        <p:spPr>
          <a:xfrm>
            <a:off x="10102524" y="5610084"/>
            <a:ext cx="1918026" cy="307777"/>
          </a:xfrm>
          <a:prstGeom prst="rect">
            <a:avLst/>
          </a:prstGeom>
          <a:noFill/>
        </p:spPr>
        <p:txBody>
          <a:bodyPr wrap="none" rtlCol="0">
            <a:spAutoFit/>
          </a:bodyPr>
          <a:lstStyle/>
          <a:p>
            <a:r>
              <a:rPr lang="en-US" sz="1400" dirty="0"/>
              <a:t>From Cedars-Sinai.org</a:t>
            </a:r>
            <a:endParaRPr lang="en-CA" sz="1400" dirty="0"/>
          </a:p>
        </p:txBody>
      </p:sp>
      <p:sp>
        <p:nvSpPr>
          <p:cNvPr id="12" name="TextBox 11">
            <a:extLst>
              <a:ext uri="{FF2B5EF4-FFF2-40B4-BE49-F238E27FC236}">
                <a16:creationId xmlns:a16="http://schemas.microsoft.com/office/drawing/2014/main" id="{0BE5EEBC-FF43-8B2E-711B-7D405E05430E}"/>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sp>
        <p:nvSpPr>
          <p:cNvPr id="13" name="TextBox 12">
            <a:extLst>
              <a:ext uri="{FF2B5EF4-FFF2-40B4-BE49-F238E27FC236}">
                <a16:creationId xmlns:a16="http://schemas.microsoft.com/office/drawing/2014/main" id="{1961E488-4125-7B6F-FF03-72CFAA708823}"/>
              </a:ext>
            </a:extLst>
          </p:cNvPr>
          <p:cNvSpPr txBox="1"/>
          <p:nvPr/>
        </p:nvSpPr>
        <p:spPr>
          <a:xfrm>
            <a:off x="151572" y="3292536"/>
            <a:ext cx="2390998" cy="2308324"/>
          </a:xfrm>
          <a:prstGeom prst="rect">
            <a:avLst/>
          </a:prstGeom>
          <a:noFill/>
        </p:spPr>
        <p:txBody>
          <a:bodyPr wrap="square" rtlCol="0">
            <a:spAutoFit/>
          </a:bodyPr>
          <a:lstStyle/>
          <a:p>
            <a:pPr algn="l"/>
            <a:r>
              <a:rPr lang="en-US" sz="1600" i="0" u="none" strike="noStrike" baseline="0" dirty="0">
                <a:solidFill>
                  <a:srgbClr val="36ABB5"/>
                </a:solidFill>
                <a:latin typeface="Aptos Display" panose="020B0004020202020204" pitchFamily="34" charset="0"/>
              </a:rPr>
              <a:t>Using the </a:t>
            </a:r>
            <a:r>
              <a:rPr lang="en-US" sz="1600" b="1" i="0" u="none" strike="noStrike" baseline="0" dirty="0">
                <a:solidFill>
                  <a:srgbClr val="36ABB5"/>
                </a:solidFill>
                <a:latin typeface="Aptos Display" panose="020B0004020202020204" pitchFamily="34" charset="0"/>
              </a:rPr>
              <a:t>F.A.C.T.S</a:t>
            </a:r>
            <a:r>
              <a:rPr lang="en-US" sz="1600" i="0" u="none" strike="noStrike" baseline="0" dirty="0">
                <a:solidFill>
                  <a:srgbClr val="36ABB5"/>
                </a:solidFill>
                <a:latin typeface="Aptos Display" panose="020B0004020202020204" pitchFamily="34" charset="0"/>
              </a:rPr>
              <a:t> approach can help ensure your decisions are grounded in objective information and a clear</a:t>
            </a:r>
          </a:p>
          <a:p>
            <a:pPr algn="l"/>
            <a:r>
              <a:rPr lang="en-US" sz="1600" i="0" u="none" strike="noStrike" baseline="0" dirty="0">
                <a:solidFill>
                  <a:srgbClr val="36ABB5"/>
                </a:solidFill>
                <a:latin typeface="Aptos Display" panose="020B0004020202020204" pitchFamily="34" charset="0"/>
              </a:rPr>
              <a:t>understanding of the situation, ultimately supporting the patient's comfort and quality of life.</a:t>
            </a:r>
            <a:endParaRPr lang="en-CA" sz="1600" dirty="0">
              <a:solidFill>
                <a:srgbClr val="36ABB5"/>
              </a:solidFill>
              <a:effectLst/>
              <a:latin typeface="Aptos Display" panose="020B0004020202020204" pitchFamily="34" charset="0"/>
              <a:ea typeface="Aptos" panose="020B0004020202020204" pitchFamily="34" charset="0"/>
              <a:cs typeface="Times New Roman" panose="02020603050405020304" pitchFamily="18" charset="0"/>
            </a:endParaRPr>
          </a:p>
        </p:txBody>
      </p:sp>
      <p:pic>
        <p:nvPicPr>
          <p:cNvPr id="14" name="Picture 13" descr="A profile of a person's head&#10;&#10;Description automatically generated">
            <a:extLst>
              <a:ext uri="{FF2B5EF4-FFF2-40B4-BE49-F238E27FC236}">
                <a16:creationId xmlns:a16="http://schemas.microsoft.com/office/drawing/2014/main" id="{11A5D4B8-48FB-F8B8-48F7-6B5935708C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60" y="452672"/>
            <a:ext cx="1140041" cy="1355270"/>
          </a:xfrm>
          <a:prstGeom prst="rect">
            <a:avLst/>
          </a:prstGeom>
        </p:spPr>
      </p:pic>
      <p:sp>
        <p:nvSpPr>
          <p:cNvPr id="4" name="TextBox 3">
            <a:extLst>
              <a:ext uri="{FF2B5EF4-FFF2-40B4-BE49-F238E27FC236}">
                <a16:creationId xmlns:a16="http://schemas.microsoft.com/office/drawing/2014/main" id="{D68EC0C7-AA6A-A756-C40D-3629606C68FC}"/>
              </a:ext>
            </a:extLst>
          </p:cNvPr>
          <p:cNvSpPr txBox="1"/>
          <p:nvPr/>
        </p:nvSpPr>
        <p:spPr>
          <a:xfrm>
            <a:off x="3675577" y="3839607"/>
            <a:ext cx="8598885" cy="923330"/>
          </a:xfrm>
          <a:prstGeom prst="rect">
            <a:avLst/>
          </a:prstGeom>
          <a:noFill/>
        </p:spPr>
        <p:txBody>
          <a:bodyPr wrap="square">
            <a:spAutoFit/>
          </a:bodyPr>
          <a:lstStyle/>
          <a:p>
            <a:pPr algn="l"/>
            <a:r>
              <a:rPr lang="en-US" sz="3600" b="1" i="0" u="none" strike="noStrike" baseline="0" dirty="0"/>
              <a:t>T</a:t>
            </a:r>
            <a:r>
              <a:rPr lang="en-US" sz="1800" b="0" i="0" u="none" strike="noStrike" baseline="0" dirty="0">
                <a:solidFill>
                  <a:srgbClr val="3F3D3F"/>
                </a:solidFill>
              </a:rPr>
              <a:t>est your assumptions. </a:t>
            </a:r>
          </a:p>
          <a:p>
            <a:pPr algn="l"/>
            <a:r>
              <a:rPr lang="en-US" sz="1800" b="0" i="0" u="none" strike="noStrike" baseline="0" dirty="0">
                <a:solidFill>
                  <a:srgbClr val="3F3D3F"/>
                </a:solidFill>
              </a:rPr>
              <a:t>Put your beliefs or biases to the test by asking for feedback.</a:t>
            </a:r>
          </a:p>
        </p:txBody>
      </p:sp>
      <p:sp>
        <p:nvSpPr>
          <p:cNvPr id="15" name="TextBox 14">
            <a:extLst>
              <a:ext uri="{FF2B5EF4-FFF2-40B4-BE49-F238E27FC236}">
                <a16:creationId xmlns:a16="http://schemas.microsoft.com/office/drawing/2014/main" id="{0835E769-6A27-FC95-B563-63680D3CA9E6}"/>
              </a:ext>
            </a:extLst>
          </p:cNvPr>
          <p:cNvSpPr txBox="1"/>
          <p:nvPr/>
        </p:nvSpPr>
        <p:spPr>
          <a:xfrm>
            <a:off x="3675577" y="673368"/>
            <a:ext cx="6991518" cy="923330"/>
          </a:xfrm>
          <a:prstGeom prst="rect">
            <a:avLst/>
          </a:prstGeom>
          <a:noFill/>
        </p:spPr>
        <p:txBody>
          <a:bodyPr wrap="square">
            <a:spAutoFit/>
          </a:bodyPr>
          <a:lstStyle/>
          <a:p>
            <a:pPr algn="l"/>
            <a:r>
              <a:rPr lang="en-US" sz="3600" b="1" dirty="0"/>
              <a:t>F</a:t>
            </a:r>
            <a:r>
              <a:rPr lang="en-US" dirty="0">
                <a:solidFill>
                  <a:srgbClr val="3F3D3F"/>
                </a:solidFill>
              </a:rPr>
              <a:t>ace your assumptions </a:t>
            </a:r>
          </a:p>
          <a:p>
            <a:pPr algn="l"/>
            <a:r>
              <a:rPr lang="en-US" sz="1800" b="0" i="0" u="none" strike="noStrike" baseline="0" dirty="0">
                <a:solidFill>
                  <a:srgbClr val="3F3D3F"/>
                </a:solidFill>
              </a:rPr>
              <a:t>Acknowledge and become aware of your biases.</a:t>
            </a:r>
          </a:p>
        </p:txBody>
      </p:sp>
      <p:sp>
        <p:nvSpPr>
          <p:cNvPr id="18" name="TextBox 17">
            <a:extLst>
              <a:ext uri="{FF2B5EF4-FFF2-40B4-BE49-F238E27FC236}">
                <a16:creationId xmlns:a16="http://schemas.microsoft.com/office/drawing/2014/main" id="{2404D835-1E52-27E4-6D23-7FB33BE884A2}"/>
              </a:ext>
            </a:extLst>
          </p:cNvPr>
          <p:cNvSpPr txBox="1"/>
          <p:nvPr/>
        </p:nvSpPr>
        <p:spPr>
          <a:xfrm>
            <a:off x="3675577" y="1544115"/>
            <a:ext cx="8520912" cy="1200329"/>
          </a:xfrm>
          <a:prstGeom prst="rect">
            <a:avLst/>
          </a:prstGeom>
          <a:noFill/>
        </p:spPr>
        <p:txBody>
          <a:bodyPr wrap="square">
            <a:spAutoFit/>
          </a:bodyPr>
          <a:lstStyle/>
          <a:p>
            <a:pPr algn="l"/>
            <a:r>
              <a:rPr lang="en-US" sz="3600" b="1" i="0" u="none" strike="noStrike" baseline="0" dirty="0"/>
              <a:t>A</a:t>
            </a:r>
            <a:r>
              <a:rPr lang="en-US" sz="1800" b="0" i="0" u="none" strike="noStrike" baseline="0" dirty="0">
                <a:solidFill>
                  <a:srgbClr val="3F3D3F"/>
                </a:solidFill>
              </a:rPr>
              <a:t>ssess the evidence. </a:t>
            </a:r>
          </a:p>
          <a:p>
            <a:pPr algn="l"/>
            <a:r>
              <a:rPr lang="en-US" sz="1800" b="0" i="0" u="none" strike="noStrike" baseline="0" dirty="0">
                <a:solidFill>
                  <a:srgbClr val="3F3D3F"/>
                </a:solidFill>
              </a:rPr>
              <a:t>Evaluate the facts and look for objective information to verify or challenge your biases.</a:t>
            </a:r>
          </a:p>
        </p:txBody>
      </p:sp>
      <p:sp>
        <p:nvSpPr>
          <p:cNvPr id="25" name="TextBox 24">
            <a:extLst>
              <a:ext uri="{FF2B5EF4-FFF2-40B4-BE49-F238E27FC236}">
                <a16:creationId xmlns:a16="http://schemas.microsoft.com/office/drawing/2014/main" id="{4D237150-1EAC-BB3F-6DB9-2B68434254BE}"/>
              </a:ext>
            </a:extLst>
          </p:cNvPr>
          <p:cNvSpPr txBox="1"/>
          <p:nvPr/>
        </p:nvSpPr>
        <p:spPr>
          <a:xfrm>
            <a:off x="3675578" y="2691861"/>
            <a:ext cx="8185909" cy="1200329"/>
          </a:xfrm>
          <a:prstGeom prst="rect">
            <a:avLst/>
          </a:prstGeom>
          <a:noFill/>
        </p:spPr>
        <p:txBody>
          <a:bodyPr wrap="square">
            <a:spAutoFit/>
          </a:bodyPr>
          <a:lstStyle/>
          <a:p>
            <a:pPr algn="l"/>
            <a:r>
              <a:rPr lang="en-US" sz="3600" b="1" i="0" u="none" strike="noStrike" baseline="0" dirty="0"/>
              <a:t>C</a:t>
            </a:r>
            <a:r>
              <a:rPr lang="en-US" sz="1800" b="0" i="0" u="none" strike="noStrike" baseline="0" dirty="0">
                <a:solidFill>
                  <a:srgbClr val="3F3D3F"/>
                </a:solidFill>
              </a:rPr>
              <a:t>onsider different perspectives. </a:t>
            </a:r>
          </a:p>
          <a:p>
            <a:pPr algn="l"/>
            <a:r>
              <a:rPr lang="en-US" sz="1800" b="0" i="0" u="none" strike="noStrike" baseline="0" dirty="0">
                <a:solidFill>
                  <a:srgbClr val="3F3D3F"/>
                </a:solidFill>
              </a:rPr>
              <a:t>Include different points of view and think about how they shape your understanding of the situation.</a:t>
            </a:r>
          </a:p>
        </p:txBody>
      </p:sp>
      <p:sp>
        <p:nvSpPr>
          <p:cNvPr id="27" name="TextBox 26">
            <a:extLst>
              <a:ext uri="{FF2B5EF4-FFF2-40B4-BE49-F238E27FC236}">
                <a16:creationId xmlns:a16="http://schemas.microsoft.com/office/drawing/2014/main" id="{FB9D506C-76CD-665A-BEE4-839251AA4CE4}"/>
              </a:ext>
            </a:extLst>
          </p:cNvPr>
          <p:cNvSpPr txBox="1"/>
          <p:nvPr/>
        </p:nvSpPr>
        <p:spPr>
          <a:xfrm>
            <a:off x="3675577" y="4710355"/>
            <a:ext cx="8185910" cy="923330"/>
          </a:xfrm>
          <a:prstGeom prst="rect">
            <a:avLst/>
          </a:prstGeom>
          <a:noFill/>
        </p:spPr>
        <p:txBody>
          <a:bodyPr wrap="square">
            <a:spAutoFit/>
          </a:bodyPr>
          <a:lstStyle/>
          <a:p>
            <a:pPr algn="l"/>
            <a:r>
              <a:rPr lang="en-US" sz="3600" b="1" i="0" u="none" strike="noStrike" baseline="0" dirty="0">
                <a:solidFill>
                  <a:sysClr val="windowText" lastClr="000000"/>
                </a:solidFill>
              </a:rPr>
              <a:t>S</a:t>
            </a:r>
            <a:r>
              <a:rPr lang="en-US" sz="1800" b="0" i="0" u="none" strike="noStrike" baseline="0" dirty="0">
                <a:solidFill>
                  <a:srgbClr val="3F3D3F"/>
                </a:solidFill>
              </a:rPr>
              <a:t>tay open-minded. </a:t>
            </a:r>
          </a:p>
          <a:p>
            <a:pPr algn="l"/>
            <a:r>
              <a:rPr lang="en-US" sz="1800" b="0" i="0" u="none" strike="noStrike" baseline="0" dirty="0">
                <a:solidFill>
                  <a:srgbClr val="3F3D3F"/>
                </a:solidFill>
              </a:rPr>
              <a:t>Be open to new information and be willing to adjust your views.</a:t>
            </a:r>
          </a:p>
        </p:txBody>
      </p:sp>
      <p:pic>
        <p:nvPicPr>
          <p:cNvPr id="28" name="Graphic 27" descr="Checkmark with solid fill">
            <a:extLst>
              <a:ext uri="{FF2B5EF4-FFF2-40B4-BE49-F238E27FC236}">
                <a16:creationId xmlns:a16="http://schemas.microsoft.com/office/drawing/2014/main" id="{72488F4E-BAFC-7937-399D-B528DA4D02D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72934" y="859501"/>
            <a:ext cx="492156" cy="492156"/>
          </a:xfrm>
          <a:prstGeom prst="rect">
            <a:avLst/>
          </a:prstGeom>
        </p:spPr>
      </p:pic>
      <p:pic>
        <p:nvPicPr>
          <p:cNvPr id="31" name="Graphic 30" descr="Checkmark with solid fill">
            <a:extLst>
              <a:ext uri="{FF2B5EF4-FFF2-40B4-BE49-F238E27FC236}">
                <a16:creationId xmlns:a16="http://schemas.microsoft.com/office/drawing/2014/main" id="{4B0C0AAD-D0D5-7AC1-EC7D-FCE1DA78742A}"/>
              </a:ext>
            </a:extLst>
          </p:cNvPr>
          <p:cNvPicPr>
            <a:picLocks noChangeAspect="1"/>
          </p:cNvPicPr>
          <p:nvPr/>
        </p:nvPicPr>
        <p:blipFill>
          <a:blip r:embed="rId5">
            <a:extLst>
              <a:ext uri="{96DAC541-7B7A-43D3-8B79-37D633B846F1}">
                <asvg:svgBlip xmlns:asvg="http://schemas.microsoft.com/office/drawing/2016/SVG/main" r:embed="rId7"/>
              </a:ext>
            </a:extLst>
          </a:blip>
          <a:stretch>
            <a:fillRect/>
          </a:stretch>
        </p:blipFill>
        <p:spPr>
          <a:xfrm>
            <a:off x="2835719" y="1751514"/>
            <a:ext cx="492156" cy="492156"/>
          </a:xfrm>
          <a:prstGeom prst="rect">
            <a:avLst/>
          </a:prstGeom>
        </p:spPr>
      </p:pic>
      <p:pic>
        <p:nvPicPr>
          <p:cNvPr id="32" name="Graphic 31" descr="Checkmark with solid fill">
            <a:extLst>
              <a:ext uri="{FF2B5EF4-FFF2-40B4-BE49-F238E27FC236}">
                <a16:creationId xmlns:a16="http://schemas.microsoft.com/office/drawing/2014/main" id="{AC3387E9-3B1B-C379-C7A6-9391C50D0C33}"/>
              </a:ext>
            </a:extLst>
          </p:cNvPr>
          <p:cNvPicPr>
            <a:picLocks noChangeAspect="1"/>
          </p:cNvPicPr>
          <p:nvPr/>
        </p:nvPicPr>
        <p:blipFill>
          <a:blip r:embed="rId5">
            <a:extLst>
              <a:ext uri="{96DAC541-7B7A-43D3-8B79-37D633B846F1}">
                <asvg:svgBlip xmlns:asvg="http://schemas.microsoft.com/office/drawing/2016/SVG/main" r:embed="rId7"/>
              </a:ext>
            </a:extLst>
          </a:blip>
          <a:stretch>
            <a:fillRect/>
          </a:stretch>
        </p:blipFill>
        <p:spPr>
          <a:xfrm>
            <a:off x="2835719" y="2903452"/>
            <a:ext cx="492156" cy="492156"/>
          </a:xfrm>
          <a:prstGeom prst="rect">
            <a:avLst/>
          </a:prstGeom>
        </p:spPr>
      </p:pic>
      <p:pic>
        <p:nvPicPr>
          <p:cNvPr id="33" name="Graphic 32" descr="Checkmark with solid fill">
            <a:extLst>
              <a:ext uri="{FF2B5EF4-FFF2-40B4-BE49-F238E27FC236}">
                <a16:creationId xmlns:a16="http://schemas.microsoft.com/office/drawing/2014/main" id="{D733DBDD-5E75-EF91-1B52-245F50743646}"/>
              </a:ext>
            </a:extLst>
          </p:cNvPr>
          <p:cNvPicPr>
            <a:picLocks noChangeAspect="1"/>
          </p:cNvPicPr>
          <p:nvPr/>
        </p:nvPicPr>
        <p:blipFill>
          <a:blip r:embed="rId5">
            <a:extLst>
              <a:ext uri="{96DAC541-7B7A-43D3-8B79-37D633B846F1}">
                <asvg:svgBlip xmlns:asvg="http://schemas.microsoft.com/office/drawing/2016/SVG/main" r:embed="rId7"/>
              </a:ext>
            </a:extLst>
          </a:blip>
          <a:stretch>
            <a:fillRect/>
          </a:stretch>
        </p:blipFill>
        <p:spPr>
          <a:xfrm>
            <a:off x="2835719" y="4024660"/>
            <a:ext cx="492156" cy="492156"/>
          </a:xfrm>
          <a:prstGeom prst="rect">
            <a:avLst/>
          </a:prstGeom>
        </p:spPr>
      </p:pic>
      <p:pic>
        <p:nvPicPr>
          <p:cNvPr id="34" name="Graphic 33" descr="Checkmark with solid fill">
            <a:extLst>
              <a:ext uri="{FF2B5EF4-FFF2-40B4-BE49-F238E27FC236}">
                <a16:creationId xmlns:a16="http://schemas.microsoft.com/office/drawing/2014/main" id="{8A888C4F-3970-1D00-B21B-70312E7008D2}"/>
              </a:ext>
            </a:extLst>
          </p:cNvPr>
          <p:cNvPicPr>
            <a:picLocks noChangeAspect="1"/>
          </p:cNvPicPr>
          <p:nvPr/>
        </p:nvPicPr>
        <p:blipFill>
          <a:blip r:embed="rId5">
            <a:extLst>
              <a:ext uri="{96DAC541-7B7A-43D3-8B79-37D633B846F1}">
                <asvg:svgBlip xmlns:asvg="http://schemas.microsoft.com/office/drawing/2016/SVG/main" r:embed="rId7"/>
              </a:ext>
            </a:extLst>
          </a:blip>
          <a:stretch>
            <a:fillRect/>
          </a:stretch>
        </p:blipFill>
        <p:spPr>
          <a:xfrm>
            <a:off x="2872934" y="4876505"/>
            <a:ext cx="492156" cy="492156"/>
          </a:xfrm>
          <a:prstGeom prst="rect">
            <a:avLst/>
          </a:prstGeom>
        </p:spPr>
      </p:pic>
      <p:sp>
        <p:nvSpPr>
          <p:cNvPr id="36" name="TextBox 35">
            <a:extLst>
              <a:ext uri="{FF2B5EF4-FFF2-40B4-BE49-F238E27FC236}">
                <a16:creationId xmlns:a16="http://schemas.microsoft.com/office/drawing/2014/main" id="{306DFA4C-7E3F-8E16-02C9-0D7221B7342C}"/>
              </a:ext>
            </a:extLst>
          </p:cNvPr>
          <p:cNvSpPr txBox="1"/>
          <p:nvPr/>
        </p:nvSpPr>
        <p:spPr>
          <a:xfrm>
            <a:off x="2733925" y="105119"/>
            <a:ext cx="9249087" cy="584775"/>
          </a:xfrm>
          <a:prstGeom prst="rect">
            <a:avLst/>
          </a:prstGeom>
          <a:noFill/>
        </p:spPr>
        <p:txBody>
          <a:bodyPr wrap="square">
            <a:spAutoFit/>
          </a:bodyPr>
          <a:lstStyle/>
          <a:p>
            <a:r>
              <a:rPr lang="en-CA" sz="3200" dirty="0">
                <a:effectLst/>
                <a:ea typeface="Times New Roman" panose="02020603050405020304" pitchFamily="18" charset="0"/>
              </a:rPr>
              <a:t>Practice Reality Testing Skills- Get the “F.A.C.T.S.”</a:t>
            </a:r>
            <a:endParaRPr lang="en-CA" sz="3200" dirty="0"/>
          </a:p>
        </p:txBody>
      </p:sp>
    </p:spTree>
    <p:extLst>
      <p:ext uri="{BB962C8B-B14F-4D97-AF65-F5344CB8AC3E}">
        <p14:creationId xmlns:p14="http://schemas.microsoft.com/office/powerpoint/2010/main" val="287894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8" grpId="0"/>
      <p:bldP spid="25"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784E62-155A-D129-4CB8-984357A7F5AE}"/>
              </a:ext>
            </a:extLst>
          </p:cNvPr>
          <p:cNvSpPr/>
          <p:nvPr/>
        </p:nvSpPr>
        <p:spPr>
          <a:xfrm>
            <a:off x="0" y="5786"/>
            <a:ext cx="2562448"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20669"/>
            <a:ext cx="9340297" cy="12289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CA" sz="3200" dirty="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A38CDECF-C52E-6298-7A92-4864D675AD49}"/>
              </a:ext>
            </a:extLst>
          </p:cNvPr>
          <p:cNvSpPr txBox="1"/>
          <p:nvPr/>
        </p:nvSpPr>
        <p:spPr>
          <a:xfrm>
            <a:off x="1828901" y="5588537"/>
            <a:ext cx="8768747" cy="215444"/>
          </a:xfrm>
          <a:prstGeom prst="rect">
            <a:avLst/>
          </a:prstGeom>
          <a:noFill/>
        </p:spPr>
        <p:txBody>
          <a:bodyPr wrap="none" rtlCol="0">
            <a:spAutoFit/>
          </a:bodyPr>
          <a:lstStyle/>
          <a:p>
            <a:r>
              <a:rPr lang="en-US" sz="800" dirty="0"/>
              <a:t>The production of this material has been made possible through a financial contribution from Health Canada.  The views expressed herein do not necessarily represent the views of Health Canada.</a:t>
            </a:r>
            <a:endParaRPr lang="en-CA" sz="800" dirty="0"/>
          </a:p>
        </p:txBody>
      </p:sp>
      <p:cxnSp>
        <p:nvCxnSpPr>
          <p:cNvPr id="14" name="Straight Connector 13">
            <a:extLst>
              <a:ext uri="{FF2B5EF4-FFF2-40B4-BE49-F238E27FC236}">
                <a16:creationId xmlns:a16="http://schemas.microsoft.com/office/drawing/2014/main" id="{88C6E4B9-4A74-545C-A271-38291DC18AF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6D5B9D3B-6359-FD2A-A0AC-07407C2102E2}"/>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4</a:t>
            </a:r>
            <a:endParaRPr lang="en-CA" sz="1600" dirty="0">
              <a:solidFill>
                <a:schemeClr val="bg1"/>
              </a:solidFill>
            </a:endParaRPr>
          </a:p>
        </p:txBody>
      </p:sp>
      <p:pic>
        <p:nvPicPr>
          <p:cNvPr id="6" name="Picture 5" descr="A profile of a person's head&#10;&#10;Description automatically generated">
            <a:extLst>
              <a:ext uri="{FF2B5EF4-FFF2-40B4-BE49-F238E27FC236}">
                <a16:creationId xmlns:a16="http://schemas.microsoft.com/office/drawing/2014/main" id="{0F4650D3-846A-35DD-2A89-679DDFEB38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60" y="452672"/>
            <a:ext cx="1140041" cy="1355270"/>
          </a:xfrm>
          <a:prstGeom prst="rect">
            <a:avLst/>
          </a:prstGeom>
        </p:spPr>
      </p:pic>
      <p:sp>
        <p:nvSpPr>
          <p:cNvPr id="11" name="TextBox 10">
            <a:extLst>
              <a:ext uri="{FF2B5EF4-FFF2-40B4-BE49-F238E27FC236}">
                <a16:creationId xmlns:a16="http://schemas.microsoft.com/office/drawing/2014/main" id="{031E9866-82C5-6CFB-242F-EF1768AF13DD}"/>
              </a:ext>
            </a:extLst>
          </p:cNvPr>
          <p:cNvSpPr txBox="1"/>
          <p:nvPr/>
        </p:nvSpPr>
        <p:spPr>
          <a:xfrm>
            <a:off x="3303825" y="628233"/>
            <a:ext cx="8111075" cy="2800767"/>
          </a:xfrm>
          <a:prstGeom prst="rect">
            <a:avLst/>
          </a:prstGeom>
          <a:noFill/>
        </p:spPr>
        <p:txBody>
          <a:bodyPr wrap="square">
            <a:spAutoFit/>
          </a:bodyPr>
          <a:lstStyle/>
          <a:p>
            <a:r>
              <a:rPr lang="en-CA" sz="2200" kern="0" dirty="0">
                <a:effectLst/>
                <a:latin typeface="+mj-lt"/>
                <a:ea typeface="Aptos" panose="020B0004020202020204" pitchFamily="34" charset="0"/>
              </a:rPr>
              <a:t>Emotional intelligence (EI) significantly enhances decision-making in palliative care by allowing healthcare providers to effectively manage their emotions and understand those of patients and caregivers. </a:t>
            </a:r>
          </a:p>
          <a:p>
            <a:endParaRPr lang="en-CA" sz="2200" kern="0" dirty="0">
              <a:effectLst/>
              <a:latin typeface="+mj-lt"/>
              <a:ea typeface="Aptos" panose="020B0004020202020204" pitchFamily="34" charset="0"/>
            </a:endParaRPr>
          </a:p>
          <a:p>
            <a:r>
              <a:rPr lang="en-CA" sz="2200" kern="0" dirty="0">
                <a:effectLst/>
                <a:latin typeface="+mj-lt"/>
                <a:ea typeface="Aptos" panose="020B0004020202020204" pitchFamily="34" charset="0"/>
              </a:rPr>
              <a:t>This empathetic understanding is crucial for making informed and compassionate decisions that align with the best interests of patients and their families, ultimately improving care outcomes and satisfaction​.</a:t>
            </a:r>
            <a:endParaRPr lang="en-CA" sz="2200" dirty="0">
              <a:latin typeface="+mj-lt"/>
            </a:endParaRPr>
          </a:p>
        </p:txBody>
      </p:sp>
      <p:pic>
        <p:nvPicPr>
          <p:cNvPr id="16" name="Picture 15" descr="Diagram&#10;&#10;Description automatically generated">
            <a:extLst>
              <a:ext uri="{FF2B5EF4-FFF2-40B4-BE49-F238E27FC236}">
                <a16:creationId xmlns:a16="http://schemas.microsoft.com/office/drawing/2014/main" id="{14D6A119-5834-53E8-9853-CE4F080278AD}"/>
              </a:ext>
            </a:extLst>
          </p:cNvPr>
          <p:cNvPicPr>
            <a:picLocks noChangeAspect="1"/>
          </p:cNvPicPr>
          <p:nvPr/>
        </p:nvPicPr>
        <p:blipFill>
          <a:blip r:embed="rId5"/>
          <a:stretch>
            <a:fillRect/>
          </a:stretch>
        </p:blipFill>
        <p:spPr>
          <a:xfrm>
            <a:off x="5444372" y="3385298"/>
            <a:ext cx="3600238" cy="2042564"/>
          </a:xfrm>
          <a:prstGeom prst="rect">
            <a:avLst/>
          </a:prstGeom>
        </p:spPr>
      </p:pic>
    </p:spTree>
    <p:extLst>
      <p:ext uri="{BB962C8B-B14F-4D97-AF65-F5344CB8AC3E}">
        <p14:creationId xmlns:p14="http://schemas.microsoft.com/office/powerpoint/2010/main" val="22825105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2010</TotalTime>
  <Words>2924</Words>
  <Application>Microsoft Office PowerPoint</Application>
  <PresentationFormat>Widescreen</PresentationFormat>
  <Paragraphs>279</Paragraphs>
  <Slides>9</Slides>
  <Notes>9</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Aptos</vt:lpstr>
      <vt:lpstr>Aptos Display</vt:lpstr>
      <vt:lpstr>Arial</vt:lpstr>
      <vt:lpstr>Calibri</vt:lpstr>
      <vt:lpstr>Calibri Light</vt:lpstr>
      <vt:lpstr>Symbol</vt:lpstr>
      <vt:lpstr>Times New Roman</vt:lpstr>
      <vt:lpstr>Office Theme</vt:lpstr>
      <vt:lpstr>Custom Design</vt:lpstr>
      <vt:lpstr>Optimizing Comfort and Quality of Life: Decision-Making and Reality Testing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1 Emotional Self-Awareness  Mindfulness</dc:title>
  <dc:creator>Nadine Henningsen</dc:creator>
  <cp:lastModifiedBy>Maureen Henson</cp:lastModifiedBy>
  <cp:revision>98</cp:revision>
  <cp:lastPrinted>2024-07-11T17:06:50Z</cp:lastPrinted>
  <dcterms:created xsi:type="dcterms:W3CDTF">2024-03-12T21:48:43Z</dcterms:created>
  <dcterms:modified xsi:type="dcterms:W3CDTF">2024-07-11T18:37:09Z</dcterms:modified>
</cp:coreProperties>
</file>