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94" r:id="rId3"/>
    <p:sldId id="307" r:id="rId4"/>
    <p:sldId id="304" r:id="rId5"/>
    <p:sldId id="311" r:id="rId6"/>
    <p:sldId id="299" r:id="rId7"/>
    <p:sldId id="296" r:id="rId8"/>
    <p:sldId id="298" r:id="rId9"/>
    <p:sldId id="302" r:id="rId10"/>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C3CD"/>
    <a:srgbClr val="4D7DBB"/>
    <a:srgbClr val="759ACA"/>
    <a:srgbClr val="EFF3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55" d="100"/>
          <a:sy n="55" d="100"/>
        </p:scale>
        <p:origin x="348" y="4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448"/>
    </p:cViewPr>
  </p:sorterViewPr>
  <p:notesViewPr>
    <p:cSldViewPr snapToGrid="0">
      <p:cViewPr>
        <p:scale>
          <a:sx n="90" d="100"/>
          <a:sy n="90" d="100"/>
        </p:scale>
        <p:origin x="184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B8284E3D-7FED-4D99-B711-E005F6A58A85}" type="datetimeFigureOut">
              <a:rPr lang="en-GB" smtClean="0"/>
              <a:t>26/08/2024</a:t>
            </a:fld>
            <a:endParaRPr lang="en-GB"/>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CCB7A40F-EEE3-40DC-9D6B-7B3D14AA826A}" type="slidenum">
              <a:rPr lang="en-GB" smtClean="0"/>
              <a:t>‹#›</a:t>
            </a:fld>
            <a:endParaRPr lang="en-GB"/>
          </a:p>
        </p:txBody>
      </p:sp>
    </p:spTree>
    <p:extLst>
      <p:ext uri="{BB962C8B-B14F-4D97-AF65-F5344CB8AC3E}">
        <p14:creationId xmlns:p14="http://schemas.microsoft.com/office/powerpoint/2010/main" val="81057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28" userDrawn="1">
          <p15:clr>
            <a:srgbClr val="F26B43"/>
          </p15:clr>
        </p15:guide>
        <p15:guide id="2" pos="216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8716" y="4501324"/>
            <a:ext cx="6102793" cy="4441508"/>
          </a:xfrm>
        </p:spPr>
        <p:txBody>
          <a:bodyPr/>
          <a:lstStyle/>
          <a:p>
            <a:r>
              <a:rPr lang="en-CA" b="1" u="sng" dirty="0">
                <a:highlight>
                  <a:srgbClr val="FFFF00"/>
                </a:highlight>
              </a:rPr>
              <a:t>FACILITATOR NOTES:</a:t>
            </a:r>
          </a:p>
          <a:p>
            <a:endParaRPr lang="en-CA" b="1" u="sng" dirty="0"/>
          </a:p>
          <a:p>
            <a:r>
              <a:rPr lang="en-CA" sz="1400" dirty="0"/>
              <a:t>Welcome to this short group learning  on building interpersonal skills and how to value the voices of other by using the BONDS approach.</a:t>
            </a:r>
          </a:p>
          <a:p>
            <a:pPr>
              <a:spcAft>
                <a:spcPts val="809"/>
              </a:spcAft>
            </a:pPr>
            <a:endParaRPr lang="en-CA" sz="1400" dirty="0"/>
          </a:p>
          <a:p>
            <a:pPr>
              <a:spcAft>
                <a:spcPts val="809"/>
              </a:spcAft>
            </a:pPr>
            <a:r>
              <a:rPr lang="en-CA" sz="1400" kern="100" dirty="0">
                <a:ea typeface="Aptos" panose="020B0004020202020204" pitchFamily="34" charset="0"/>
                <a:cs typeface="Arial" panose="020B0604020202020204" pitchFamily="34" charset="0"/>
              </a:rPr>
              <a:t>During the session  we will: </a:t>
            </a:r>
          </a:p>
          <a:p>
            <a:pPr marL="285750" lvl="0" indent="-285750">
              <a:lnSpc>
                <a:spcPct val="107000"/>
              </a:lnSpc>
              <a:buFont typeface="Arial" panose="020B0604020202020204" pitchFamily="34" charset="0"/>
              <a:buChar char="•"/>
            </a:pPr>
            <a:r>
              <a:rPr lang="en-GB" sz="1400" kern="100" dirty="0">
                <a:effectLst/>
                <a:ea typeface="Calibri" panose="020F0502020204030204" pitchFamily="34" charset="0"/>
                <a:cs typeface="Arial" panose="020B0604020202020204" pitchFamily="34" charset="0"/>
              </a:rPr>
              <a:t>Define emotional intelligence.</a:t>
            </a:r>
            <a:endParaRPr lang="en-CA" sz="1400" kern="100" dirty="0">
              <a:effectLst/>
              <a:ea typeface="Calibri" panose="020F0502020204030204" pitchFamily="34" charset="0"/>
              <a:cs typeface="Arial" panose="020B0604020202020204" pitchFamily="34" charset="0"/>
            </a:endParaRPr>
          </a:p>
          <a:p>
            <a:pPr marL="285750" lvl="0" indent="-285750">
              <a:lnSpc>
                <a:spcPct val="107000"/>
              </a:lnSpc>
              <a:buFont typeface="Arial" panose="020B0604020202020204" pitchFamily="34" charset="0"/>
              <a:buChar char="•"/>
            </a:pPr>
            <a:r>
              <a:rPr lang="en-GB" sz="1400" kern="100" dirty="0">
                <a:effectLst/>
                <a:ea typeface="Calibri" panose="020F0502020204030204" pitchFamily="34" charset="0"/>
                <a:cs typeface="Arial" panose="020B0604020202020204" pitchFamily="34" charset="0"/>
              </a:rPr>
              <a:t>Recognize how your interpersonal skills influence care planning and collaborative practice.</a:t>
            </a:r>
            <a:endParaRPr lang="en-CA" sz="1400" kern="100" dirty="0">
              <a:effectLst/>
              <a:ea typeface="Calibri" panose="020F0502020204030204" pitchFamily="34" charset="0"/>
              <a:cs typeface="Arial" panose="020B0604020202020204" pitchFamily="34" charset="0"/>
            </a:endParaRPr>
          </a:p>
          <a:p>
            <a:pPr marL="285750" lvl="0" indent="-285750">
              <a:lnSpc>
                <a:spcPct val="107000"/>
              </a:lnSpc>
              <a:buFont typeface="Arial" panose="020B0604020202020204" pitchFamily="34" charset="0"/>
              <a:buChar char="•"/>
            </a:pPr>
            <a:r>
              <a:rPr lang="en-GB" sz="1400" kern="100" dirty="0">
                <a:effectLst/>
                <a:ea typeface="Calibri" panose="020F0502020204030204" pitchFamily="34" charset="0"/>
                <a:cs typeface="Arial" panose="020B0604020202020204" pitchFamily="34" charset="0"/>
              </a:rPr>
              <a:t>Apply </a:t>
            </a:r>
            <a:r>
              <a:rPr lang="en-GB" sz="1400" kern="100" dirty="0">
                <a:ea typeface="Calibri" panose="020F0502020204030204" pitchFamily="34" charset="0"/>
                <a:cs typeface="Arial" panose="020B0604020202020204" pitchFamily="34" charset="0"/>
              </a:rPr>
              <a:t>the BONDS approach to build </a:t>
            </a:r>
            <a:r>
              <a:rPr lang="en-GB" sz="1400" kern="100" dirty="0">
                <a:effectLst/>
                <a:ea typeface="Calibri" panose="020F0502020204030204" pitchFamily="34" charset="0"/>
                <a:cs typeface="Arial" panose="020B0604020202020204" pitchFamily="34" charset="0"/>
              </a:rPr>
              <a:t>your interpersonal skills</a:t>
            </a:r>
          </a:p>
          <a:p>
            <a:pPr marL="285750" lvl="0" indent="-285750">
              <a:lnSpc>
                <a:spcPct val="107000"/>
              </a:lnSpc>
              <a:buFont typeface="Arial" panose="020B0604020202020204" pitchFamily="34" charset="0"/>
              <a:buChar char="•"/>
            </a:pPr>
            <a:r>
              <a:rPr lang="en-GB" sz="1400" kern="100" dirty="0">
                <a:ea typeface="Calibri" panose="020F0502020204030204" pitchFamily="34" charset="0"/>
                <a:cs typeface="Arial" panose="020B0604020202020204" pitchFamily="34" charset="0"/>
              </a:rPr>
              <a:t>Understand </a:t>
            </a:r>
            <a:r>
              <a:rPr lang="en-GB" sz="1400" kern="100" dirty="0">
                <a:effectLst/>
                <a:ea typeface="Calibri" panose="020F0502020204030204" pitchFamily="34" charset="0"/>
                <a:cs typeface="Arial" panose="020B0604020202020204" pitchFamily="34" charset="0"/>
              </a:rPr>
              <a:t>the importance of "valuing voices" and how showing respect can elevate your interpersonal skills.</a:t>
            </a:r>
            <a:endParaRPr lang="en-CA" sz="1400" kern="100" dirty="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CCB7A40F-EEE3-40DC-9D6B-7B3D14AA826A}" type="slidenum">
              <a:rPr lang="en-GB" smtClean="0"/>
              <a:t>1</a:t>
            </a:fld>
            <a:endParaRPr lang="en-GB"/>
          </a:p>
        </p:txBody>
      </p:sp>
    </p:spTree>
    <p:extLst>
      <p:ext uri="{BB962C8B-B14F-4D97-AF65-F5344CB8AC3E}">
        <p14:creationId xmlns:p14="http://schemas.microsoft.com/office/powerpoint/2010/main" val="3494650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1090613"/>
            <a:ext cx="5029200" cy="2828925"/>
          </a:xfrm>
        </p:spPr>
      </p:sp>
      <p:sp>
        <p:nvSpPr>
          <p:cNvPr id="3" name="Notes Placeholder 2"/>
          <p:cNvSpPr>
            <a:spLocks noGrp="1"/>
          </p:cNvSpPr>
          <p:nvPr>
            <p:ph type="body" idx="1"/>
          </p:nvPr>
        </p:nvSpPr>
        <p:spPr>
          <a:xfrm>
            <a:off x="219241" y="4142232"/>
            <a:ext cx="6474168" cy="4572000"/>
          </a:xfrm>
        </p:spPr>
        <p:txBody>
          <a:bodyPr/>
          <a:lstStyle/>
          <a:p>
            <a:r>
              <a:rPr lang="en-CA" b="1" u="sng" dirty="0">
                <a:highlight>
                  <a:srgbClr val="FFFF00"/>
                </a:highlight>
              </a:rPr>
              <a:t>FACILITATOR NOTES:</a:t>
            </a:r>
          </a:p>
          <a:p>
            <a:endParaRPr lang="en-CA" b="1" u="sng"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kern="100" dirty="0">
                <a:effectLst/>
                <a:ea typeface="Calibri" panose="020F0502020204030204" pitchFamily="34" charset="0"/>
                <a:cs typeface="Arial" panose="020B0604020202020204" pitchFamily="34" charset="0"/>
              </a:rPr>
              <a:t>Emotional intelligence is the ability to </a:t>
            </a:r>
            <a:r>
              <a:rPr lang="en-CA" b="1" kern="100" dirty="0">
                <a:effectLst/>
                <a:ea typeface="Calibri" panose="020F0502020204030204" pitchFamily="34" charset="0"/>
                <a:cs typeface="Arial" panose="020B0604020202020204" pitchFamily="34" charset="0"/>
              </a:rPr>
              <a:t>understand</a:t>
            </a:r>
            <a:r>
              <a:rPr lang="en-CA" kern="100" dirty="0">
                <a:effectLst/>
                <a:ea typeface="Calibri" panose="020F0502020204030204" pitchFamily="34" charset="0"/>
                <a:cs typeface="Arial" panose="020B0604020202020204" pitchFamily="34" charset="0"/>
              </a:rPr>
              <a:t>, </a:t>
            </a:r>
            <a:r>
              <a:rPr lang="en-CA" b="1" kern="100" dirty="0">
                <a:effectLst/>
                <a:ea typeface="Calibri" panose="020F0502020204030204" pitchFamily="34" charset="0"/>
                <a:cs typeface="Arial" panose="020B0604020202020204" pitchFamily="34" charset="0"/>
              </a:rPr>
              <a:t>manage </a:t>
            </a:r>
            <a:r>
              <a:rPr lang="en-CA" kern="100" dirty="0">
                <a:effectLst/>
                <a:ea typeface="Calibri" panose="020F0502020204030204" pitchFamily="34" charset="0"/>
                <a:cs typeface="Arial" panose="020B0604020202020204" pitchFamily="34" charset="0"/>
              </a:rPr>
              <a:t>and </a:t>
            </a:r>
            <a:r>
              <a:rPr lang="en-CA" b="1" kern="100" dirty="0">
                <a:effectLst/>
                <a:ea typeface="Calibri" panose="020F0502020204030204" pitchFamily="34" charset="0"/>
                <a:cs typeface="Arial" panose="020B0604020202020204" pitchFamily="34" charset="0"/>
              </a:rPr>
              <a:t>use </a:t>
            </a:r>
            <a:r>
              <a:rPr lang="en-CA" kern="100" dirty="0">
                <a:effectLst/>
                <a:ea typeface="Calibri" panose="020F0502020204030204" pitchFamily="34" charset="0"/>
                <a:cs typeface="Arial" panose="020B0604020202020204" pitchFamily="34" charset="0"/>
              </a:rPr>
              <a:t>your own and other people’s emotions to recognize and react in helpful ways to make a positive difference.[D. </a:t>
            </a:r>
            <a:r>
              <a:rPr lang="en-US" kern="100" dirty="0">
                <a:effectLst/>
                <a:ea typeface="Calibri" panose="020F0502020204030204" pitchFamily="34" charset="0"/>
                <a:cs typeface="Arial" panose="020B0604020202020204" pitchFamily="34" charset="0"/>
              </a:rPr>
              <a:t>Goleman, 1995] </a:t>
            </a:r>
            <a:endParaRPr lang="en-CA" kern="100" dirty="0">
              <a:effectLst/>
              <a:ea typeface="Calibri" panose="020F0502020204030204" pitchFamily="34" charset="0"/>
              <a:cs typeface="Arial" panose="020B0604020202020204" pitchFamily="34" charset="0"/>
            </a:endParaRPr>
          </a:p>
          <a:p>
            <a:r>
              <a:rPr lang="en-CA" b="1" u="sng" dirty="0">
                <a:highlight>
                  <a:srgbClr val="FFFF00"/>
                </a:highlight>
              </a:rPr>
              <a:t> </a:t>
            </a:r>
          </a:p>
          <a:p>
            <a:r>
              <a:rPr lang="en-CA" b="1" u="sng" dirty="0">
                <a:highlight>
                  <a:srgbClr val="FFFF00"/>
                </a:highlight>
              </a:rPr>
              <a:t>READ 4 POINTS on SLIDE </a:t>
            </a:r>
          </a:p>
          <a:p>
            <a:endParaRPr lang="en-CA" b="1" u="sng" dirty="0">
              <a:highlight>
                <a:srgbClr val="FFFF00"/>
              </a:highlight>
            </a:endParaRPr>
          </a:p>
          <a:p>
            <a:endParaRPr lang="en-CA" b="1" u="sng" dirty="0">
              <a:highlight>
                <a:srgbClr val="FFFF00"/>
              </a:highlight>
            </a:endParaRPr>
          </a:p>
          <a:p>
            <a:pPr>
              <a:lnSpc>
                <a:spcPct val="107000"/>
              </a:lnSpc>
              <a:spcAft>
                <a:spcPts val="800"/>
              </a:spcAft>
            </a:pPr>
            <a:r>
              <a:rPr lang="en-CA" kern="100" dirty="0">
                <a:effectLst/>
                <a:ea typeface="Calibri" panose="020F0502020204030204" pitchFamily="34" charset="0"/>
                <a:cs typeface="Arial" panose="020B0604020202020204" pitchFamily="34" charset="0"/>
              </a:rPr>
              <a:t>In palliative care, it's crucial for you to tap into emotional intelligence to form deep connections with patients and their families. You can better understand and respect their feelings, foster trust and deliver personalized care by employing the following  EI</a:t>
            </a:r>
            <a:r>
              <a:rPr lang="en-CA" kern="100" dirty="0">
                <a:ea typeface="Calibri" panose="020F0502020204030204" pitchFamily="34" charset="0"/>
                <a:cs typeface="Arial" panose="020B0604020202020204" pitchFamily="34" charset="0"/>
              </a:rPr>
              <a:t> abilities: </a:t>
            </a:r>
            <a:endParaRPr lang="en-CA" kern="100" dirty="0">
              <a:effectLst/>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CA" b="1" u="sng" kern="100" dirty="0">
                <a:effectLst/>
                <a:ea typeface="Calibri" panose="020F0502020204030204" pitchFamily="34" charset="0"/>
                <a:cs typeface="Arial" panose="020B0604020202020204" pitchFamily="34" charset="0"/>
              </a:rPr>
              <a:t>Recognize Emotions:</a:t>
            </a:r>
            <a:r>
              <a:rPr lang="en-CA" kern="100" dirty="0">
                <a:effectLst/>
                <a:ea typeface="Calibri" panose="020F0502020204030204" pitchFamily="34" charset="0"/>
                <a:cs typeface="Arial" panose="020B0604020202020204" pitchFamily="34" charset="0"/>
              </a:rPr>
              <a:t> Know when patients and their families feel uneasy and take steps to ensure they feel safe and understood.</a:t>
            </a:r>
          </a:p>
          <a:p>
            <a:pPr marL="342900" lvl="0" indent="-342900">
              <a:lnSpc>
                <a:spcPct val="107000"/>
              </a:lnSpc>
              <a:spcAft>
                <a:spcPts val="800"/>
              </a:spcAft>
              <a:buFont typeface="Symbol" panose="05050102010706020507" pitchFamily="18" charset="2"/>
              <a:buChar char=""/>
            </a:pPr>
            <a:r>
              <a:rPr lang="en-CA" b="1" u="sng" kern="100" dirty="0">
                <a:effectLst/>
                <a:ea typeface="Calibri" panose="020F0502020204030204" pitchFamily="34" charset="0"/>
                <a:cs typeface="Arial" panose="020B0604020202020204" pitchFamily="34" charset="0"/>
              </a:rPr>
              <a:t>Understand Feelings</a:t>
            </a:r>
            <a:r>
              <a:rPr lang="en-CA" kern="100" dirty="0">
                <a:effectLst/>
                <a:ea typeface="Calibri" panose="020F0502020204030204" pitchFamily="34" charset="0"/>
                <a:cs typeface="Arial" panose="020B0604020202020204" pitchFamily="34" charset="0"/>
              </a:rPr>
              <a:t>: Tune in to what patients are saying and, just as vital, what remains unsaid. Put yourself in their shoes to genuinely form a connection.</a:t>
            </a:r>
          </a:p>
          <a:p>
            <a:pPr marL="342900" lvl="0" indent="-342900">
              <a:lnSpc>
                <a:spcPct val="107000"/>
              </a:lnSpc>
              <a:spcAft>
                <a:spcPts val="800"/>
              </a:spcAft>
              <a:buFont typeface="Symbol" panose="05050102010706020507" pitchFamily="18" charset="2"/>
              <a:buChar char=""/>
            </a:pPr>
            <a:r>
              <a:rPr lang="en-CA" b="1" u="sng" kern="100" dirty="0">
                <a:effectLst/>
                <a:ea typeface="Calibri" panose="020F0502020204030204" pitchFamily="34" charset="0"/>
                <a:cs typeface="Arial" panose="020B0604020202020204" pitchFamily="34" charset="0"/>
              </a:rPr>
              <a:t>Use Emotions:</a:t>
            </a:r>
            <a:r>
              <a:rPr lang="en-CA" kern="100" dirty="0">
                <a:effectLst/>
                <a:ea typeface="Calibri" panose="020F0502020204030204" pitchFamily="34" charset="0"/>
                <a:cs typeface="Arial" panose="020B0604020202020204" pitchFamily="34" charset="0"/>
              </a:rPr>
              <a:t> Rely on everyone's emotions as a compass to guide you </a:t>
            </a:r>
            <a:r>
              <a:rPr lang="en-CA" kern="100" dirty="0">
                <a:ea typeface="Calibri" panose="020F0502020204030204" pitchFamily="34" charset="0"/>
                <a:cs typeface="Arial" panose="020B0604020202020204" pitchFamily="34" charset="0"/>
              </a:rPr>
              <a:t>in </a:t>
            </a:r>
            <a:r>
              <a:rPr lang="en-CA" kern="100" dirty="0">
                <a:effectLst/>
                <a:ea typeface="Calibri" panose="020F0502020204030204" pitchFamily="34" charset="0"/>
                <a:cs typeface="Arial" panose="020B0604020202020204" pitchFamily="34" charset="0"/>
              </a:rPr>
              <a:t>providing the best collaborative care.</a:t>
            </a:r>
          </a:p>
          <a:p>
            <a:pPr marL="342900" lvl="0" indent="-342900">
              <a:lnSpc>
                <a:spcPct val="107000"/>
              </a:lnSpc>
              <a:spcAft>
                <a:spcPts val="800"/>
              </a:spcAft>
              <a:buFont typeface="Symbol" panose="05050102010706020507" pitchFamily="18" charset="2"/>
              <a:buChar char=""/>
            </a:pPr>
            <a:r>
              <a:rPr lang="en-CA" b="1" u="sng" kern="100" dirty="0">
                <a:effectLst/>
                <a:ea typeface="Calibri" panose="020F0502020204030204" pitchFamily="34" charset="0"/>
                <a:cs typeface="Arial" panose="020B0604020202020204" pitchFamily="34" charset="0"/>
              </a:rPr>
              <a:t>Manage Feelings</a:t>
            </a:r>
            <a:r>
              <a:rPr lang="en-CA" kern="100" dirty="0">
                <a:effectLst/>
                <a:ea typeface="Calibri" panose="020F0502020204030204" pitchFamily="34" charset="0"/>
                <a:cs typeface="Arial" panose="020B0604020202020204" pitchFamily="34" charset="0"/>
              </a:rPr>
              <a:t>: When emotions peak or disagreements surface, approach them with a calm and professional demeanor.</a:t>
            </a:r>
          </a:p>
        </p:txBody>
      </p:sp>
      <p:sp>
        <p:nvSpPr>
          <p:cNvPr id="4" name="Slide Number Placeholder 3"/>
          <p:cNvSpPr>
            <a:spLocks noGrp="1"/>
          </p:cNvSpPr>
          <p:nvPr>
            <p:ph type="sldNum" sz="quarter" idx="5"/>
          </p:nvPr>
        </p:nvSpPr>
        <p:spPr/>
        <p:txBody>
          <a:bodyPr/>
          <a:lstStyle/>
          <a:p>
            <a:fld id="{CCB7A40F-EEE3-40DC-9D6B-7B3D14AA826A}" type="slidenum">
              <a:rPr lang="en-GB" smtClean="0"/>
              <a:t>2</a:t>
            </a:fld>
            <a:endParaRPr lang="en-GB" dirty="0"/>
          </a:p>
        </p:txBody>
      </p:sp>
    </p:spTree>
    <p:extLst>
      <p:ext uri="{BB962C8B-B14F-4D97-AF65-F5344CB8AC3E}">
        <p14:creationId xmlns:p14="http://schemas.microsoft.com/office/powerpoint/2010/main" val="1581621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3925" y="206375"/>
            <a:ext cx="2492375" cy="1401763"/>
          </a:xfrm>
        </p:spPr>
      </p:sp>
      <p:sp>
        <p:nvSpPr>
          <p:cNvPr id="3" name="Notes Placeholder 2"/>
          <p:cNvSpPr>
            <a:spLocks noGrp="1"/>
          </p:cNvSpPr>
          <p:nvPr>
            <p:ph type="body" idx="1"/>
          </p:nvPr>
        </p:nvSpPr>
        <p:spPr>
          <a:xfrm>
            <a:off x="189421" y="1652134"/>
            <a:ext cx="6501384" cy="7535899"/>
          </a:xfrm>
        </p:spPr>
        <p:txBody>
          <a:bodyPr/>
          <a:lstStyle/>
          <a:p>
            <a:r>
              <a:rPr lang="en-CA" b="1" u="sng" dirty="0">
                <a:highlight>
                  <a:srgbClr val="FFFF00"/>
                </a:highlight>
              </a:rPr>
              <a:t>FACILITATOR NOTES:</a:t>
            </a:r>
          </a:p>
          <a:p>
            <a:endParaRPr lang="en-US" dirty="0"/>
          </a:p>
          <a:p>
            <a:r>
              <a:rPr lang="en-US" sz="1200" dirty="0"/>
              <a:t>Interpersonal relationship skills are crucial in the delivery of home-based palliative care for several reasons:</a:t>
            </a:r>
          </a:p>
          <a:p>
            <a:r>
              <a:rPr lang="en-US" sz="1200" b="1" dirty="0"/>
              <a:t>1</a:t>
            </a:r>
            <a:r>
              <a:rPr lang="en-US" sz="1200" b="1" u="sng" dirty="0"/>
              <a:t>. Building Trust and Rapport</a:t>
            </a:r>
          </a:p>
          <a:p>
            <a:pPr>
              <a:buFont typeface="Arial" panose="020B0604020202020204" pitchFamily="34" charset="0"/>
              <a:buChar char="•"/>
            </a:pPr>
            <a:r>
              <a:rPr lang="en-US" sz="1200" b="1" dirty="0"/>
              <a:t>Patient Comfort</a:t>
            </a:r>
            <a:r>
              <a:rPr lang="en-US" sz="1200" dirty="0"/>
              <a:t>: Effective interpersonal skills help build trust and rapport, making patients feel more comfortable and secure.</a:t>
            </a:r>
          </a:p>
          <a:p>
            <a:pPr>
              <a:buFont typeface="Arial" panose="020B0604020202020204" pitchFamily="34" charset="0"/>
              <a:buChar char="•"/>
            </a:pPr>
            <a:r>
              <a:rPr lang="en-US" sz="1200" b="1" dirty="0"/>
              <a:t>Family Support</a:t>
            </a:r>
            <a:r>
              <a:rPr lang="en-US" sz="1200" dirty="0"/>
              <a:t>: Strong relationships with family members can facilitate better communication and coordination of care, reducing stress and anxiety.</a:t>
            </a:r>
          </a:p>
          <a:p>
            <a:r>
              <a:rPr lang="en-US" sz="1200" b="1" u="sng" dirty="0"/>
              <a:t>2. Communication</a:t>
            </a:r>
          </a:p>
          <a:p>
            <a:pPr>
              <a:buFont typeface="Arial" panose="020B0604020202020204" pitchFamily="34" charset="0"/>
              <a:buChar char="•"/>
            </a:pPr>
            <a:r>
              <a:rPr lang="en-US" sz="1200" b="1" dirty="0"/>
              <a:t>Understanding Needs</a:t>
            </a:r>
            <a:r>
              <a:rPr lang="en-US" sz="1200" dirty="0"/>
              <a:t>: Good communication skills enable caregivers to understand the specific needs, preferences, and concerns of patients and their families. This ensures that care is tailored to individual needs.</a:t>
            </a:r>
          </a:p>
          <a:p>
            <a:pPr>
              <a:buFont typeface="Arial" panose="020B0604020202020204" pitchFamily="34" charset="0"/>
              <a:buChar char="•"/>
            </a:pPr>
            <a:r>
              <a:rPr lang="en-US" sz="1200" b="1" dirty="0"/>
              <a:t>Providing Information</a:t>
            </a:r>
            <a:r>
              <a:rPr lang="en-US" sz="1200" dirty="0"/>
              <a:t>: Clear and compassionate communication is essential for explaining complex medical information, treatment options, and care plans to patients and their families.</a:t>
            </a:r>
          </a:p>
          <a:p>
            <a:r>
              <a:rPr lang="en-US" sz="1200" b="1" u="sng" dirty="0"/>
              <a:t>3. Emotional Support</a:t>
            </a:r>
          </a:p>
          <a:p>
            <a:pPr>
              <a:buFont typeface="Arial" panose="020B0604020202020204" pitchFamily="34" charset="0"/>
              <a:buChar char="•"/>
            </a:pPr>
            <a:r>
              <a:rPr lang="en-US" sz="1200" b="1" dirty="0"/>
              <a:t>Empathy</a:t>
            </a:r>
            <a:r>
              <a:rPr lang="en-US" sz="1200" dirty="0"/>
              <a:t>: Demonstrating empathy helps in providing emotional support to patients and their families during difficult times. </a:t>
            </a:r>
          </a:p>
          <a:p>
            <a:pPr>
              <a:buFont typeface="Arial" panose="020B0604020202020204" pitchFamily="34" charset="0"/>
              <a:buChar char="•"/>
            </a:pPr>
            <a:r>
              <a:rPr lang="en-US" sz="1200" b="1" dirty="0"/>
              <a:t>Psychosocial Care</a:t>
            </a:r>
            <a:r>
              <a:rPr lang="en-US" sz="1200" dirty="0"/>
              <a:t>: Interpersonal skills aid in addressing the psychosocial aspects of palliative care, including anxiety, depression, and fear of the unknown.</a:t>
            </a:r>
          </a:p>
          <a:p>
            <a:r>
              <a:rPr lang="en-US" sz="1200" b="1" u="sng" dirty="0"/>
              <a:t>4. Conflict Resolution</a:t>
            </a:r>
          </a:p>
          <a:p>
            <a:pPr>
              <a:buFont typeface="Arial" panose="020B0604020202020204" pitchFamily="34" charset="0"/>
              <a:buChar char="•"/>
            </a:pPr>
            <a:r>
              <a:rPr lang="en-US" sz="1200" b="1" dirty="0"/>
              <a:t>Managing Differences</a:t>
            </a:r>
            <a:r>
              <a:rPr lang="en-US" sz="1200" dirty="0"/>
              <a:t>: Families may have differing opinions about care decisions. Effective interpersonal skills help in mediating and resolving conflicts, ensuring that decisions are made in the best interest of the patient.</a:t>
            </a:r>
          </a:p>
          <a:p>
            <a:pPr>
              <a:buFont typeface="Arial" panose="020B0604020202020204" pitchFamily="34" charset="0"/>
              <a:buChar char="•"/>
            </a:pPr>
            <a:r>
              <a:rPr lang="en-US" sz="1200" b="1" dirty="0"/>
              <a:t>Handling Stress</a:t>
            </a:r>
            <a:r>
              <a:rPr lang="en-US" sz="1200" dirty="0"/>
              <a:t>: Caregivers often deal with high-stress situations. Good interpersonal skills can help manage stress and maintain a calm and supportive environment.</a:t>
            </a:r>
          </a:p>
          <a:p>
            <a:r>
              <a:rPr lang="en-US" sz="1200" b="1" u="sng" dirty="0"/>
              <a:t>5. Collaboration and Teamwork</a:t>
            </a:r>
          </a:p>
          <a:p>
            <a:pPr>
              <a:buFont typeface="Arial" panose="020B0604020202020204" pitchFamily="34" charset="0"/>
              <a:buChar char="•"/>
            </a:pPr>
            <a:r>
              <a:rPr lang="en-US" sz="1200" b="1" dirty="0"/>
              <a:t>Coordinated Care</a:t>
            </a:r>
            <a:r>
              <a:rPr lang="en-US" sz="1200" dirty="0"/>
              <a:t>: Strong interpersonal skills facilitate collaboration and effective communication among team members, ensuring coordinated and comprehensive care.</a:t>
            </a:r>
          </a:p>
          <a:p>
            <a:pPr>
              <a:buFont typeface="Arial" panose="020B0604020202020204" pitchFamily="34" charset="0"/>
              <a:buChar char="•"/>
            </a:pPr>
            <a:r>
              <a:rPr lang="en-US" sz="1200" b="1" dirty="0"/>
              <a:t>Resource Utilization</a:t>
            </a:r>
            <a:r>
              <a:rPr lang="en-US" sz="1200" dirty="0"/>
              <a:t>: Building relationships with other healthcare providers and community resources can enhance the quality of care by leveraging additional support and services.</a:t>
            </a:r>
          </a:p>
          <a:p>
            <a:r>
              <a:rPr lang="en-US" sz="1200" b="1" u="sng" dirty="0"/>
              <a:t>6. Cultural Sensitivity</a:t>
            </a:r>
          </a:p>
          <a:p>
            <a:pPr>
              <a:buFont typeface="Arial" panose="020B0604020202020204" pitchFamily="34" charset="0"/>
              <a:buChar char="•"/>
            </a:pPr>
            <a:r>
              <a:rPr lang="en-US" sz="1200" b="1" dirty="0"/>
              <a:t>Respecting Diversity</a:t>
            </a:r>
            <a:r>
              <a:rPr lang="en-US" sz="1200" dirty="0"/>
              <a:t>: Understanding and respecting cultural, religious, and personal beliefs are essential in providing holistic and patient-centered palliative care. </a:t>
            </a:r>
          </a:p>
          <a:p>
            <a:pPr>
              <a:buFont typeface="Arial" panose="020B0604020202020204" pitchFamily="34" charset="0"/>
              <a:buChar char="•"/>
            </a:pPr>
            <a:r>
              <a:rPr lang="en-US" sz="1200" b="1" dirty="0"/>
              <a:t>Personalized Care</a:t>
            </a:r>
            <a:r>
              <a:rPr lang="en-US" sz="1200" dirty="0"/>
              <a:t>: Cultural competence and sensitivity foster more personalized and respectful care, honoring the values and traditions of the patient and their family.</a:t>
            </a:r>
          </a:p>
          <a:p>
            <a:r>
              <a:rPr lang="en-US" sz="1200" b="1" dirty="0"/>
              <a:t>7. Continuous Improvement</a:t>
            </a:r>
          </a:p>
          <a:p>
            <a:pPr>
              <a:buFont typeface="Arial" panose="020B0604020202020204" pitchFamily="34" charset="0"/>
              <a:buChar char="•"/>
            </a:pPr>
            <a:r>
              <a:rPr lang="en-US" sz="1200" b="1" dirty="0"/>
              <a:t>Feedback and Adaptation</a:t>
            </a:r>
            <a:r>
              <a:rPr lang="en-US" sz="1200" dirty="0"/>
              <a:t>: Strong interpersonal relationships allow for continuous feedback from patients and families, helping caregivers adapt and improve care practices to better meet the needs of those they serve.</a:t>
            </a:r>
          </a:p>
          <a:p>
            <a:endParaRPr lang="en-CA" b="1" u="sng" dirty="0">
              <a:highlight>
                <a:srgbClr val="FFFF00"/>
              </a:highlight>
            </a:endParaRPr>
          </a:p>
          <a:p>
            <a:endParaRPr lang="en-CA" b="1" u="sng" dirty="0"/>
          </a:p>
          <a:p>
            <a:endParaRPr lang="en-GB" dirty="0"/>
          </a:p>
        </p:txBody>
      </p:sp>
      <p:sp>
        <p:nvSpPr>
          <p:cNvPr id="4" name="Slide Number Placeholder 3"/>
          <p:cNvSpPr>
            <a:spLocks noGrp="1"/>
          </p:cNvSpPr>
          <p:nvPr>
            <p:ph type="sldNum" sz="quarter" idx="5"/>
          </p:nvPr>
        </p:nvSpPr>
        <p:spPr/>
        <p:txBody>
          <a:bodyPr/>
          <a:lstStyle/>
          <a:p>
            <a:fld id="{CCB7A40F-EEE3-40DC-9D6B-7B3D14AA826A}" type="slidenum">
              <a:rPr lang="en-GB" smtClean="0"/>
              <a:t>3</a:t>
            </a:fld>
            <a:endParaRPr lang="en-GB" dirty="0"/>
          </a:p>
        </p:txBody>
      </p:sp>
    </p:spTree>
    <p:extLst>
      <p:ext uri="{BB962C8B-B14F-4D97-AF65-F5344CB8AC3E}">
        <p14:creationId xmlns:p14="http://schemas.microsoft.com/office/powerpoint/2010/main" val="25112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9025" y="501650"/>
            <a:ext cx="4702175" cy="2644775"/>
          </a:xfrm>
        </p:spPr>
      </p:sp>
      <p:sp>
        <p:nvSpPr>
          <p:cNvPr id="4" name="Slide Number Placeholder 3"/>
          <p:cNvSpPr>
            <a:spLocks noGrp="1"/>
          </p:cNvSpPr>
          <p:nvPr>
            <p:ph type="sldNum" sz="quarter" idx="5"/>
          </p:nvPr>
        </p:nvSpPr>
        <p:spPr/>
        <p:txBody>
          <a:bodyPr/>
          <a:lstStyle/>
          <a:p>
            <a:fld id="{CCB7A40F-EEE3-40DC-9D6B-7B3D14AA826A}" type="slidenum">
              <a:rPr lang="en-GB" smtClean="0"/>
              <a:t>4</a:t>
            </a:fld>
            <a:endParaRPr lang="en-GB" dirty="0"/>
          </a:p>
        </p:txBody>
      </p:sp>
      <p:sp>
        <p:nvSpPr>
          <p:cNvPr id="7" name="Notes Placeholder 6">
            <a:extLst>
              <a:ext uri="{FF2B5EF4-FFF2-40B4-BE49-F238E27FC236}">
                <a16:creationId xmlns:a16="http://schemas.microsoft.com/office/drawing/2014/main" id="{F9C2BFBF-BD32-69FD-A357-AFF3768F0965}"/>
              </a:ext>
            </a:extLst>
          </p:cNvPr>
          <p:cNvSpPr>
            <a:spLocks noGrp="1"/>
          </p:cNvSpPr>
          <p:nvPr>
            <p:ph type="body" sz="quarter" idx="3"/>
          </p:nvPr>
        </p:nvSpPr>
        <p:spPr>
          <a:xfrm>
            <a:off x="632999" y="3233040"/>
            <a:ext cx="5614226" cy="5981064"/>
          </a:xfrm>
        </p:spPr>
        <p:txBody>
          <a:bodyPr/>
          <a:lstStyle/>
          <a:p>
            <a:pPr>
              <a:lnSpc>
                <a:spcPct val="107000"/>
              </a:lnSpc>
              <a:spcAft>
                <a:spcPts val="800"/>
              </a:spcAft>
            </a:pPr>
            <a:r>
              <a:rPr lang="en-GB" b="1" kern="1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FACILITATOR NOTES:</a:t>
            </a:r>
          </a:p>
          <a:p>
            <a:pPr>
              <a:lnSpc>
                <a:spcPct val="107000"/>
              </a:lnSpc>
              <a:spcAft>
                <a:spcPts val="800"/>
              </a:spcAft>
            </a:pPr>
            <a:r>
              <a:rPr lang="en-GB" kern="100" dirty="0">
                <a:effectLst/>
                <a:latin typeface="Calibri" panose="020F0502020204030204" pitchFamily="34" charset="0"/>
                <a:ea typeface="Calibri" panose="020F0502020204030204" pitchFamily="34" charset="0"/>
                <a:cs typeface="Arial" panose="020B0604020202020204" pitchFamily="34" charset="0"/>
              </a:rPr>
              <a:t>One way to build strong interpersonal relationships is by remembering and practicing BONDS. This approach helps you </a:t>
            </a:r>
            <a:r>
              <a:rPr lang="en-GB" kern="100" dirty="0">
                <a:latin typeface="Calibri" panose="020F0502020204030204" pitchFamily="34" charset="0"/>
                <a:ea typeface="Calibri" panose="020F0502020204030204" pitchFamily="34" charset="0"/>
                <a:cs typeface="Arial" panose="020B0604020202020204" pitchFamily="34" charset="0"/>
              </a:rPr>
              <a:t>build </a:t>
            </a:r>
            <a:r>
              <a:rPr lang="en-GB" kern="100" dirty="0">
                <a:effectLst/>
                <a:latin typeface="Calibri" panose="020F0502020204030204" pitchFamily="34" charset="0"/>
                <a:ea typeface="Calibri" panose="020F0502020204030204" pitchFamily="34" charset="0"/>
                <a:cs typeface="Arial" panose="020B0604020202020204" pitchFamily="34" charset="0"/>
              </a:rPr>
              <a:t> trust and deepen connections in both personal and professional lives.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GB" b="1" u="sng" kern="100" dirty="0">
                <a:effectLst/>
                <a:latin typeface="Calibri" panose="020F0502020204030204" pitchFamily="34" charset="0"/>
                <a:ea typeface="Calibri" panose="020F0502020204030204" pitchFamily="34" charset="0"/>
                <a:cs typeface="Arial" panose="020B0604020202020204" pitchFamily="34" charset="0"/>
              </a:rPr>
              <a:t>B</a:t>
            </a:r>
            <a:r>
              <a:rPr lang="en-GB" u="sng" kern="100" dirty="0">
                <a:effectLst/>
                <a:latin typeface="Calibri" panose="020F0502020204030204" pitchFamily="34" charset="0"/>
                <a:ea typeface="Calibri" panose="020F0502020204030204" pitchFamily="34" charset="0"/>
                <a:cs typeface="Arial" panose="020B0604020202020204" pitchFamily="34" charset="0"/>
              </a:rPr>
              <a:t>e Present: Actively listen by giving your full attention.</a:t>
            </a:r>
            <a:endParaRPr lang="en-CA" u="sng"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Put your phone and laptop away during conversations.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latin typeface="Calibri" panose="020F0502020204030204" pitchFamily="34" charset="0"/>
                <a:ea typeface="Calibri" panose="020F0502020204030204" pitchFamily="34" charset="0"/>
                <a:cs typeface="Arial" panose="020B0604020202020204" pitchFamily="34" charset="0"/>
              </a:rPr>
              <a:t>S</a:t>
            </a:r>
            <a:r>
              <a:rPr lang="en-GB" kern="100" dirty="0">
                <a:effectLst/>
                <a:latin typeface="Calibri" panose="020F0502020204030204" pitchFamily="34" charset="0"/>
                <a:ea typeface="Calibri" panose="020F0502020204030204" pitchFamily="34" charset="0"/>
                <a:cs typeface="Arial" panose="020B0604020202020204" pitchFamily="34" charset="0"/>
              </a:rPr>
              <a:t>how you're engaged by nodding and echoing main points.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Keep eye contact and immerse yourself in the discussion.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kern="100" dirty="0">
                <a:effectLst/>
                <a:latin typeface="Calibri" panose="020F0502020204030204" pitchFamily="34" charset="0"/>
                <a:ea typeface="Calibri" panose="020F0502020204030204" pitchFamily="34" charset="0"/>
                <a:cs typeface="Arial" panose="020B0604020202020204" pitchFamily="34" charset="0"/>
              </a:rPr>
              <a:t>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GB" b="1" u="sng" kern="100" dirty="0">
                <a:effectLst/>
                <a:latin typeface="Calibri" panose="020F0502020204030204" pitchFamily="34" charset="0"/>
                <a:ea typeface="Calibri" panose="020F0502020204030204" pitchFamily="34" charset="0"/>
                <a:cs typeface="Arial" panose="020B0604020202020204" pitchFamily="34" charset="0"/>
              </a:rPr>
              <a:t>O</a:t>
            </a:r>
            <a:r>
              <a:rPr lang="en-GB" u="sng" kern="100" dirty="0">
                <a:effectLst/>
                <a:latin typeface="Calibri" panose="020F0502020204030204" pitchFamily="34" charset="0"/>
                <a:ea typeface="Calibri" panose="020F0502020204030204" pitchFamily="34" charset="0"/>
                <a:cs typeface="Arial" panose="020B0604020202020204" pitchFamily="34" charset="0"/>
              </a:rPr>
              <a:t>penness: Show empathy by imagining yourself in someone else's shoes.</a:t>
            </a:r>
            <a:endParaRPr lang="en-CA" u="sng"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Pause before reacting to consider how others might feel.</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Remain open to their emotions and thoughts.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Probe with questions to understand them better.</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GB" kern="100" dirty="0">
                <a:effectLst/>
                <a:latin typeface="Calibri" panose="020F0502020204030204" pitchFamily="34" charset="0"/>
                <a:ea typeface="Calibri" panose="020F0502020204030204" pitchFamily="34" charset="0"/>
                <a:cs typeface="Arial" panose="020B0604020202020204" pitchFamily="34" charset="0"/>
              </a:rPr>
              <a:t>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GB" b="1" u="sng" kern="100" dirty="0">
                <a:effectLst/>
                <a:latin typeface="Calibri" panose="020F0502020204030204" pitchFamily="34" charset="0"/>
                <a:ea typeface="Calibri" panose="020F0502020204030204" pitchFamily="34" charset="0"/>
                <a:cs typeface="Arial" panose="020B0604020202020204" pitchFamily="34" charset="0"/>
              </a:rPr>
              <a:t>N</a:t>
            </a:r>
            <a:r>
              <a:rPr lang="en-GB" u="sng" kern="100" dirty="0">
                <a:effectLst/>
                <a:latin typeface="Calibri" panose="020F0502020204030204" pitchFamily="34" charset="0"/>
                <a:ea typeface="Calibri" panose="020F0502020204030204" pitchFamily="34" charset="0"/>
                <a:cs typeface="Arial" panose="020B0604020202020204" pitchFamily="34" charset="0"/>
              </a:rPr>
              <a:t>urture Connections: Form genuine relationships.</a:t>
            </a:r>
            <a:endParaRPr lang="en-CA" u="sng"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Show interest by inquiring about their hobbies and experiences.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Share your own stories and emotions.</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Consistently check in with colleagues, friends, and family.</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GB" kern="100" dirty="0">
                <a:effectLst/>
                <a:latin typeface="Calibri" panose="020F0502020204030204" pitchFamily="34" charset="0"/>
                <a:ea typeface="Calibri" panose="020F0502020204030204" pitchFamily="34" charset="0"/>
                <a:cs typeface="Arial" panose="020B0604020202020204" pitchFamily="34" charset="0"/>
              </a:rPr>
              <a:t> </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GB" b="1" u="sng" kern="100" dirty="0">
                <a:effectLst/>
                <a:latin typeface="Calibri" panose="020F0502020204030204" pitchFamily="34" charset="0"/>
                <a:ea typeface="Calibri" panose="020F0502020204030204" pitchFamily="34" charset="0"/>
                <a:cs typeface="Arial" panose="020B0604020202020204" pitchFamily="34" charset="0"/>
              </a:rPr>
              <a:t>D</a:t>
            </a:r>
            <a:r>
              <a:rPr lang="en-GB" u="sng" kern="100" dirty="0">
                <a:effectLst/>
                <a:latin typeface="Calibri" panose="020F0502020204030204" pitchFamily="34" charset="0"/>
                <a:ea typeface="Calibri" panose="020F0502020204030204" pitchFamily="34" charset="0"/>
                <a:cs typeface="Arial" panose="020B0604020202020204" pitchFamily="34" charset="0"/>
              </a:rPr>
              <a:t>iplomacy: Handle disagreements with tact and sensitivity.</a:t>
            </a:r>
            <a:endParaRPr lang="en-CA" u="sng"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latin typeface="Calibri" panose="020F0502020204030204" pitchFamily="34" charset="0"/>
                <a:ea typeface="Calibri" panose="020F0502020204030204" pitchFamily="34" charset="0"/>
                <a:cs typeface="Arial" panose="020B0604020202020204" pitchFamily="34" charset="0"/>
              </a:rPr>
              <a:t>T</a:t>
            </a:r>
            <a:r>
              <a:rPr lang="en-GB" kern="100" dirty="0">
                <a:effectLst/>
                <a:latin typeface="Calibri" panose="020F0502020204030204" pitchFamily="34" charset="0"/>
                <a:ea typeface="Calibri" panose="020F0502020204030204" pitchFamily="34" charset="0"/>
                <a:cs typeface="Arial" panose="020B0604020202020204" pitchFamily="34" charset="0"/>
              </a:rPr>
              <a:t>ake a moment to regulate your emotions before responding.</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Convey your sentiments politely.</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marL="171450" lvl="0" indent="-171450">
              <a:lnSpc>
                <a:spcPct val="107000"/>
              </a:lnSpc>
              <a:spcAft>
                <a:spcPts val="800"/>
              </a:spcAft>
              <a:buFont typeface="Arial" panose="020B0604020202020204" pitchFamily="34" charset="0"/>
              <a:buChar char="•"/>
            </a:pPr>
            <a:r>
              <a:rPr lang="en-GB" kern="100" dirty="0">
                <a:effectLst/>
                <a:latin typeface="Calibri" panose="020F0502020204030204" pitchFamily="34" charset="0"/>
                <a:ea typeface="Calibri" panose="020F0502020204030204" pitchFamily="34" charset="0"/>
                <a:cs typeface="Arial" panose="020B0604020202020204" pitchFamily="34" charset="0"/>
              </a:rPr>
              <a:t>Aim for solutions that benefit everyone involved.</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GB" b="1" u="sng" kern="100" dirty="0">
                <a:latin typeface="Calibri" panose="020F0502020204030204" pitchFamily="34" charset="0"/>
                <a:ea typeface="Calibri" panose="020F0502020204030204" pitchFamily="34" charset="0"/>
                <a:cs typeface="Arial" panose="020B0604020202020204" pitchFamily="34" charset="0"/>
              </a:rPr>
              <a:t>S</a:t>
            </a:r>
            <a:r>
              <a:rPr lang="en-GB" u="sng" kern="100" dirty="0">
                <a:effectLst/>
                <a:latin typeface="Calibri" panose="020F0502020204030204" pitchFamily="34" charset="0"/>
                <a:ea typeface="Calibri" panose="020F0502020204030204" pitchFamily="34" charset="0"/>
                <a:cs typeface="Arial" panose="020B0604020202020204" pitchFamily="34" charset="0"/>
              </a:rPr>
              <a:t>trengthen Communication:  Express yourself clearly and be receptive to feedback.</a:t>
            </a:r>
            <a:endParaRPr lang="en-CA" u="sng" kern="100" dirty="0">
              <a:effectLst/>
              <a:latin typeface="Calibri" panose="020F0502020204030204" pitchFamily="34" charset="0"/>
              <a:ea typeface="Calibri" panose="020F0502020204030204" pitchFamily="34" charset="0"/>
              <a:cs typeface="Arial" panose="020B0604020202020204" pitchFamily="34" charset="0"/>
            </a:endParaRPr>
          </a:p>
          <a:p>
            <a:pPr lvl="0">
              <a:lnSpc>
                <a:spcPct val="107000"/>
              </a:lnSpc>
            </a:pPr>
            <a:r>
              <a:rPr lang="en-GB" kern="100" dirty="0">
                <a:effectLst/>
                <a:latin typeface="Calibri" panose="020F0502020204030204" pitchFamily="34" charset="0"/>
                <a:ea typeface="Calibri" panose="020F0502020204030204" pitchFamily="34" charset="0"/>
                <a:cs typeface="Arial" panose="020B0604020202020204" pitchFamily="34" charset="0"/>
              </a:rPr>
              <a:t>Speak in a way that's easy to understand.</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lvl="0">
              <a:lnSpc>
                <a:spcPct val="107000"/>
              </a:lnSpc>
            </a:pPr>
            <a:r>
              <a:rPr lang="en-GB" kern="100" dirty="0">
                <a:effectLst/>
                <a:latin typeface="Calibri" panose="020F0502020204030204" pitchFamily="34" charset="0"/>
                <a:ea typeface="Calibri" panose="020F0502020204030204" pitchFamily="34" charset="0"/>
                <a:cs typeface="Arial" panose="020B0604020202020204" pitchFamily="34" charset="0"/>
              </a:rPr>
              <a:t>Listen fully before you answer.</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pPr lvl="0">
              <a:lnSpc>
                <a:spcPct val="107000"/>
              </a:lnSpc>
            </a:pPr>
            <a:r>
              <a:rPr lang="en-GB" kern="100" dirty="0">
                <a:effectLst/>
                <a:latin typeface="Calibri" panose="020F0502020204030204" pitchFamily="34" charset="0"/>
                <a:ea typeface="Calibri" panose="020F0502020204030204" pitchFamily="34" charset="0"/>
                <a:cs typeface="Arial" panose="020B0604020202020204" pitchFamily="34" charset="0"/>
              </a:rPr>
              <a:t>Use welcoming body language to display your engagement.</a:t>
            </a:r>
            <a:endParaRPr lang="en-CA" kern="1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936869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8354" y="4473892"/>
            <a:ext cx="6267450" cy="4670108"/>
          </a:xfrm>
        </p:spPr>
        <p:txBody>
          <a:bodyPr/>
          <a:lstStyle/>
          <a:p>
            <a:r>
              <a:rPr lang="en-CA" b="1" u="sng" dirty="0">
                <a:highlight>
                  <a:srgbClr val="FFFF00"/>
                </a:highlight>
              </a:rPr>
              <a:t>FACILITATOR NOTES:</a:t>
            </a:r>
          </a:p>
          <a:p>
            <a:endParaRPr lang="en-CA" sz="1400" b="1" u="sng" dirty="0"/>
          </a:p>
          <a:p>
            <a:pPr>
              <a:lnSpc>
                <a:spcPct val="107000"/>
              </a:lnSpc>
              <a:spcAft>
                <a:spcPts val="800"/>
              </a:spcAft>
            </a:pPr>
            <a:r>
              <a:rPr lang="en-CA" kern="100" dirty="0">
                <a:effectLst/>
                <a:ea typeface="Calibri" panose="020F0502020204030204" pitchFamily="34" charset="0"/>
                <a:cs typeface="Arial" panose="020B0604020202020204" pitchFamily="34" charset="0"/>
              </a:rPr>
              <a:t>Valuing voices" means you actively listen to and respect the diverse views, thoughts, and experiences of others. </a:t>
            </a:r>
          </a:p>
          <a:p>
            <a:pPr>
              <a:lnSpc>
                <a:spcPct val="107000"/>
              </a:lnSpc>
              <a:spcAft>
                <a:spcPts val="800"/>
              </a:spcAft>
            </a:pPr>
            <a:r>
              <a:rPr lang="en-CA" kern="100" dirty="0">
                <a:effectLst/>
                <a:ea typeface="Calibri" panose="020F0502020204030204" pitchFamily="34" charset="0"/>
                <a:cs typeface="Arial" panose="020B0604020202020204" pitchFamily="34" charset="0"/>
              </a:rPr>
              <a:t> By valuing voices, you nurture an inclusive atmosphere that promotes open communication and empathy, leading to stronger relationships, improved teamwork, and collaborative practice.</a:t>
            </a:r>
          </a:p>
          <a:p>
            <a:pPr>
              <a:lnSpc>
                <a:spcPct val="107000"/>
              </a:lnSpc>
              <a:spcAft>
                <a:spcPts val="800"/>
              </a:spcAft>
            </a:pPr>
            <a:r>
              <a:rPr lang="en-CA" kern="100" dirty="0">
                <a:ea typeface="Calibri" panose="020F0502020204030204" pitchFamily="34" charset="0"/>
                <a:cs typeface="Arial" panose="020B0604020202020204" pitchFamily="34" charset="0"/>
              </a:rPr>
              <a:t>Let’s take a look at some of the voices we should be valuing In our practice and the </a:t>
            </a:r>
            <a:r>
              <a:rPr lang="en-CA" kern="100" dirty="0" err="1">
                <a:ea typeface="Calibri" panose="020F0502020204030204" pitchFamily="34" charset="0"/>
                <a:cs typeface="Arial" panose="020B0604020202020204" pitchFamily="34" charset="0"/>
              </a:rPr>
              <a:t>disctinct</a:t>
            </a:r>
            <a:r>
              <a:rPr lang="en-CA" kern="100" dirty="0">
                <a:ea typeface="Calibri" panose="020F0502020204030204" pitchFamily="34" charset="0"/>
                <a:cs typeface="Arial" panose="020B0604020202020204" pitchFamily="34" charset="0"/>
              </a:rPr>
              <a:t> perspectives and contributions each voice brings.</a:t>
            </a:r>
          </a:p>
          <a:p>
            <a:pPr>
              <a:lnSpc>
                <a:spcPct val="107000"/>
              </a:lnSpc>
              <a:spcAft>
                <a:spcPts val="800"/>
              </a:spcAft>
            </a:pPr>
            <a:endParaRPr lang="en-CA" kern="100" dirty="0">
              <a:effectLst/>
              <a:ea typeface="Calibri" panose="020F0502020204030204" pitchFamily="34" charset="0"/>
              <a:cs typeface="Arial" panose="020B0604020202020204" pitchFamily="34" charset="0"/>
            </a:endParaRPr>
          </a:p>
          <a:p>
            <a:pPr>
              <a:lnSpc>
                <a:spcPct val="107000"/>
              </a:lnSpc>
              <a:spcAft>
                <a:spcPts val="800"/>
              </a:spcAft>
            </a:pPr>
            <a:r>
              <a:rPr lang="en-CA" sz="1400" b="1" kern="100" dirty="0">
                <a:highlight>
                  <a:srgbClr val="FFFF00"/>
                </a:highlight>
                <a:ea typeface="Calibri" panose="020F0502020204030204" pitchFamily="34" charset="0"/>
                <a:cs typeface="Arial" panose="020B0604020202020204" pitchFamily="34" charset="0"/>
              </a:rPr>
              <a:t>FACILITATOR NOTE FOR SLIDES</a:t>
            </a:r>
            <a:r>
              <a:rPr lang="en-CA" sz="1400" kern="100" dirty="0">
                <a:ea typeface="Calibri" panose="020F0502020204030204" pitchFamily="34" charset="0"/>
                <a:cs typeface="Arial" panose="020B0604020202020204" pitchFamily="34" charset="0"/>
              </a:rPr>
              <a:t>– </a:t>
            </a:r>
            <a:r>
              <a:rPr lang="en-CA" sz="1400" kern="100" dirty="0">
                <a:highlight>
                  <a:srgbClr val="FFFF00"/>
                </a:highlight>
                <a:ea typeface="Calibri" panose="020F0502020204030204" pitchFamily="34" charset="0"/>
                <a:cs typeface="Arial" panose="020B0604020202020204" pitchFamily="34" charset="0"/>
              </a:rPr>
              <a:t>each “Voice” appears and disappears on mouse click.</a:t>
            </a:r>
          </a:p>
          <a:p>
            <a:pPr>
              <a:lnSpc>
                <a:spcPct val="107000"/>
              </a:lnSpc>
              <a:spcAft>
                <a:spcPts val="800"/>
              </a:spcAft>
            </a:pPr>
            <a:endParaRPr lang="en-CA" kern="100" dirty="0">
              <a:effectLst/>
              <a:ea typeface="Calibri" panose="020F0502020204030204" pitchFamily="34" charset="0"/>
              <a:cs typeface="Arial" panose="020B0604020202020204" pitchFamily="34" charset="0"/>
            </a:endParaRPr>
          </a:p>
          <a:p>
            <a:pPr>
              <a:lnSpc>
                <a:spcPct val="107000"/>
              </a:lnSpc>
              <a:spcAft>
                <a:spcPts val="800"/>
              </a:spcAft>
            </a:pPr>
            <a:r>
              <a:rPr lang="en-CA" kern="100" dirty="0">
                <a:effectLst/>
                <a:ea typeface="Calibri" panose="020F0502020204030204" pitchFamily="34" charset="0"/>
                <a:cs typeface="Arial" panose="020B0604020202020204" pitchFamily="34" charset="0"/>
              </a:rPr>
              <a:t>Valuing voices isn't just about hearing. It's about understanding, validating, and respecting the diverse array of thoughts and experiences everyone offers. Your efforts can turn ordinary interactions into meaningful moments of connection and teamwork.</a:t>
            </a:r>
          </a:p>
          <a:p>
            <a:pPr>
              <a:lnSpc>
                <a:spcPct val="107000"/>
              </a:lnSpc>
              <a:spcAft>
                <a:spcPts val="800"/>
              </a:spcAft>
            </a:pPr>
            <a:endParaRPr lang="en-CA" kern="100" dirty="0">
              <a:ea typeface="Calibri" panose="020F0502020204030204" pitchFamily="34" charset="0"/>
              <a:cs typeface="Arial" panose="020B0604020202020204" pitchFamily="34" charset="0"/>
            </a:endParaRPr>
          </a:p>
          <a:p>
            <a:pPr>
              <a:lnSpc>
                <a:spcPct val="107000"/>
              </a:lnSpc>
              <a:spcAft>
                <a:spcPts val="800"/>
              </a:spcAft>
            </a:pPr>
            <a:endParaRPr lang="en-CA" kern="100" dirty="0">
              <a:effectLst/>
              <a:ea typeface="Calibri" panose="020F0502020204030204" pitchFamily="34" charset="0"/>
              <a:cs typeface="Arial" panose="020B0604020202020204" pitchFamily="34" charset="0"/>
            </a:endParaRPr>
          </a:p>
          <a:p>
            <a:pPr>
              <a:lnSpc>
                <a:spcPct val="107000"/>
              </a:lnSpc>
              <a:spcAft>
                <a:spcPts val="800"/>
              </a:spcAft>
            </a:pPr>
            <a:endParaRPr lang="en-CA" kern="100" dirty="0">
              <a:effectLst/>
              <a:latin typeface="Aptos" panose="020B000402020202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CCB7A40F-EEE3-40DC-9D6B-7B3D14AA826A}" type="slidenum">
              <a:rPr lang="en-GB" smtClean="0"/>
              <a:t>5</a:t>
            </a:fld>
            <a:endParaRPr lang="en-GB" dirty="0"/>
          </a:p>
        </p:txBody>
      </p:sp>
    </p:spTree>
    <p:extLst>
      <p:ext uri="{BB962C8B-B14F-4D97-AF65-F5344CB8AC3E}">
        <p14:creationId xmlns:p14="http://schemas.microsoft.com/office/powerpoint/2010/main" val="580859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63563" y="347663"/>
            <a:ext cx="5575300" cy="3136900"/>
          </a:xfrm>
        </p:spPr>
      </p:sp>
      <p:sp>
        <p:nvSpPr>
          <p:cNvPr id="3" name="Notes Placeholder 2"/>
          <p:cNvSpPr>
            <a:spLocks noGrp="1"/>
          </p:cNvSpPr>
          <p:nvPr>
            <p:ph type="body" idx="1"/>
          </p:nvPr>
        </p:nvSpPr>
        <p:spPr>
          <a:xfrm>
            <a:off x="177006" y="3484563"/>
            <a:ext cx="6527799" cy="5592102"/>
          </a:xfrm>
        </p:spPr>
        <p:txBody>
          <a:bodyPr/>
          <a:lstStyle/>
          <a:p>
            <a:r>
              <a:rPr lang="en-CA" b="1" u="sng" dirty="0">
                <a:highlight>
                  <a:srgbClr val="FFFF00"/>
                </a:highlight>
              </a:rPr>
              <a:t>FACILITATOR NOTES:</a:t>
            </a:r>
          </a:p>
          <a:p>
            <a:endParaRPr lang="en-CA" b="1" u="sng" dirty="0"/>
          </a:p>
          <a:p>
            <a:r>
              <a:rPr lang="en-CA" dirty="0"/>
              <a:t>By embracing these actions you can improve your ability to value voices – improving communication and relationships in both your personal and professional life. </a:t>
            </a:r>
          </a:p>
          <a:p>
            <a:endParaRPr lang="en-CA" dirty="0"/>
          </a:p>
          <a:p>
            <a:r>
              <a:rPr lang="en-CA" b="1" dirty="0">
                <a:highlight>
                  <a:srgbClr val="FFFF00"/>
                </a:highlight>
              </a:rPr>
              <a:t>EACH STATEMENT APPEARS ON MOUSE CLICK </a:t>
            </a:r>
          </a:p>
          <a:p>
            <a:endParaRPr lang="en-CA" kern="100" dirty="0">
              <a:effectLst/>
              <a:ea typeface="Calibri" panose="020F0502020204030204" pitchFamily="34" charset="0"/>
              <a:cs typeface="Arial" panose="020B0604020202020204" pitchFamily="34" charset="0"/>
            </a:endParaRPr>
          </a:p>
          <a:p>
            <a:r>
              <a:rPr lang="en-CA" b="1" kern="100" dirty="0">
                <a:effectLst/>
                <a:ea typeface="Calibri" panose="020F0502020204030204" pitchFamily="34" charset="0"/>
                <a:cs typeface="Arial" panose="020B0604020202020204" pitchFamily="34" charset="0"/>
              </a:rPr>
              <a:t>Sharpen your active listening skills: </a:t>
            </a:r>
          </a:p>
          <a:p>
            <a:pPr marL="171450" indent="-171450">
              <a:buFont typeface="Arial" panose="020B0604020202020204" pitchFamily="34" charset="0"/>
              <a:buChar char="•"/>
            </a:pPr>
            <a:r>
              <a:rPr lang="en-CA" kern="100" dirty="0">
                <a:effectLst/>
                <a:ea typeface="Calibri" panose="020F0502020204030204" pitchFamily="34" charset="0"/>
                <a:cs typeface="Arial" panose="020B0604020202020204" pitchFamily="34" charset="0"/>
              </a:rPr>
              <a:t>Stay fully present and use open-ended questions to spark deeper conversations. It's not just about catching words—it's about grasping the emotions behind them.</a:t>
            </a:r>
            <a:endParaRPr lang="en-CA" b="1" kern="100" dirty="0">
              <a:ea typeface="Calibri" panose="020F0502020204030204" pitchFamily="34" charset="0"/>
              <a:cs typeface="Arial" panose="020B0604020202020204" pitchFamily="34" charset="0"/>
            </a:endParaRPr>
          </a:p>
          <a:p>
            <a:pPr marL="171450" indent="-171450">
              <a:buFont typeface="Arial" panose="020B0604020202020204" pitchFamily="34" charset="0"/>
              <a:buChar char="•"/>
            </a:pPr>
            <a:endParaRPr lang="en-CA" b="1" kern="100" dirty="0">
              <a:effectLst/>
              <a:ea typeface="Calibri" panose="020F0502020204030204" pitchFamily="34" charset="0"/>
              <a:cs typeface="Arial" panose="020B0604020202020204" pitchFamily="34" charset="0"/>
            </a:endParaRPr>
          </a:p>
          <a:p>
            <a:r>
              <a:rPr lang="en-CA" b="1" kern="100" dirty="0">
                <a:effectLst/>
                <a:ea typeface="Calibri" panose="020F0502020204030204" pitchFamily="34" charset="0"/>
                <a:cs typeface="Arial" panose="020B0604020202020204" pitchFamily="34" charset="0"/>
              </a:rPr>
              <a:t>Tackle your biases: Everyone has biases. </a:t>
            </a:r>
          </a:p>
          <a:p>
            <a:pPr marL="342900" lvl="0" indent="-342900">
              <a:buFont typeface="Symbol" panose="05050102010706020507" pitchFamily="18" charset="2"/>
              <a:buChar char=""/>
            </a:pPr>
            <a:r>
              <a:rPr lang="en-CA" kern="100" dirty="0">
                <a:effectLst/>
                <a:ea typeface="Calibri" panose="020F0502020204030204" pitchFamily="34" charset="0"/>
                <a:cs typeface="Arial" panose="020B0604020202020204" pitchFamily="34" charset="0"/>
              </a:rPr>
              <a:t>By acknowledging and addressing yours, you can truly </a:t>
            </a:r>
            <a:r>
              <a:rPr lang="en-CA" kern="100" dirty="0">
                <a:ea typeface="Calibri" panose="020F0502020204030204" pitchFamily="34" charset="0"/>
                <a:cs typeface="Arial" panose="020B0604020202020204" pitchFamily="34" charset="0"/>
              </a:rPr>
              <a:t>value </a:t>
            </a:r>
            <a:r>
              <a:rPr lang="en-CA" kern="100" dirty="0">
                <a:effectLst/>
                <a:ea typeface="Calibri" panose="020F0502020204030204" pitchFamily="34" charset="0"/>
                <a:cs typeface="Arial" panose="020B0604020202020204" pitchFamily="34" charset="0"/>
              </a:rPr>
              <a:t>the richness of varied viewpoints. </a:t>
            </a:r>
          </a:p>
          <a:p>
            <a:pPr marL="342900" lvl="0" indent="-342900">
              <a:buFont typeface="Symbol" panose="05050102010706020507" pitchFamily="18" charset="2"/>
              <a:buChar char=""/>
            </a:pPr>
            <a:endParaRPr lang="en-CA" b="1" kern="100" dirty="0">
              <a:effectLst/>
              <a:ea typeface="Calibri" panose="020F0502020204030204" pitchFamily="34" charset="0"/>
              <a:cs typeface="Arial" panose="020B0604020202020204" pitchFamily="34" charset="0"/>
            </a:endParaRPr>
          </a:p>
          <a:p>
            <a:r>
              <a:rPr lang="en-CA" b="1" kern="100" dirty="0">
                <a:effectLst/>
                <a:ea typeface="Calibri" panose="020F0502020204030204" pitchFamily="34" charset="0"/>
                <a:cs typeface="Arial" panose="020B0604020202020204" pitchFamily="34" charset="0"/>
              </a:rPr>
              <a:t>Shift your viewpoint</a:t>
            </a:r>
            <a:r>
              <a:rPr lang="en-CA" kern="100" dirty="0">
                <a:effectLst/>
                <a:ea typeface="Calibri" panose="020F0502020204030204" pitchFamily="34" charset="0"/>
                <a:cs typeface="Arial" panose="020B0604020202020204" pitchFamily="34" charset="0"/>
              </a:rPr>
              <a:t>: </a:t>
            </a:r>
          </a:p>
          <a:p>
            <a:pPr marL="342900" lvl="0" indent="-342900">
              <a:buFont typeface="Symbol" panose="05050102010706020507" pitchFamily="18" charset="2"/>
              <a:buChar char=""/>
            </a:pPr>
            <a:r>
              <a:rPr lang="en-CA" kern="100" dirty="0">
                <a:effectLst/>
                <a:ea typeface="Calibri" panose="020F0502020204030204" pitchFamily="34" charset="0"/>
                <a:cs typeface="Arial" panose="020B0604020202020204" pitchFamily="34" charset="0"/>
              </a:rPr>
              <a:t>Try to see situations from another's shoes. This straightforward yet impactful change can pave the way for deeper bonds</a:t>
            </a:r>
            <a:r>
              <a:rPr lang="en-CA" sz="1800" kern="100" dirty="0">
                <a:effectLst/>
                <a:ea typeface="Calibri" panose="020F0502020204030204" pitchFamily="34" charset="0"/>
                <a:cs typeface="Arial" panose="020B0604020202020204" pitchFamily="34" charset="0"/>
              </a:rPr>
              <a:t>. </a:t>
            </a:r>
            <a:endParaRPr lang="en-CA" kern="100" dirty="0">
              <a:effectLst/>
              <a:ea typeface="Calibri" panose="020F0502020204030204" pitchFamily="34" charset="0"/>
              <a:cs typeface="Arial" panose="020B0604020202020204" pitchFamily="34" charset="0"/>
            </a:endParaRPr>
          </a:p>
          <a:p>
            <a:pPr>
              <a:lnSpc>
                <a:spcPct val="107000"/>
              </a:lnSpc>
            </a:pPr>
            <a:r>
              <a:rPr lang="en-CA" b="1" kern="100" dirty="0">
                <a:effectLst/>
                <a:ea typeface="Calibri" panose="020F0502020204030204" pitchFamily="34" charset="0"/>
                <a:cs typeface="Arial" panose="020B0604020202020204" pitchFamily="34" charset="0"/>
              </a:rPr>
              <a:t>Encourage feedback:</a:t>
            </a:r>
          </a:p>
          <a:p>
            <a:pPr marL="342900" lvl="0" indent="-342900">
              <a:lnSpc>
                <a:spcPct val="107000"/>
              </a:lnSpc>
              <a:buFont typeface="Symbol" panose="05050102010706020507" pitchFamily="18" charset="2"/>
              <a:buChar char=""/>
            </a:pPr>
            <a:r>
              <a:rPr lang="en-CA" kern="100" dirty="0">
                <a:effectLst/>
                <a:ea typeface="Calibri" panose="020F0502020204030204" pitchFamily="34" charset="0"/>
                <a:cs typeface="Arial" panose="020B0604020202020204" pitchFamily="34" charset="0"/>
              </a:rPr>
              <a:t>Cultivate an environment where all feel at ease sharing their insights. View constructive feedback as a growth opportunity and urge others to voice their thoughts. </a:t>
            </a:r>
          </a:p>
          <a:p>
            <a:pPr>
              <a:lnSpc>
                <a:spcPct val="107000"/>
              </a:lnSpc>
            </a:pPr>
            <a:r>
              <a:rPr lang="en-CA" b="1" kern="100" dirty="0">
                <a:effectLst/>
                <a:ea typeface="Calibri" panose="020F0502020204030204" pitchFamily="34" charset="0"/>
                <a:cs typeface="Arial" panose="020B0604020202020204" pitchFamily="34" charset="0"/>
              </a:rPr>
              <a:t>Champion inclusivity: </a:t>
            </a:r>
          </a:p>
          <a:p>
            <a:pPr marL="342900" lvl="0" indent="-342900">
              <a:lnSpc>
                <a:spcPct val="107000"/>
              </a:lnSpc>
              <a:buFont typeface="Symbol" panose="05050102010706020507" pitchFamily="18" charset="2"/>
              <a:buChar char=""/>
            </a:pPr>
            <a:r>
              <a:rPr lang="en-CA" kern="100" dirty="0">
                <a:effectLst/>
                <a:ea typeface="Calibri" panose="020F0502020204030204" pitchFamily="34" charset="0"/>
                <a:cs typeface="Arial" panose="020B0604020202020204" pitchFamily="34" charset="0"/>
              </a:rPr>
              <a:t>Dedicate yourself to seeking out diverse opinions. Strive to build a space where every voice is not just acknowledged but genuinely cherished.</a:t>
            </a:r>
          </a:p>
          <a:p>
            <a:pPr marL="342900" lvl="0" indent="-342900">
              <a:lnSpc>
                <a:spcPct val="107000"/>
              </a:lnSpc>
              <a:buFont typeface="Symbol" panose="05050102010706020507" pitchFamily="18" charset="2"/>
              <a:buChar char=""/>
            </a:pPr>
            <a:endParaRPr lang="en-CA" kern="100" dirty="0">
              <a:ea typeface="Calibri" panose="020F0502020204030204" pitchFamily="34" charset="0"/>
              <a:cs typeface="Arial" panose="020B0604020202020204" pitchFamily="34" charset="0"/>
            </a:endParaRPr>
          </a:p>
          <a:p>
            <a:pPr>
              <a:lnSpc>
                <a:spcPct val="107000"/>
              </a:lnSpc>
            </a:pPr>
            <a:endParaRPr lang="en-CA" kern="100" dirty="0">
              <a:effectLst/>
              <a:ea typeface="Calibri" panose="020F0502020204030204" pitchFamily="34" charset="0"/>
              <a:cs typeface="Arial" panose="020B0604020202020204" pitchFamily="34" charset="0"/>
            </a:endParaRPr>
          </a:p>
          <a:p>
            <a:pPr>
              <a:lnSpc>
                <a:spcPct val="107000"/>
              </a:lnSpc>
            </a:pPr>
            <a:r>
              <a:rPr lang="en-CA" kern="100" dirty="0">
                <a:effectLst/>
                <a:ea typeface="Calibri" panose="020F0502020204030204" pitchFamily="34" charset="0"/>
                <a:cs typeface="Arial" panose="020B0604020202020204" pitchFamily="34" charset="0"/>
              </a:rPr>
              <a:t>Make it a habit to actively seek out and value every voice! This approach not only empowers your decisions but also ensures you provide genuinely comprehensive, empathetic care.</a:t>
            </a:r>
          </a:p>
          <a:p>
            <a:pPr>
              <a:lnSpc>
                <a:spcPct val="107000"/>
              </a:lnSpc>
            </a:pPr>
            <a:r>
              <a:rPr lang="en-CA" kern="100" dirty="0">
                <a:effectLst/>
                <a:ea typeface="Calibri" panose="020F0502020204030204" pitchFamily="34" charset="0"/>
                <a:cs typeface="Arial" panose="020B0604020202020204" pitchFamily="34" charset="0"/>
              </a:rPr>
              <a:t>Remember, each voice introduces a unique angle that enhances the whole.</a:t>
            </a:r>
          </a:p>
          <a:p>
            <a:pPr lvl="0">
              <a:lnSpc>
                <a:spcPct val="107000"/>
              </a:lnSpc>
            </a:pPr>
            <a:endParaRPr lang="en-CA" kern="100" dirty="0">
              <a:effectLst/>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6</a:t>
            </a:fld>
            <a:endParaRPr lang="en-GB" dirty="0"/>
          </a:p>
        </p:txBody>
      </p:sp>
    </p:spTree>
    <p:extLst>
      <p:ext uri="{BB962C8B-B14F-4D97-AF65-F5344CB8AC3E}">
        <p14:creationId xmlns:p14="http://schemas.microsoft.com/office/powerpoint/2010/main" val="3253990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51134" y="4337042"/>
            <a:ext cx="6307133" cy="4565953"/>
          </a:xfrm>
        </p:spPr>
        <p:txBody>
          <a:bodyPr/>
          <a:lstStyle/>
          <a:p>
            <a:r>
              <a:rPr lang="en-CA" sz="1400" b="1" u="sng" dirty="0">
                <a:highlight>
                  <a:srgbClr val="FFFF00"/>
                </a:highlight>
              </a:rPr>
              <a:t>FACILITATOR NOTES:  OPTIONAL EXERCISE </a:t>
            </a:r>
          </a:p>
          <a:p>
            <a:endParaRPr lang="en-CA" sz="1400" b="1" u="sng" dirty="0">
              <a:highlight>
                <a:srgbClr val="FFFF00"/>
              </a:highlight>
            </a:endParaRPr>
          </a:p>
          <a:p>
            <a:r>
              <a:rPr lang="en-US" dirty="0"/>
              <a:t>In order to be a great listener, it’s important to listen to yourself first. </a:t>
            </a:r>
          </a:p>
          <a:p>
            <a:endParaRPr lang="en-US" dirty="0"/>
          </a:p>
          <a:p>
            <a:r>
              <a:rPr lang="en-US" dirty="0"/>
              <a:t>Get to know your triggers, your tolerance level for various charged situations, and the type of noise that gets in the way of you really listening. </a:t>
            </a:r>
          </a:p>
          <a:p>
            <a:endParaRPr lang="en-US" dirty="0"/>
          </a:p>
          <a:p>
            <a:r>
              <a:rPr lang="en-US" dirty="0"/>
              <a:t>These questions can help to reveal your listening skills and areas that may need improvement.</a:t>
            </a:r>
          </a:p>
          <a:p>
            <a:endParaRPr lang="en-US" dirty="0"/>
          </a:p>
          <a:p>
            <a:r>
              <a:rPr lang="en-US" b="1" dirty="0">
                <a:highlight>
                  <a:srgbClr val="FFFF00"/>
                </a:highlight>
              </a:rPr>
              <a:t>This is a reflection exercise </a:t>
            </a:r>
          </a:p>
          <a:p>
            <a:r>
              <a:rPr lang="en-US" b="1" dirty="0">
                <a:highlight>
                  <a:srgbClr val="FFFF00"/>
                </a:highlight>
              </a:rPr>
              <a:t>Read each statement – give the group time to fill in their answer and add their score at the end. </a:t>
            </a:r>
          </a:p>
          <a:p>
            <a:r>
              <a:rPr lang="en-US" b="1" dirty="0">
                <a:highlight>
                  <a:srgbClr val="FFFF00"/>
                </a:highlight>
              </a:rPr>
              <a:t>Read out the score meanings. </a:t>
            </a:r>
          </a:p>
          <a:p>
            <a:endParaRPr lang="en-US" dirty="0"/>
          </a:p>
          <a:p>
            <a:r>
              <a:rPr lang="en-US" b="1" u="sng" dirty="0"/>
              <a:t>Score </a:t>
            </a:r>
          </a:p>
          <a:p>
            <a:r>
              <a:rPr lang="en-US" dirty="0"/>
              <a:t>11 – 25 – Your listening skills can use some improvement. It’s difficult for you to listen to others and hear their message. Your messages are often misunderstood.</a:t>
            </a:r>
          </a:p>
          <a:p>
            <a:endParaRPr lang="en-US" dirty="0"/>
          </a:p>
          <a:p>
            <a:r>
              <a:rPr lang="en-US" dirty="0"/>
              <a:t>26 – 39 – Your listening skills are ok. You have some of the skills to be a good listener, but there’s more to learn.</a:t>
            </a:r>
          </a:p>
          <a:p>
            <a:endParaRPr lang="en-US" dirty="0"/>
          </a:p>
          <a:p>
            <a:r>
              <a:rPr lang="en-US" dirty="0"/>
              <a:t>40 – 44 – Your listening skills are good overall.  </a:t>
            </a:r>
          </a:p>
          <a:p>
            <a:endParaRPr lang="en-GB" sz="1400" dirty="0"/>
          </a:p>
        </p:txBody>
      </p:sp>
      <p:sp>
        <p:nvSpPr>
          <p:cNvPr id="4" name="Slide Number Placeholder 3"/>
          <p:cNvSpPr>
            <a:spLocks noGrp="1"/>
          </p:cNvSpPr>
          <p:nvPr>
            <p:ph type="sldNum" sz="quarter" idx="5"/>
          </p:nvPr>
        </p:nvSpPr>
        <p:spPr/>
        <p:txBody>
          <a:bodyPr/>
          <a:lstStyle/>
          <a:p>
            <a:fld id="{CCB7A40F-EEE3-40DC-9D6B-7B3D14AA826A}" type="slidenum">
              <a:rPr lang="en-GB" smtClean="0"/>
              <a:t>7</a:t>
            </a:fld>
            <a:endParaRPr lang="en-GB"/>
          </a:p>
        </p:txBody>
      </p:sp>
    </p:spTree>
    <p:extLst>
      <p:ext uri="{BB962C8B-B14F-4D97-AF65-F5344CB8AC3E}">
        <p14:creationId xmlns:p14="http://schemas.microsoft.com/office/powerpoint/2010/main" val="3502509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4500" y="4473892"/>
            <a:ext cx="6267450" cy="4670108"/>
          </a:xfrm>
        </p:spPr>
        <p:txBody>
          <a:bodyPr/>
          <a:lstStyle/>
          <a:p>
            <a:pPr defTabSz="924458">
              <a:defRPr/>
            </a:pPr>
            <a:endParaRPr lang="en-CA"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CB7A40F-EEE3-40DC-9D6B-7B3D14AA826A}" type="slidenum">
              <a:rPr lang="en-GB" smtClean="0"/>
              <a:t>8</a:t>
            </a:fld>
            <a:endParaRPr lang="en-GB"/>
          </a:p>
        </p:txBody>
      </p:sp>
    </p:spTree>
    <p:extLst>
      <p:ext uri="{BB962C8B-B14F-4D97-AF65-F5344CB8AC3E}">
        <p14:creationId xmlns:p14="http://schemas.microsoft.com/office/powerpoint/2010/main" val="3335272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2CDC4-63C7-B36D-C508-D8375C894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130B79-EC98-17DC-E376-CA04E52ACA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C756F48-D68D-5734-5461-BAF131CCA2D4}"/>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21E53256-94D5-AB3B-25F7-1AB6DFE622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BD50B1-778D-AD90-0727-A29F414E8369}"/>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276771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13029-A5CB-1560-676D-825829B569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B9D7649-FFBE-AEE1-4C95-388E82C712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C9ABCC-126B-E3C8-7101-DDBC6657A6C9}"/>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D2FAC266-DE93-238D-2245-CEF5C9C4F9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1B0AD-F51D-B739-9153-0A8FE23C6ECA}"/>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149617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3397C0-6967-A671-9611-BB35EAB7B3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83E69B-FC93-0FD5-017E-D831EAB1C0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6518B6-105A-1B07-4192-3FE9FCE025B7}"/>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F05ECC10-0E59-75EE-4D76-16A91D58B1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AC06FD-09B0-58A4-B64C-CD682BA4D3BD}"/>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2865994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F1102-89FB-43DD-B84B-AB78035D6DC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847FBA3-6C3A-4FAF-87B6-0A862D3B65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49EE0C5-42DC-45E9-BC51-40E387F24712}"/>
              </a:ext>
            </a:extLst>
          </p:cNvPr>
          <p:cNvSpPr>
            <a:spLocks noGrp="1"/>
          </p:cNvSpPr>
          <p:nvPr>
            <p:ph type="dt" sz="half" idx="10"/>
          </p:nvPr>
        </p:nvSpPr>
        <p:spPr>
          <a:xfrm>
            <a:off x="838200" y="6356351"/>
            <a:ext cx="2743200" cy="365125"/>
          </a:xfrm>
          <a:prstGeom prst="rect">
            <a:avLst/>
          </a:prstGeom>
        </p:spPr>
        <p:txBody>
          <a:bodyPr/>
          <a:lstStyle/>
          <a:p>
            <a:fld id="{444219A6-7CBB-46C3-A3A3-94CE21E629DB}" type="datetimeFigureOut">
              <a:rPr lang="en-CA" smtClean="0"/>
              <a:t>2024-08-26</a:t>
            </a:fld>
            <a:endParaRPr lang="en-CA"/>
          </a:p>
        </p:txBody>
      </p:sp>
      <p:sp>
        <p:nvSpPr>
          <p:cNvPr id="5" name="Footer Placeholder 4">
            <a:extLst>
              <a:ext uri="{FF2B5EF4-FFF2-40B4-BE49-F238E27FC236}">
                <a16:creationId xmlns:a16="http://schemas.microsoft.com/office/drawing/2014/main" id="{0584E630-3A8D-4131-A4C1-7B1FEB68F75E}"/>
              </a:ext>
            </a:extLst>
          </p:cNvPr>
          <p:cNvSpPr>
            <a:spLocks noGrp="1"/>
          </p:cNvSpPr>
          <p:nvPr>
            <p:ph type="ftr" sz="quarter" idx="11"/>
          </p:nvPr>
        </p:nvSpPr>
        <p:spPr>
          <a:xfrm>
            <a:off x="4038600" y="6356351"/>
            <a:ext cx="4114800" cy="3651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10FDD67F-4257-442C-8902-B6C0D54020E9}"/>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a:p>
        </p:txBody>
      </p:sp>
    </p:spTree>
    <p:extLst>
      <p:ext uri="{BB962C8B-B14F-4D97-AF65-F5344CB8AC3E}">
        <p14:creationId xmlns:p14="http://schemas.microsoft.com/office/powerpoint/2010/main" val="4105907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6425-6AF5-4D92-ADF3-0EB677286AA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60F040B-99C1-4DCD-8422-25769756B1B8}"/>
              </a:ext>
            </a:extLst>
          </p:cNvPr>
          <p:cNvSpPr>
            <a:spLocks noGrp="1"/>
          </p:cNvSpPr>
          <p:nvPr>
            <p:ph type="dt" sz="half" idx="10"/>
          </p:nvPr>
        </p:nvSpPr>
        <p:spPr>
          <a:xfrm>
            <a:off x="838200" y="6356351"/>
            <a:ext cx="2743200" cy="365125"/>
          </a:xfrm>
          <a:prstGeom prst="rect">
            <a:avLst/>
          </a:prstGeom>
        </p:spPr>
        <p:txBody>
          <a:bodyPr/>
          <a:lstStyle/>
          <a:p>
            <a:fld id="{444219A6-7CBB-46C3-A3A3-94CE21E629DB}" type="datetimeFigureOut">
              <a:rPr lang="en-CA" smtClean="0"/>
              <a:t>2024-08-26</a:t>
            </a:fld>
            <a:endParaRPr lang="en-CA"/>
          </a:p>
        </p:txBody>
      </p:sp>
      <p:sp>
        <p:nvSpPr>
          <p:cNvPr id="4" name="Footer Placeholder 3">
            <a:extLst>
              <a:ext uri="{FF2B5EF4-FFF2-40B4-BE49-F238E27FC236}">
                <a16:creationId xmlns:a16="http://schemas.microsoft.com/office/drawing/2014/main" id="{F0A212AB-A959-4AF8-8B2C-68B83F133270}"/>
              </a:ext>
            </a:extLst>
          </p:cNvPr>
          <p:cNvSpPr>
            <a:spLocks noGrp="1"/>
          </p:cNvSpPr>
          <p:nvPr>
            <p:ph type="ftr" sz="quarter" idx="11"/>
          </p:nvPr>
        </p:nvSpPr>
        <p:spPr>
          <a:xfrm>
            <a:off x="4038600" y="6356351"/>
            <a:ext cx="4114800" cy="365125"/>
          </a:xfrm>
          <a:prstGeom prst="rect">
            <a:avLst/>
          </a:prstGeom>
        </p:spPr>
        <p:txBody>
          <a:bodyPr/>
          <a:lstStyle/>
          <a:p>
            <a:endParaRPr lang="en-CA"/>
          </a:p>
        </p:txBody>
      </p:sp>
      <p:sp>
        <p:nvSpPr>
          <p:cNvPr id="5" name="Slide Number Placeholder 4">
            <a:extLst>
              <a:ext uri="{FF2B5EF4-FFF2-40B4-BE49-F238E27FC236}">
                <a16:creationId xmlns:a16="http://schemas.microsoft.com/office/drawing/2014/main" id="{A1941A11-DCE6-4BEA-9036-EB101A45C241}"/>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a:p>
        </p:txBody>
      </p:sp>
    </p:spTree>
    <p:extLst>
      <p:ext uri="{BB962C8B-B14F-4D97-AF65-F5344CB8AC3E}">
        <p14:creationId xmlns:p14="http://schemas.microsoft.com/office/powerpoint/2010/main" val="1097974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46B4B7F-6BAD-4850-9406-5617FB785EF2}"/>
              </a:ext>
            </a:extLst>
          </p:cNvPr>
          <p:cNvSpPr>
            <a:spLocks noGrp="1"/>
          </p:cNvSpPr>
          <p:nvPr>
            <p:ph type="ftr" sz="quarter" idx="11"/>
          </p:nvPr>
        </p:nvSpPr>
        <p:spPr>
          <a:xfrm>
            <a:off x="4038600" y="6356351"/>
            <a:ext cx="4114800" cy="365125"/>
          </a:xfrm>
          <a:prstGeom prst="rect">
            <a:avLst/>
          </a:prstGeom>
        </p:spPr>
        <p:txBody>
          <a:bodyPr/>
          <a:lstStyle/>
          <a:p>
            <a:endParaRPr lang="en-CA"/>
          </a:p>
        </p:txBody>
      </p:sp>
      <p:sp>
        <p:nvSpPr>
          <p:cNvPr id="4" name="Slide Number Placeholder 3">
            <a:extLst>
              <a:ext uri="{FF2B5EF4-FFF2-40B4-BE49-F238E27FC236}">
                <a16:creationId xmlns:a16="http://schemas.microsoft.com/office/drawing/2014/main" id="{B67AEE18-74C7-4252-AD15-24A647978E6A}"/>
              </a:ext>
            </a:extLst>
          </p:cNvPr>
          <p:cNvSpPr>
            <a:spLocks noGrp="1"/>
          </p:cNvSpPr>
          <p:nvPr>
            <p:ph type="sldNum" sz="quarter" idx="12"/>
          </p:nvPr>
        </p:nvSpPr>
        <p:spPr>
          <a:xfrm>
            <a:off x="8610600" y="6356351"/>
            <a:ext cx="2743200" cy="365125"/>
          </a:xfrm>
          <a:prstGeom prst="rect">
            <a:avLst/>
          </a:prstGeom>
        </p:spPr>
        <p:txBody>
          <a:bodyPr/>
          <a:lstStyle/>
          <a:p>
            <a:fld id="{9A55B40C-F1E7-4DAE-8130-9260BE2CF8E3}" type="slidenum">
              <a:rPr lang="en-CA" smtClean="0"/>
              <a:t>‹#›</a:t>
            </a:fld>
            <a:endParaRPr lang="en-CA"/>
          </a:p>
        </p:txBody>
      </p:sp>
    </p:spTree>
    <p:extLst>
      <p:ext uri="{BB962C8B-B14F-4D97-AF65-F5344CB8AC3E}">
        <p14:creationId xmlns:p14="http://schemas.microsoft.com/office/powerpoint/2010/main" val="1727000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959D1-2D55-28BE-569D-CF8FA82493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38211B-4B22-1E60-6901-ADEFA08EE7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7BD051-6051-1B08-C863-5C9FF8FC439E}"/>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D338A314-F840-4613-8F11-DE0894104D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BEEAA3-D773-63B7-9869-D121E8BB88E2}"/>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4270172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AEBE-3EB4-8843-56CC-EC762F2B37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7F635D-412E-DA95-ADF0-D66F303E68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4698D4-95DD-EFBA-5692-1362D6E9B868}"/>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1C9FCCF8-104A-2BC0-AFDB-C46BD3CA0A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06EC7B-8DE6-3A99-D538-D4B4DB5BB315}"/>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3343082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AEB9-68AE-888A-B204-1DDDE78EAE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74C3C9-DED7-01AF-197B-F6B81D8EFB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9CA1E5-13B9-3C1D-FF6A-32190BE254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FB50910-0722-2ED7-1F3E-741DF1A8EBB3}"/>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6" name="Footer Placeholder 5">
            <a:extLst>
              <a:ext uri="{FF2B5EF4-FFF2-40B4-BE49-F238E27FC236}">
                <a16:creationId xmlns:a16="http://schemas.microsoft.com/office/drawing/2014/main" id="{37BE2173-607B-24F6-78BE-36C81B2109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0A2A8B-6EF5-63EA-FF3A-2730F3B8A3A4}"/>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16627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DAA42-FDAC-58BF-ACCE-22A554FCD8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857CA3-6780-BF67-B513-4523BD130B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ED9FFE-5C5B-22CB-49CB-57104EE57C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1C3B98-B3CF-6414-F549-9A092F7A09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E4C789-5B7A-A68B-273E-DB95F35CBD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B2F82E-CC8D-A366-58FB-F24AB6649B7C}"/>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8" name="Footer Placeholder 7">
            <a:extLst>
              <a:ext uri="{FF2B5EF4-FFF2-40B4-BE49-F238E27FC236}">
                <a16:creationId xmlns:a16="http://schemas.microsoft.com/office/drawing/2014/main" id="{692FA381-5CAC-08E1-CB55-0FE11945DF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EE0E592-55D3-F047-0BA3-E106E3245E7A}"/>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4274813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76824-1B1C-0CFC-FECC-8EF3EAE2C3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66A149-D26D-5AF4-8AB8-C14DE5E09576}"/>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4" name="Footer Placeholder 3">
            <a:extLst>
              <a:ext uri="{FF2B5EF4-FFF2-40B4-BE49-F238E27FC236}">
                <a16:creationId xmlns:a16="http://schemas.microsoft.com/office/drawing/2014/main" id="{E51420C0-B654-06F7-ACB9-CA902EDE72F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8F6BE7-BCAA-1086-D582-51A85ACFBA22}"/>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35463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33CA26-525B-467A-90F3-D342313810B2}"/>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3" name="Footer Placeholder 2">
            <a:extLst>
              <a:ext uri="{FF2B5EF4-FFF2-40B4-BE49-F238E27FC236}">
                <a16:creationId xmlns:a16="http://schemas.microsoft.com/office/drawing/2014/main" id="{D8C44C5F-A4B8-0844-E7F8-C6120F4191E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07A67D0-11C4-FFAE-9048-7AF4C9EE22CB}"/>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234137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DF9C-FDB9-4E7F-B1BF-FA4733F3A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C7A82D-D5D3-3990-377B-98BB4315B7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6CE7B4C-11AC-268C-7035-97EC15E27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3B84D6-2F1A-0B68-553F-50A5B950EB36}"/>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6" name="Footer Placeholder 5">
            <a:extLst>
              <a:ext uri="{FF2B5EF4-FFF2-40B4-BE49-F238E27FC236}">
                <a16:creationId xmlns:a16="http://schemas.microsoft.com/office/drawing/2014/main" id="{A4F38916-84D9-EBAA-F626-35838E5973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723223-E037-F99F-5A01-32ABED7E8355}"/>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1010643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7B694-2598-2D6A-2E6C-F905D8D6A6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61E41B-DA38-26C7-9EE6-CB2DFD9B80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9D55D-5D23-4435-0053-496F90D1CD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5111A-30DE-36EC-AB2D-BC8979E69C38}"/>
              </a:ext>
            </a:extLst>
          </p:cNvPr>
          <p:cNvSpPr>
            <a:spLocks noGrp="1"/>
          </p:cNvSpPr>
          <p:nvPr>
            <p:ph type="dt" sz="half" idx="10"/>
          </p:nvPr>
        </p:nvSpPr>
        <p:spPr/>
        <p:txBody>
          <a:bodyPr/>
          <a:lstStyle/>
          <a:p>
            <a:fld id="{49C101C2-D4A4-4B55-B023-5033C1E6F2CD}" type="datetimeFigureOut">
              <a:rPr lang="en-GB" smtClean="0"/>
              <a:t>26/08/2024</a:t>
            </a:fld>
            <a:endParaRPr lang="en-GB"/>
          </a:p>
        </p:txBody>
      </p:sp>
      <p:sp>
        <p:nvSpPr>
          <p:cNvPr id="6" name="Footer Placeholder 5">
            <a:extLst>
              <a:ext uri="{FF2B5EF4-FFF2-40B4-BE49-F238E27FC236}">
                <a16:creationId xmlns:a16="http://schemas.microsoft.com/office/drawing/2014/main" id="{4DFB4798-6ADE-2B8E-5A82-8F827F03ED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2DEEC8-0C76-BE27-AED3-449BB8E6B5A0}"/>
              </a:ext>
            </a:extLst>
          </p:cNvPr>
          <p:cNvSpPr>
            <a:spLocks noGrp="1"/>
          </p:cNvSpPr>
          <p:nvPr>
            <p:ph type="sldNum" sz="quarter" idx="12"/>
          </p:nvPr>
        </p:nvSpPr>
        <p:spPr/>
        <p:txBody>
          <a:bodyPr/>
          <a:lstStyle/>
          <a:p>
            <a:fld id="{F3D3764D-CF01-411B-98F2-B3A83A1C18BC}" type="slidenum">
              <a:rPr lang="en-GB" smtClean="0"/>
              <a:t>‹#›</a:t>
            </a:fld>
            <a:endParaRPr lang="en-GB"/>
          </a:p>
        </p:txBody>
      </p:sp>
    </p:spTree>
    <p:extLst>
      <p:ext uri="{BB962C8B-B14F-4D97-AF65-F5344CB8AC3E}">
        <p14:creationId xmlns:p14="http://schemas.microsoft.com/office/powerpoint/2010/main" val="3785761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D922D2-A7EF-B3EC-7B06-967898787A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901287-5FF7-2657-0C1A-5356FE455E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550E11-62B7-7C6C-82B9-940CB272B0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C101C2-D4A4-4B55-B023-5033C1E6F2CD}" type="datetimeFigureOut">
              <a:rPr lang="en-GB" smtClean="0"/>
              <a:t>26/08/2024</a:t>
            </a:fld>
            <a:endParaRPr lang="en-GB"/>
          </a:p>
        </p:txBody>
      </p:sp>
      <p:sp>
        <p:nvSpPr>
          <p:cNvPr id="5" name="Footer Placeholder 4">
            <a:extLst>
              <a:ext uri="{FF2B5EF4-FFF2-40B4-BE49-F238E27FC236}">
                <a16:creationId xmlns:a16="http://schemas.microsoft.com/office/drawing/2014/main" id="{16E819C5-DA95-1D7A-1AB1-7DD4C9DD34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4DA0D97-BCFE-0422-4AA9-CF91672DF9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3D3764D-CF01-411B-98F2-B3A83A1C18BC}" type="slidenum">
              <a:rPr lang="en-GB" smtClean="0"/>
              <a:t>‹#›</a:t>
            </a:fld>
            <a:endParaRPr lang="en-GB"/>
          </a:p>
        </p:txBody>
      </p:sp>
    </p:spTree>
    <p:extLst>
      <p:ext uri="{BB962C8B-B14F-4D97-AF65-F5344CB8AC3E}">
        <p14:creationId xmlns:p14="http://schemas.microsoft.com/office/powerpoint/2010/main" val="227848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BECD40-7082-4367-9985-A1E7816D94E0}"/>
              </a:ext>
            </a:extLst>
          </p:cNvPr>
          <p:cNvSpPr>
            <a:spLocks noGrp="1"/>
          </p:cNvSpPr>
          <p:nvPr>
            <p:ph type="title"/>
          </p:nvPr>
        </p:nvSpPr>
        <p:spPr>
          <a:xfrm>
            <a:off x="749300" y="1023358"/>
            <a:ext cx="10718800" cy="82449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DF8EBD52-58A8-4A50-8DDD-C09DD2F4DF50}"/>
              </a:ext>
            </a:extLst>
          </p:cNvPr>
          <p:cNvSpPr>
            <a:spLocks noGrp="1"/>
          </p:cNvSpPr>
          <p:nvPr>
            <p:ph type="body" idx="1"/>
          </p:nvPr>
        </p:nvSpPr>
        <p:spPr>
          <a:xfrm>
            <a:off x="698500" y="1884609"/>
            <a:ext cx="10769600" cy="412672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7" name="Rectangle 6">
            <a:extLst>
              <a:ext uri="{FF2B5EF4-FFF2-40B4-BE49-F238E27FC236}">
                <a16:creationId xmlns:a16="http://schemas.microsoft.com/office/drawing/2014/main" id="{C1B95722-B2B9-44A0-B1F0-511DF00A8FF8}"/>
              </a:ext>
            </a:extLst>
          </p:cNvPr>
          <p:cNvSpPr/>
          <p:nvPr userDrawn="1"/>
        </p:nvSpPr>
        <p:spPr>
          <a:xfrm>
            <a:off x="0" y="0"/>
            <a:ext cx="12192000" cy="986599"/>
          </a:xfrm>
          <a:prstGeom prst="rect">
            <a:avLst/>
          </a:prstGeom>
          <a:gradFill>
            <a:gsLst>
              <a:gs pos="100000">
                <a:srgbClr val="42BA85">
                  <a:alpha val="30000"/>
                </a:srgbClr>
              </a:gs>
              <a:gs pos="35000">
                <a:schemeClr val="bg1"/>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8" name="TextBox 7">
            <a:extLst>
              <a:ext uri="{FF2B5EF4-FFF2-40B4-BE49-F238E27FC236}">
                <a16:creationId xmlns:a16="http://schemas.microsoft.com/office/drawing/2014/main" id="{397A88BC-A27E-4533-981B-D02552CF4E63}"/>
              </a:ext>
            </a:extLst>
          </p:cNvPr>
          <p:cNvSpPr txBox="1"/>
          <p:nvPr userDrawn="1"/>
        </p:nvSpPr>
        <p:spPr>
          <a:xfrm>
            <a:off x="432158" y="393313"/>
            <a:ext cx="5864426" cy="369332"/>
          </a:xfrm>
          <a:prstGeom prst="rect">
            <a:avLst/>
          </a:prstGeom>
          <a:noFill/>
        </p:spPr>
        <p:txBody>
          <a:bodyPr wrap="none" rtlCol="0">
            <a:spAutoFit/>
          </a:bodyPr>
          <a:lstStyle/>
          <a:p>
            <a:r>
              <a:rPr lang="en-US" sz="1800" dirty="0">
                <a:solidFill>
                  <a:srgbClr val="42BA85"/>
                </a:solidFill>
                <a:cs typeface="Calibri Light"/>
              </a:rPr>
              <a:t>Group Activity 1: Emotional Self-Awareness and Mindfulness</a:t>
            </a:r>
            <a:endParaRPr lang="en-CA" sz="1800" dirty="0">
              <a:solidFill>
                <a:srgbClr val="42BA85"/>
              </a:solidFill>
              <a:cs typeface="Calibri Light"/>
            </a:endParaRPr>
          </a:p>
        </p:txBody>
      </p:sp>
      <p:sp>
        <p:nvSpPr>
          <p:cNvPr id="9" name="TextBox 8">
            <a:extLst>
              <a:ext uri="{FF2B5EF4-FFF2-40B4-BE49-F238E27FC236}">
                <a16:creationId xmlns:a16="http://schemas.microsoft.com/office/drawing/2014/main" id="{3F26618C-7426-484F-B5A0-23DC6C28B8D7}"/>
              </a:ext>
            </a:extLst>
          </p:cNvPr>
          <p:cNvSpPr txBox="1"/>
          <p:nvPr userDrawn="1"/>
        </p:nvSpPr>
        <p:spPr>
          <a:xfrm>
            <a:off x="432157" y="132602"/>
            <a:ext cx="3281411" cy="307777"/>
          </a:xfrm>
          <a:prstGeom prst="rect">
            <a:avLst/>
          </a:prstGeom>
          <a:noFill/>
        </p:spPr>
        <p:txBody>
          <a:bodyPr wrap="none" rtlCol="0">
            <a:spAutoFit/>
          </a:bodyPr>
          <a:lstStyle/>
          <a:p>
            <a:r>
              <a:rPr lang="en-US" sz="1400" dirty="0">
                <a:solidFill>
                  <a:schemeClr val="tx1">
                    <a:lumMod val="75000"/>
                    <a:lumOff val="25000"/>
                  </a:schemeClr>
                </a:solidFill>
                <a:cs typeface="Calibri Light"/>
              </a:rPr>
              <a:t>Emotional Intelligence and Palliative Care  </a:t>
            </a:r>
            <a:endParaRPr lang="en-CA" sz="1400" dirty="0">
              <a:solidFill>
                <a:schemeClr val="tx1">
                  <a:lumMod val="75000"/>
                  <a:lumOff val="25000"/>
                </a:schemeClr>
              </a:solidFill>
              <a:cs typeface="Calibri Light"/>
            </a:endParaRPr>
          </a:p>
        </p:txBody>
      </p:sp>
      <p:sp>
        <p:nvSpPr>
          <p:cNvPr id="16" name="TextBox 15">
            <a:extLst>
              <a:ext uri="{FF2B5EF4-FFF2-40B4-BE49-F238E27FC236}">
                <a16:creationId xmlns:a16="http://schemas.microsoft.com/office/drawing/2014/main" id="{30FCEF7F-7CBE-4A21-9ECA-4A4B969B3DB7}"/>
              </a:ext>
            </a:extLst>
          </p:cNvPr>
          <p:cNvSpPr txBox="1"/>
          <p:nvPr userDrawn="1"/>
        </p:nvSpPr>
        <p:spPr>
          <a:xfrm>
            <a:off x="8918575" y="203717"/>
            <a:ext cx="2244725" cy="461665"/>
          </a:xfrm>
          <a:prstGeom prst="rect">
            <a:avLst/>
          </a:prstGeom>
          <a:noFill/>
        </p:spPr>
        <p:txBody>
          <a:bodyPr wrap="square">
            <a:spAutoFit/>
          </a:bodyPr>
          <a:lstStyle/>
          <a:p>
            <a:r>
              <a:rPr lang="en-US" sz="2400" b="1" i="1" cap="none" spc="0" dirty="0">
                <a:ln w="12700">
                  <a:solidFill>
                    <a:schemeClr val="accent3">
                      <a:lumMod val="50000"/>
                    </a:schemeClr>
                  </a:solidFill>
                  <a:prstDash val="solid"/>
                </a:ln>
                <a:solidFill>
                  <a:srgbClr val="00D282"/>
                </a:solidFill>
                <a:effectLst>
                  <a:innerShdw blurRad="177800">
                    <a:schemeClr val="accent3">
                      <a:lumMod val="50000"/>
                    </a:schemeClr>
                  </a:innerShdw>
                </a:effectLst>
                <a:latin typeface="+mj-lt"/>
              </a:rPr>
              <a:t>EXERCISE </a:t>
            </a:r>
            <a:endParaRPr lang="en-CA" sz="2400" dirty="0">
              <a:solidFill>
                <a:srgbClr val="00D282"/>
              </a:solidFill>
            </a:endParaRPr>
          </a:p>
        </p:txBody>
      </p:sp>
    </p:spTree>
    <p:extLst>
      <p:ext uri="{BB962C8B-B14F-4D97-AF65-F5344CB8AC3E}">
        <p14:creationId xmlns:p14="http://schemas.microsoft.com/office/powerpoint/2010/main" val="1388700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2.jp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265FBFD-E6EA-AAA1-48EE-5F7111BBE2B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2000" cy="5811520"/>
          </a:xfrm>
          <a:prstGeom prst="rect">
            <a:avLst/>
          </a:prstGeom>
        </p:spPr>
      </p:pic>
      <p:sp>
        <p:nvSpPr>
          <p:cNvPr id="15" name="TextBox 14">
            <a:extLst>
              <a:ext uri="{FF2B5EF4-FFF2-40B4-BE49-F238E27FC236}">
                <a16:creationId xmlns:a16="http://schemas.microsoft.com/office/drawing/2014/main" id="{4119245A-E0C9-AF2D-7825-1845E777E455}"/>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6" name="Picture 15" descr="A close-up of a logo&#10;&#10;Description automatically generated">
            <a:extLst>
              <a:ext uri="{FF2B5EF4-FFF2-40B4-BE49-F238E27FC236}">
                <a16:creationId xmlns:a16="http://schemas.microsoft.com/office/drawing/2014/main" id="{385472E6-4E54-5F79-14C9-C6E5954D05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17" name="TextBox 16">
            <a:extLst>
              <a:ext uri="{FF2B5EF4-FFF2-40B4-BE49-F238E27FC236}">
                <a16:creationId xmlns:a16="http://schemas.microsoft.com/office/drawing/2014/main" id="{26B0EA91-DEE8-1832-0A1E-2BF12C561B08}"/>
              </a:ext>
            </a:extLst>
          </p:cNvPr>
          <p:cNvSpPr txBox="1"/>
          <p:nvPr/>
        </p:nvSpPr>
        <p:spPr>
          <a:xfrm>
            <a:off x="6539636" y="291901"/>
            <a:ext cx="1923604" cy="400110"/>
          </a:xfrm>
          <a:prstGeom prst="rect">
            <a:avLst/>
          </a:prstGeom>
          <a:noFill/>
        </p:spPr>
        <p:txBody>
          <a:bodyPr wrap="none" rtlCol="0">
            <a:spAutoFit/>
          </a:bodyPr>
          <a:lstStyle/>
          <a:p>
            <a:r>
              <a:rPr lang="en-US" sz="2000" dirty="0"/>
              <a:t>Group Activity 5</a:t>
            </a:r>
            <a:endParaRPr lang="en-CA" sz="2000" dirty="0"/>
          </a:p>
        </p:txBody>
      </p:sp>
      <p:pic>
        <p:nvPicPr>
          <p:cNvPr id="18" name="Picture 17" descr="A person with a blue and white shirt&#10;&#10;Description automatically generated with medium confidence">
            <a:extLst>
              <a:ext uri="{FF2B5EF4-FFF2-40B4-BE49-F238E27FC236}">
                <a16:creationId xmlns:a16="http://schemas.microsoft.com/office/drawing/2014/main" id="{4EA39BA4-829C-0F78-C7FE-A21B6A2D6D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71510" y="4252001"/>
            <a:ext cx="3459856" cy="1167350"/>
          </a:xfrm>
          <a:prstGeom prst="rect">
            <a:avLst/>
          </a:prstGeom>
        </p:spPr>
      </p:pic>
      <p:sp>
        <p:nvSpPr>
          <p:cNvPr id="20" name="Title 1">
            <a:extLst>
              <a:ext uri="{FF2B5EF4-FFF2-40B4-BE49-F238E27FC236}">
                <a16:creationId xmlns:a16="http://schemas.microsoft.com/office/drawing/2014/main" id="{E75FA09C-FC3B-4E97-4D46-C18E0A9CC57E}"/>
              </a:ext>
            </a:extLst>
          </p:cNvPr>
          <p:cNvSpPr txBox="1">
            <a:spLocks/>
          </p:cNvSpPr>
          <p:nvPr/>
        </p:nvSpPr>
        <p:spPr>
          <a:xfrm>
            <a:off x="3775070" y="1147843"/>
            <a:ext cx="7482447" cy="1757917"/>
          </a:xfrm>
          <a:prstGeom prst="rect">
            <a:avLst/>
          </a:prstGeom>
        </p:spPr>
        <p:txBody>
          <a:bodyPr vert="horz" wrap="square"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dirty="0"/>
              <a:t>Building Relationships and Interpersonal Skills – </a:t>
            </a:r>
          </a:p>
          <a:p>
            <a:r>
              <a:rPr lang="en-CA" sz="4000" dirty="0"/>
              <a:t>B.O.N.D.S. Approach</a:t>
            </a:r>
            <a:endParaRPr lang="en-GB" sz="4000" dirty="0"/>
          </a:p>
        </p:txBody>
      </p:sp>
      <p:sp>
        <p:nvSpPr>
          <p:cNvPr id="21" name="Subtitle 2">
            <a:extLst>
              <a:ext uri="{FF2B5EF4-FFF2-40B4-BE49-F238E27FC236}">
                <a16:creationId xmlns:a16="http://schemas.microsoft.com/office/drawing/2014/main" id="{83075173-98F2-FC07-860D-E9BEF4047D48}"/>
              </a:ext>
            </a:extLst>
          </p:cNvPr>
          <p:cNvSpPr txBox="1">
            <a:spLocks/>
          </p:cNvSpPr>
          <p:nvPr/>
        </p:nvSpPr>
        <p:spPr>
          <a:xfrm>
            <a:off x="4606427" y="2921299"/>
            <a:ext cx="5819735" cy="94458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CA" dirty="0"/>
              <a:t>Developing the Attitude to provide a Palliative Approach to Care </a:t>
            </a:r>
            <a:endParaRPr lang="en-GB" dirty="0"/>
          </a:p>
        </p:txBody>
      </p:sp>
      <p:pic>
        <p:nvPicPr>
          <p:cNvPr id="4" name="Picture 3" descr="A profile of a person with arrows and people in the brain&#10;&#10;Description automatically generated">
            <a:extLst>
              <a:ext uri="{FF2B5EF4-FFF2-40B4-BE49-F238E27FC236}">
                <a16:creationId xmlns:a16="http://schemas.microsoft.com/office/drawing/2014/main" id="{5CF64000-3F6D-B12B-54C2-FEF64D49DDF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1633" y="890168"/>
            <a:ext cx="3278067" cy="4296101"/>
          </a:xfrm>
          <a:prstGeom prst="rect">
            <a:avLst/>
          </a:prstGeom>
        </p:spPr>
      </p:pic>
      <p:sp>
        <p:nvSpPr>
          <p:cNvPr id="2" name="TextBox 1">
            <a:extLst>
              <a:ext uri="{FF2B5EF4-FFF2-40B4-BE49-F238E27FC236}">
                <a16:creationId xmlns:a16="http://schemas.microsoft.com/office/drawing/2014/main" id="{2C48EE2A-E4E2-BA1F-050D-836D5425EC23}"/>
              </a:ext>
            </a:extLst>
          </p:cNvPr>
          <p:cNvSpPr txBox="1"/>
          <p:nvPr/>
        </p:nvSpPr>
        <p:spPr>
          <a:xfrm>
            <a:off x="924232" y="5504021"/>
            <a:ext cx="10935979" cy="246221"/>
          </a:xfrm>
          <a:prstGeom prst="rect">
            <a:avLst/>
          </a:prstGeom>
          <a:noFill/>
        </p:spPr>
        <p:txBody>
          <a:bodyPr wrap="square" rtlCol="0">
            <a:spAutoFit/>
          </a:bodyPr>
          <a:lstStyle/>
          <a:p>
            <a:r>
              <a:rPr lang="en-US" sz="1000" dirty="0"/>
              <a:t>The production of this material has been made possible through a financial contribution from Health Canada.  The views expressed herein do not necessarily represent the views of Health Canada.</a:t>
            </a:r>
            <a:endParaRPr lang="en-CA" sz="1000" dirty="0"/>
          </a:p>
        </p:txBody>
      </p:sp>
    </p:spTree>
    <p:extLst>
      <p:ext uri="{BB962C8B-B14F-4D97-AF65-F5344CB8AC3E}">
        <p14:creationId xmlns:p14="http://schemas.microsoft.com/office/powerpoint/2010/main" val="287422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EFC60D-81F7-C9CF-25C7-DDE87481973A}"/>
              </a:ext>
            </a:extLst>
          </p:cNvPr>
          <p:cNvSpPr/>
          <p:nvPr/>
        </p:nvSpPr>
        <p:spPr>
          <a:xfrm>
            <a:off x="0" y="0"/>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525655"/>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8" name="TextBox 7">
            <a:extLst>
              <a:ext uri="{FF2B5EF4-FFF2-40B4-BE49-F238E27FC236}">
                <a16:creationId xmlns:a16="http://schemas.microsoft.com/office/drawing/2014/main" id="{8CDA777A-E94A-EA00-97E9-CD356D3A63B3}"/>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1" name="Picture 10" descr="A close-up of a logo&#10;&#10;Description automatically generated">
            <a:extLst>
              <a:ext uri="{FF2B5EF4-FFF2-40B4-BE49-F238E27FC236}">
                <a16:creationId xmlns:a16="http://schemas.microsoft.com/office/drawing/2014/main" id="{54EC5BD3-575D-CF9A-5D10-D654C40CBA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13" name="Straight Connector 12">
            <a:extLst>
              <a:ext uri="{FF2B5EF4-FFF2-40B4-BE49-F238E27FC236}">
                <a16:creationId xmlns:a16="http://schemas.microsoft.com/office/drawing/2014/main" id="{C4B327F2-0B21-53AA-BB6D-07864F0E5FC6}"/>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BCDC0F93-AFC2-4CC3-E7F8-B2927C3AE4DB}"/>
              </a:ext>
            </a:extLst>
          </p:cNvPr>
          <p:cNvSpPr txBox="1"/>
          <p:nvPr/>
        </p:nvSpPr>
        <p:spPr>
          <a:xfrm>
            <a:off x="111503" y="2593991"/>
            <a:ext cx="2339441" cy="3244350"/>
          </a:xfrm>
          <a:prstGeom prst="rect">
            <a:avLst/>
          </a:prstGeom>
          <a:noFill/>
        </p:spPr>
        <p:txBody>
          <a:bodyPr wrap="square">
            <a:spAutoFit/>
          </a:bodyPr>
          <a:lstStyle/>
          <a:p>
            <a:pPr>
              <a:lnSpc>
                <a:spcPct val="107000"/>
              </a:lnSpc>
              <a:spcAft>
                <a:spcPts val="800"/>
              </a:spcAft>
            </a:pPr>
            <a:r>
              <a:rPr lang="en-CA" sz="1600" b="1" dirty="0">
                <a:solidFill>
                  <a:srgbClr val="4D7DBB"/>
                </a:solidFill>
                <a:effectLst/>
                <a:latin typeface="Calibri" panose="020F0502020204030204" pitchFamily="34" charset="0"/>
                <a:ea typeface="Calibri" panose="020F0502020204030204" pitchFamily="34" charset="0"/>
                <a:cs typeface="Arial" panose="020B0604020202020204" pitchFamily="34" charset="0"/>
              </a:rPr>
              <a:t>Research shows that higher levels of emotional intelligence in healthcare providers are associated with improved collaboration among healthcare professionals, better patient outcomes, and higher levels of patient and family satisfaction with the care received. </a:t>
            </a:r>
            <a:endParaRPr lang="en-CA" sz="14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5FB1E05-8827-E120-3E60-FE874F61DD96}"/>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5</a:t>
            </a:r>
            <a:endParaRPr lang="en-CA" sz="1600" dirty="0">
              <a:solidFill>
                <a:schemeClr val="bg1"/>
              </a:solidFill>
            </a:endParaRPr>
          </a:p>
        </p:txBody>
      </p:sp>
      <p:pic>
        <p:nvPicPr>
          <p:cNvPr id="12" name="Picture 11" descr="A profile of a person with arrows and people in the brain&#10;&#10;Description automatically generated">
            <a:extLst>
              <a:ext uri="{FF2B5EF4-FFF2-40B4-BE49-F238E27FC236}">
                <a16:creationId xmlns:a16="http://schemas.microsoft.com/office/drawing/2014/main" id="{22C310D7-6ABC-1710-E3AD-0C83F5955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52" y="762843"/>
            <a:ext cx="1334577" cy="1749042"/>
          </a:xfrm>
          <a:prstGeom prst="rect">
            <a:avLst/>
          </a:prstGeom>
        </p:spPr>
      </p:pic>
      <p:sp>
        <p:nvSpPr>
          <p:cNvPr id="2" name="Title 3">
            <a:extLst>
              <a:ext uri="{FF2B5EF4-FFF2-40B4-BE49-F238E27FC236}">
                <a16:creationId xmlns:a16="http://schemas.microsoft.com/office/drawing/2014/main" id="{6AB07EA7-083F-5477-5605-9FE7AFF11AD7}"/>
              </a:ext>
            </a:extLst>
          </p:cNvPr>
          <p:cNvSpPr txBox="1">
            <a:spLocks/>
          </p:cNvSpPr>
          <p:nvPr/>
        </p:nvSpPr>
        <p:spPr>
          <a:xfrm>
            <a:off x="2646672" y="390039"/>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t>Emotional Intelligence (EI) and Palliative Care </a:t>
            </a:r>
            <a:endParaRPr lang="en-GB" sz="3200" dirty="0"/>
          </a:p>
        </p:txBody>
      </p:sp>
      <p:sp>
        <p:nvSpPr>
          <p:cNvPr id="5" name="TextBox 4">
            <a:extLst>
              <a:ext uri="{FF2B5EF4-FFF2-40B4-BE49-F238E27FC236}">
                <a16:creationId xmlns:a16="http://schemas.microsoft.com/office/drawing/2014/main" id="{97DD9093-4C39-15B4-56DB-A8835324EB6A}"/>
              </a:ext>
            </a:extLst>
          </p:cNvPr>
          <p:cNvSpPr txBox="1"/>
          <p:nvPr/>
        </p:nvSpPr>
        <p:spPr>
          <a:xfrm>
            <a:off x="2878432" y="1299049"/>
            <a:ext cx="8901586" cy="4541180"/>
          </a:xfrm>
          <a:prstGeom prst="rect">
            <a:avLst/>
          </a:prstGeom>
          <a:noFill/>
        </p:spPr>
        <p:txBody>
          <a:bodyPr wrap="square">
            <a:spAutoFit/>
          </a:bodyPr>
          <a:lstStyle/>
          <a:p>
            <a:pPr>
              <a:lnSpc>
                <a:spcPct val="107000"/>
              </a:lnSpc>
              <a:spcAft>
                <a:spcPts val="800"/>
              </a:spcAft>
            </a:pPr>
            <a:r>
              <a:rPr lang="en-CA" sz="2000" kern="100" dirty="0">
                <a:effectLst/>
                <a:ea typeface="Calibri" panose="020F0502020204030204" pitchFamily="34" charset="0"/>
                <a:cs typeface="Arial" panose="020B0604020202020204" pitchFamily="34" charset="0"/>
              </a:rPr>
              <a:t>Emotional intelligence is the ability to </a:t>
            </a:r>
            <a:r>
              <a:rPr lang="en-CA" sz="2000" b="1" kern="100" dirty="0">
                <a:effectLst/>
                <a:ea typeface="Calibri" panose="020F0502020204030204" pitchFamily="34" charset="0"/>
                <a:cs typeface="Arial" panose="020B0604020202020204" pitchFamily="34" charset="0"/>
              </a:rPr>
              <a:t>understand</a:t>
            </a:r>
            <a:r>
              <a:rPr lang="en-CA" sz="2000" kern="100" dirty="0">
                <a:effectLst/>
                <a:ea typeface="Calibri" panose="020F0502020204030204" pitchFamily="34" charset="0"/>
                <a:cs typeface="Arial" panose="020B0604020202020204" pitchFamily="34" charset="0"/>
              </a:rPr>
              <a:t>, </a:t>
            </a:r>
            <a:r>
              <a:rPr lang="en-CA" sz="2000" b="1" kern="100" dirty="0">
                <a:effectLst/>
                <a:ea typeface="Calibri" panose="020F0502020204030204" pitchFamily="34" charset="0"/>
                <a:cs typeface="Arial" panose="020B0604020202020204" pitchFamily="34" charset="0"/>
              </a:rPr>
              <a:t>manage </a:t>
            </a:r>
            <a:r>
              <a:rPr lang="en-CA" sz="2000" kern="100" dirty="0">
                <a:effectLst/>
                <a:ea typeface="Calibri" panose="020F0502020204030204" pitchFamily="34" charset="0"/>
                <a:cs typeface="Arial" panose="020B0604020202020204" pitchFamily="34" charset="0"/>
              </a:rPr>
              <a:t>and </a:t>
            </a:r>
            <a:r>
              <a:rPr lang="en-CA" sz="2000" b="1" kern="100" dirty="0">
                <a:effectLst/>
                <a:ea typeface="Calibri" panose="020F0502020204030204" pitchFamily="34" charset="0"/>
                <a:cs typeface="Arial" panose="020B0604020202020204" pitchFamily="34" charset="0"/>
              </a:rPr>
              <a:t>use </a:t>
            </a:r>
            <a:r>
              <a:rPr lang="en-CA" sz="2000" kern="100" dirty="0">
                <a:effectLst/>
                <a:ea typeface="Calibri" panose="020F0502020204030204" pitchFamily="34" charset="0"/>
                <a:cs typeface="Arial" panose="020B0604020202020204" pitchFamily="34" charset="0"/>
              </a:rPr>
              <a:t>your own and other people’s emotions to recognize and react in helpful ways to make a positive difference.[D. </a:t>
            </a:r>
            <a:r>
              <a:rPr lang="en-US" sz="2000" kern="100" dirty="0">
                <a:effectLst/>
                <a:ea typeface="Calibri" panose="020F0502020204030204" pitchFamily="34" charset="0"/>
                <a:cs typeface="Arial" panose="020B0604020202020204" pitchFamily="34" charset="0"/>
              </a:rPr>
              <a:t>Goleman, 1995] </a:t>
            </a:r>
          </a:p>
          <a:p>
            <a:pPr>
              <a:lnSpc>
                <a:spcPct val="107000"/>
              </a:lnSpc>
              <a:spcAft>
                <a:spcPts val="800"/>
              </a:spcAft>
            </a:pPr>
            <a:endParaRPr lang="en-CA" sz="1400" kern="100" dirty="0">
              <a:effectLst/>
              <a:ea typeface="Calibri" panose="020F0502020204030204" pitchFamily="34" charset="0"/>
              <a:cs typeface="Arial" panose="020B0604020202020204" pitchFamily="34" charset="0"/>
            </a:endParaRPr>
          </a:p>
          <a:p>
            <a:pPr>
              <a:lnSpc>
                <a:spcPct val="107000"/>
              </a:lnSpc>
              <a:spcAft>
                <a:spcPts val="800"/>
              </a:spcAft>
            </a:pPr>
            <a:r>
              <a:rPr lang="en-GB" sz="2000" kern="100" dirty="0">
                <a:effectLst/>
                <a:ea typeface="Calibri" panose="020F0502020204030204" pitchFamily="34" charset="0"/>
                <a:cs typeface="Arial" panose="020B0604020202020204" pitchFamily="34" charset="0"/>
              </a:rPr>
              <a:t>Through consistent practice and commitment, you can enhance your emotional intelligence skills. This involves becoming better at:</a:t>
            </a:r>
            <a:endParaRPr lang="en-CA" sz="2000" kern="100" dirty="0">
              <a:effectLst/>
              <a:ea typeface="Calibri" panose="020F0502020204030204" pitchFamily="34" charset="0"/>
              <a:cs typeface="Arial" panose="020B0604020202020204" pitchFamily="34" charset="0"/>
            </a:endParaRPr>
          </a:p>
          <a:p>
            <a:pPr marL="342900" lvl="0" indent="-342900">
              <a:lnSpc>
                <a:spcPct val="150000"/>
              </a:lnSpc>
              <a:buFont typeface="Symbol" panose="05050102010706020507" pitchFamily="18" charset="2"/>
              <a:buChar char=""/>
            </a:pPr>
            <a:r>
              <a:rPr lang="en-GB" sz="2000" kern="100" dirty="0">
                <a:effectLst/>
                <a:ea typeface="Calibri" panose="020F0502020204030204" pitchFamily="34" charset="0"/>
                <a:cs typeface="Arial" panose="020B0604020202020204" pitchFamily="34" charset="0"/>
              </a:rPr>
              <a:t>Accurately identifying and expressing your emotions.</a:t>
            </a:r>
            <a:endParaRPr lang="en-CA" sz="2000" kern="100" dirty="0">
              <a:effectLst/>
              <a:ea typeface="Calibri" panose="020F0502020204030204" pitchFamily="34" charset="0"/>
              <a:cs typeface="Arial" panose="020B0604020202020204" pitchFamily="34" charset="0"/>
            </a:endParaRPr>
          </a:p>
          <a:p>
            <a:pPr marL="342900" lvl="0" indent="-342900">
              <a:lnSpc>
                <a:spcPct val="150000"/>
              </a:lnSpc>
              <a:buFont typeface="Symbol" panose="05050102010706020507" pitchFamily="18" charset="2"/>
              <a:buChar char=""/>
            </a:pPr>
            <a:r>
              <a:rPr lang="en-GB" sz="2000" kern="100" dirty="0">
                <a:effectLst/>
                <a:ea typeface="Calibri" panose="020F0502020204030204" pitchFamily="34" charset="0"/>
                <a:cs typeface="Arial" panose="020B0604020202020204" pitchFamily="34" charset="0"/>
              </a:rPr>
              <a:t>Deepening your understanding of how emotions impact your thoughts and behaviours.</a:t>
            </a:r>
            <a:endParaRPr lang="en-CA" sz="2000" kern="100" dirty="0">
              <a:effectLst/>
              <a:ea typeface="Calibri" panose="020F0502020204030204" pitchFamily="34" charset="0"/>
              <a:cs typeface="Arial" panose="020B0604020202020204" pitchFamily="34" charset="0"/>
            </a:endParaRPr>
          </a:p>
          <a:p>
            <a:pPr marL="342900" lvl="0" indent="-342900">
              <a:lnSpc>
                <a:spcPct val="150000"/>
              </a:lnSpc>
              <a:buFont typeface="Symbol" panose="05050102010706020507" pitchFamily="18" charset="2"/>
              <a:buChar char=""/>
            </a:pPr>
            <a:r>
              <a:rPr lang="en-GB" sz="2000" kern="100" dirty="0">
                <a:effectLst/>
                <a:ea typeface="Calibri" panose="020F0502020204030204" pitchFamily="34" charset="0"/>
                <a:cs typeface="Arial" panose="020B0604020202020204" pitchFamily="34" charset="0"/>
              </a:rPr>
              <a:t>Skilfully managing and regulating your emotions.</a:t>
            </a:r>
            <a:endParaRPr lang="en-CA" sz="2000" kern="100" dirty="0">
              <a:effectLst/>
              <a:ea typeface="Calibri" panose="020F0502020204030204" pitchFamily="34" charset="0"/>
              <a:cs typeface="Arial" panose="020B0604020202020204" pitchFamily="34" charset="0"/>
            </a:endParaRPr>
          </a:p>
          <a:p>
            <a:pPr marL="342900" lvl="0" indent="-342900">
              <a:lnSpc>
                <a:spcPct val="150000"/>
              </a:lnSpc>
              <a:spcAft>
                <a:spcPts val="800"/>
              </a:spcAft>
              <a:buFont typeface="Symbol" panose="05050102010706020507" pitchFamily="18" charset="2"/>
              <a:buChar char=""/>
            </a:pPr>
            <a:r>
              <a:rPr lang="en-GB" sz="2000" kern="100" dirty="0">
                <a:effectLst/>
                <a:ea typeface="Calibri" panose="020F0502020204030204" pitchFamily="34" charset="0"/>
                <a:cs typeface="Arial" panose="020B0604020202020204" pitchFamily="34" charset="0"/>
              </a:rPr>
              <a:t>Harnessing emotions to guide your thoughts and actions.</a:t>
            </a:r>
            <a:endParaRPr lang="en-CA" sz="2000" kern="1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3734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799CC4-689E-81E5-5FB7-7359B5E26640}"/>
              </a:ext>
            </a:extLst>
          </p:cNvPr>
          <p:cNvSpPr/>
          <p:nvPr/>
        </p:nvSpPr>
        <p:spPr>
          <a:xfrm>
            <a:off x="-7815" y="-12555"/>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525655"/>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5" name="TextBox 4">
            <a:extLst>
              <a:ext uri="{FF2B5EF4-FFF2-40B4-BE49-F238E27FC236}">
                <a16:creationId xmlns:a16="http://schemas.microsoft.com/office/drawing/2014/main" id="{44CAD3C0-6CB1-0448-6EB4-AD58E0FA0A40}"/>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9" name="Picture 8" descr="A close-up of a logo&#10;&#10;Description automatically generated">
            <a:extLst>
              <a:ext uri="{FF2B5EF4-FFF2-40B4-BE49-F238E27FC236}">
                <a16:creationId xmlns:a16="http://schemas.microsoft.com/office/drawing/2014/main" id="{E2723596-E8CF-5376-E253-3E5228AE4F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12" name="Straight Connector 11">
            <a:extLst>
              <a:ext uri="{FF2B5EF4-FFF2-40B4-BE49-F238E27FC236}">
                <a16:creationId xmlns:a16="http://schemas.microsoft.com/office/drawing/2014/main" id="{57B81E12-6375-2A65-83EB-94EEC2BEA5FE}"/>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933AF9F0-7B9B-9EF9-7F47-4EBCF2FD0D56}"/>
              </a:ext>
            </a:extLst>
          </p:cNvPr>
          <p:cNvSpPr txBox="1"/>
          <p:nvPr/>
        </p:nvSpPr>
        <p:spPr>
          <a:xfrm>
            <a:off x="173455" y="3429000"/>
            <a:ext cx="2299970" cy="2293705"/>
          </a:xfrm>
          <a:prstGeom prst="rect">
            <a:avLst/>
          </a:prstGeom>
          <a:noFill/>
        </p:spPr>
        <p:txBody>
          <a:bodyPr wrap="square">
            <a:spAutoFit/>
          </a:bodyPr>
          <a:lstStyle/>
          <a:p>
            <a:pPr>
              <a:lnSpc>
                <a:spcPct val="107000"/>
              </a:lnSpc>
              <a:spcAft>
                <a:spcPts val="800"/>
              </a:spcAft>
            </a:pPr>
            <a:r>
              <a:rPr lang="en-US" sz="1600" b="1" dirty="0">
                <a:solidFill>
                  <a:srgbClr val="4D7DBB"/>
                </a:solidFill>
              </a:rPr>
              <a:t>Building trust with patients in palliative care significantly improves symptom management and patient satisfaction by over 80%.</a:t>
            </a:r>
            <a:endParaRPr lang="en-GB" sz="1600" b="1" kern="100" dirty="0">
              <a:solidFill>
                <a:srgbClr val="4D7DBB"/>
              </a:solidFill>
              <a:effectLst/>
              <a:ea typeface="Aptos" panose="020B0004020202020204" pitchFamily="34" charset="0"/>
              <a:cs typeface="Arial" panose="020B0604020202020204" pitchFamily="34" charset="0"/>
            </a:endParaRPr>
          </a:p>
          <a:p>
            <a:pPr>
              <a:lnSpc>
                <a:spcPct val="107000"/>
              </a:lnSpc>
              <a:spcAft>
                <a:spcPts val="800"/>
              </a:spcAft>
            </a:pPr>
            <a:endParaRPr lang="en-CA" sz="1600" kern="100" dirty="0">
              <a:solidFill>
                <a:srgbClr val="4D7DBB"/>
              </a:solidFill>
              <a:effectLst/>
              <a:latin typeface="Aptos" panose="020B0004020202020204" pitchFamily="34" charset="0"/>
              <a:ea typeface="Aptos" panose="020B00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F00BB4C7-6173-4D8E-A1BD-F3AD32245279}"/>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5</a:t>
            </a:r>
            <a:endParaRPr lang="en-CA" sz="1600" dirty="0">
              <a:solidFill>
                <a:schemeClr val="bg1"/>
              </a:solidFill>
            </a:endParaRPr>
          </a:p>
        </p:txBody>
      </p:sp>
      <p:pic>
        <p:nvPicPr>
          <p:cNvPr id="11" name="Picture 10" descr="A profile of a person with arrows and people in the brain&#10;&#10;Description automatically generated">
            <a:extLst>
              <a:ext uri="{FF2B5EF4-FFF2-40B4-BE49-F238E27FC236}">
                <a16:creationId xmlns:a16="http://schemas.microsoft.com/office/drawing/2014/main" id="{A344A8F5-713E-3F2E-9D76-31FE516D9F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52" y="762843"/>
            <a:ext cx="1334577" cy="1749042"/>
          </a:xfrm>
          <a:prstGeom prst="rect">
            <a:avLst/>
          </a:prstGeom>
        </p:spPr>
      </p:pic>
      <p:graphicFrame>
        <p:nvGraphicFramePr>
          <p:cNvPr id="3" name="Table 2">
            <a:extLst>
              <a:ext uri="{FF2B5EF4-FFF2-40B4-BE49-F238E27FC236}">
                <a16:creationId xmlns:a16="http://schemas.microsoft.com/office/drawing/2014/main" id="{99171AB4-2D3D-945D-FAD2-6D0083D83467}"/>
              </a:ext>
            </a:extLst>
          </p:cNvPr>
          <p:cNvGraphicFramePr>
            <a:graphicFrameLocks noGrp="1"/>
          </p:cNvGraphicFramePr>
          <p:nvPr>
            <p:extLst>
              <p:ext uri="{D42A27DB-BD31-4B8C-83A1-F6EECF244321}">
                <p14:modId xmlns:p14="http://schemas.microsoft.com/office/powerpoint/2010/main" val="4046760070"/>
              </p:ext>
            </p:extLst>
          </p:nvPr>
        </p:nvGraphicFramePr>
        <p:xfrm>
          <a:off x="2878433" y="749237"/>
          <a:ext cx="8835148" cy="5149902"/>
        </p:xfrm>
        <a:graphic>
          <a:graphicData uri="http://schemas.openxmlformats.org/drawingml/2006/table">
            <a:tbl>
              <a:tblPr firstRow="1" firstCol="1" bandRow="1"/>
              <a:tblGrid>
                <a:gridCol w="4239342">
                  <a:extLst>
                    <a:ext uri="{9D8B030D-6E8A-4147-A177-3AD203B41FA5}">
                      <a16:colId xmlns:a16="http://schemas.microsoft.com/office/drawing/2014/main" val="4290144078"/>
                    </a:ext>
                  </a:extLst>
                </a:gridCol>
                <a:gridCol w="4595806">
                  <a:extLst>
                    <a:ext uri="{9D8B030D-6E8A-4147-A177-3AD203B41FA5}">
                      <a16:colId xmlns:a16="http://schemas.microsoft.com/office/drawing/2014/main" val="2217254239"/>
                    </a:ext>
                  </a:extLst>
                </a:gridCol>
              </a:tblGrid>
              <a:tr h="464613">
                <a:tc>
                  <a:txBody>
                    <a:bodyPr/>
                    <a:lstStyle/>
                    <a:p>
                      <a:pPr>
                        <a:lnSpc>
                          <a:spcPct val="107000"/>
                        </a:lnSpc>
                        <a:spcBef>
                          <a:spcPts val="600"/>
                        </a:spcBef>
                      </a:pPr>
                      <a:r>
                        <a:rPr lang="en-CA" sz="2000" b="1" kern="100" dirty="0">
                          <a:effectLst/>
                          <a:latin typeface="+mn-lt"/>
                          <a:ea typeface="Aptos" panose="020B0004020202020204" pitchFamily="34" charset="0"/>
                          <a:cs typeface="Times New Roman" panose="02020603050405020304" pitchFamily="18" charset="0"/>
                        </a:rPr>
                        <a:t>Interpersonal Relationship Skill</a:t>
                      </a:r>
                      <a:endParaRPr lang="en-CA" sz="2000" kern="100" dirty="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a:noFill/>
                    </a:lnR>
                    <a:lnT w="19050" cap="flat" cmpd="sng" algn="ctr">
                      <a:solidFill>
                        <a:srgbClr val="759ACA"/>
                      </a:solidFill>
                      <a:prstDash val="solid"/>
                      <a:round/>
                      <a:headEnd type="none" w="med" len="med"/>
                      <a:tailEnd type="none" w="med" len="med"/>
                    </a:lnT>
                    <a:lnB w="19050" cap="flat" cmpd="sng" algn="ctr">
                      <a:solidFill>
                        <a:srgbClr val="FFFFFF"/>
                      </a:solidFill>
                      <a:prstDash val="solid"/>
                      <a:round/>
                      <a:headEnd type="none" w="med" len="med"/>
                      <a:tailEnd type="none" w="med" len="med"/>
                    </a:lnB>
                    <a:noFill/>
                  </a:tcPr>
                </a:tc>
                <a:tc>
                  <a:txBody>
                    <a:bodyPr/>
                    <a:lstStyle/>
                    <a:p>
                      <a:pPr>
                        <a:lnSpc>
                          <a:spcPct val="107000"/>
                        </a:lnSpc>
                        <a:spcBef>
                          <a:spcPts val="600"/>
                        </a:spcBef>
                      </a:pPr>
                      <a:r>
                        <a:rPr lang="en-US"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Importance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80173" marT="40087" marB="40087" anchor="ctr">
                    <a:lnL>
                      <a:noFill/>
                    </a:lnL>
                    <a:lnR w="19050" cap="flat" cmpd="sng" algn="ctr">
                      <a:solidFill>
                        <a:srgbClr val="FFFFFF"/>
                      </a:solidFill>
                      <a:prstDash val="solid"/>
                      <a:round/>
                      <a:headEnd type="none" w="med" len="med"/>
                      <a:tailEnd type="none" w="med" len="med"/>
                    </a:lnR>
                    <a:lnT w="12700" cap="flat" cmpd="sng" algn="ctr">
                      <a:solidFill>
                        <a:srgbClr val="4D7DBB"/>
                      </a:solidFill>
                      <a:prstDash val="solid"/>
                      <a:round/>
                      <a:headEnd type="none" w="med" len="med"/>
                      <a:tailEnd type="none" w="med" len="med"/>
                    </a:lnT>
                    <a:lnB>
                      <a:noFill/>
                    </a:lnB>
                    <a:solidFill>
                      <a:srgbClr val="759ACA"/>
                    </a:solidFill>
                  </a:tcPr>
                </a:tc>
                <a:extLst>
                  <a:ext uri="{0D108BD9-81ED-4DB2-BD59-A6C34878D82A}">
                    <a16:rowId xmlns:a16="http://schemas.microsoft.com/office/drawing/2014/main" val="3923206110"/>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Building Trust and Rapport</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Patient Comfort</a:t>
                      </a:r>
                      <a:endParaRPr lang="en-CA" sz="1600" kern="100" dirty="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Family Support </a:t>
                      </a:r>
                      <a:endParaRPr lang="en-CA" sz="1600" kern="100" dirty="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0129666"/>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Communication</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a:effectLst/>
                          <a:latin typeface="+mn-lt"/>
                          <a:ea typeface="Aptos" panose="020B0004020202020204" pitchFamily="34" charset="0"/>
                          <a:cs typeface="Times New Roman" panose="02020603050405020304" pitchFamily="18" charset="0"/>
                        </a:rPr>
                        <a:t>Understanding needs</a:t>
                      </a:r>
                      <a:endParaRPr lang="en-CA" sz="1600" kern="10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US" sz="1600" kern="100">
                          <a:effectLst/>
                          <a:latin typeface="+mn-lt"/>
                          <a:ea typeface="Aptos" panose="020B0004020202020204" pitchFamily="34" charset="0"/>
                          <a:cs typeface="Times New Roman" panose="02020603050405020304" pitchFamily="18" charset="0"/>
                        </a:rPr>
                        <a:t>Providing information </a:t>
                      </a:r>
                      <a:endParaRPr lang="en-CA" sz="1600" kern="10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7286310"/>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Emotional Support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a:effectLst/>
                          <a:latin typeface="+mn-lt"/>
                          <a:ea typeface="Aptos" panose="020B0004020202020204" pitchFamily="34" charset="0"/>
                          <a:cs typeface="Times New Roman" panose="02020603050405020304" pitchFamily="18" charset="0"/>
                        </a:rPr>
                        <a:t>E</a:t>
                      </a:r>
                      <a:r>
                        <a:rPr lang="en-CA" sz="1600" kern="100">
                          <a:effectLst/>
                          <a:latin typeface="+mn-lt"/>
                          <a:ea typeface="Aptos" panose="020B0004020202020204" pitchFamily="34" charset="0"/>
                          <a:cs typeface="Times New Roman" panose="02020603050405020304" pitchFamily="18" charset="0"/>
                        </a:rPr>
                        <a:t>mpathy</a:t>
                      </a:r>
                    </a:p>
                    <a:p>
                      <a:pPr>
                        <a:lnSpc>
                          <a:spcPct val="107000"/>
                        </a:lnSpc>
                        <a:spcBef>
                          <a:spcPts val="600"/>
                        </a:spcBef>
                      </a:pPr>
                      <a:r>
                        <a:rPr lang="en-CA" sz="1600" kern="100">
                          <a:effectLst/>
                          <a:latin typeface="+mn-lt"/>
                          <a:ea typeface="Aptos" panose="020B0004020202020204" pitchFamily="34" charset="0"/>
                          <a:cs typeface="Times New Roman" panose="02020603050405020304" pitchFamily="18" charset="0"/>
                        </a:rPr>
                        <a:t>Psychosocial Care</a:t>
                      </a: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731765"/>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Conflict Resolution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Managing Differences</a:t>
                      </a:r>
                      <a:endParaRPr lang="en-CA" sz="1600" kern="100" dirty="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CA" sz="1600" kern="100" dirty="0">
                          <a:effectLst/>
                          <a:latin typeface="+mn-lt"/>
                          <a:ea typeface="Aptos" panose="020B0004020202020204" pitchFamily="34" charset="0"/>
                          <a:cs typeface="Times New Roman" panose="02020603050405020304" pitchFamily="18" charset="0"/>
                        </a:rPr>
                        <a:t>Handling Stress</a:t>
                      </a: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3161859"/>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Collaboration and Teamwork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Coordinated Care</a:t>
                      </a:r>
                      <a:endParaRPr lang="en-CA" sz="1600" kern="100" dirty="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Resource Utilization</a:t>
                      </a:r>
                      <a:endParaRPr lang="en-CA" sz="1600" kern="100" dirty="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3436687"/>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Cultural Sensitivity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9ACA"/>
                    </a:solidFill>
                  </a:tcPr>
                </a:tc>
                <a:tc>
                  <a:txBody>
                    <a:bodyPr/>
                    <a:lstStyle/>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Respecting Diversity</a:t>
                      </a:r>
                      <a:endParaRPr lang="en-CA" sz="1600" kern="100" dirty="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Personalized Care </a:t>
                      </a:r>
                      <a:endParaRPr lang="en-CA" sz="1600" kern="100" dirty="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0874111"/>
                  </a:ext>
                </a:extLst>
              </a:tr>
              <a:tr h="645445">
                <a:tc>
                  <a:txBody>
                    <a:bodyPr/>
                    <a:lstStyle/>
                    <a:p>
                      <a:pPr>
                        <a:lnSpc>
                          <a:spcPct val="107000"/>
                        </a:lnSpc>
                        <a:spcBef>
                          <a:spcPts val="600"/>
                        </a:spcBef>
                      </a:pPr>
                      <a:r>
                        <a:rPr lang="en-CA" sz="2000" b="1" kern="100" dirty="0">
                          <a:solidFill>
                            <a:srgbClr val="000000"/>
                          </a:solidFill>
                          <a:effectLst/>
                          <a:highlight>
                            <a:srgbClr val="759ACA"/>
                          </a:highlight>
                          <a:latin typeface="+mn-lt"/>
                          <a:ea typeface="Aptos" panose="020B0004020202020204" pitchFamily="34" charset="0"/>
                          <a:cs typeface="Times New Roman" panose="02020603050405020304" pitchFamily="18" charset="0"/>
                        </a:rPr>
                        <a:t>Continuous Improvement </a:t>
                      </a:r>
                      <a:endParaRPr lang="en-CA" sz="2000" kern="100" dirty="0">
                        <a:effectLst/>
                        <a:highlight>
                          <a:srgbClr val="759ACA"/>
                        </a:highlight>
                        <a:latin typeface="+mn-lt"/>
                        <a:ea typeface="Aptos" panose="020B0004020202020204" pitchFamily="34" charset="0"/>
                        <a:cs typeface="Times New Roman" panose="02020603050405020304" pitchFamily="18" charset="0"/>
                      </a:endParaRPr>
                    </a:p>
                  </a:txBody>
                  <a:tcPr marL="80173" marR="206557" marT="40087" marB="40087" anchor="ctr">
                    <a:lnL>
                      <a:noFill/>
                    </a:lnL>
                    <a:lnR>
                      <a:noFill/>
                    </a:lnR>
                    <a:lnT w="19050" cap="flat" cmpd="sng" algn="ctr">
                      <a:solidFill>
                        <a:srgbClr val="FFFFFF"/>
                      </a:solidFill>
                      <a:prstDash val="solid"/>
                      <a:round/>
                      <a:headEnd type="none" w="med" len="med"/>
                      <a:tailEnd type="none" w="med" len="med"/>
                    </a:lnT>
                    <a:lnB>
                      <a:noFill/>
                    </a:lnB>
                    <a:solidFill>
                      <a:srgbClr val="759ACA"/>
                    </a:solidFill>
                  </a:tcPr>
                </a:tc>
                <a:tc>
                  <a:txBody>
                    <a:bodyPr/>
                    <a:lstStyle/>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Feedback </a:t>
                      </a:r>
                      <a:endParaRPr lang="en-CA" sz="1600" kern="100" dirty="0">
                        <a:effectLst/>
                        <a:latin typeface="+mn-lt"/>
                        <a:ea typeface="Aptos" panose="020B0004020202020204" pitchFamily="34" charset="0"/>
                        <a:cs typeface="Times New Roman" panose="02020603050405020304" pitchFamily="18" charset="0"/>
                      </a:endParaRPr>
                    </a:p>
                    <a:p>
                      <a:pPr>
                        <a:lnSpc>
                          <a:spcPct val="107000"/>
                        </a:lnSpc>
                        <a:spcBef>
                          <a:spcPts val="600"/>
                        </a:spcBef>
                      </a:pPr>
                      <a:r>
                        <a:rPr lang="en-US" sz="1600" kern="100" dirty="0">
                          <a:effectLst/>
                          <a:latin typeface="+mn-lt"/>
                          <a:ea typeface="Aptos" panose="020B0004020202020204" pitchFamily="34" charset="0"/>
                          <a:cs typeface="Times New Roman" panose="02020603050405020304" pitchFamily="18" charset="0"/>
                        </a:rPr>
                        <a:t>Adaptation </a:t>
                      </a:r>
                      <a:endParaRPr lang="en-CA" sz="1600" kern="100" dirty="0">
                        <a:effectLst/>
                        <a:latin typeface="+mn-lt"/>
                        <a:ea typeface="Aptos" panose="020B0004020202020204" pitchFamily="34" charset="0"/>
                        <a:cs typeface="Times New Roman" panose="02020603050405020304" pitchFamily="18" charset="0"/>
                      </a:endParaRPr>
                    </a:p>
                  </a:txBody>
                  <a:tcPr marL="80173" marR="80173" marT="40087" marB="40087"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55781692"/>
                  </a:ext>
                </a:extLst>
              </a:tr>
            </a:tbl>
          </a:graphicData>
        </a:graphic>
      </p:graphicFrame>
      <p:sp>
        <p:nvSpPr>
          <p:cNvPr id="4" name="Title 3">
            <a:extLst>
              <a:ext uri="{FF2B5EF4-FFF2-40B4-BE49-F238E27FC236}">
                <a16:creationId xmlns:a16="http://schemas.microsoft.com/office/drawing/2014/main" id="{9E67E0B4-28A9-5570-E133-D90ADDF16399}"/>
              </a:ext>
            </a:extLst>
          </p:cNvPr>
          <p:cNvSpPr txBox="1">
            <a:spLocks/>
          </p:cNvSpPr>
          <p:nvPr/>
        </p:nvSpPr>
        <p:spPr>
          <a:xfrm>
            <a:off x="2654696" y="101767"/>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dirty="0">
                <a:latin typeface="Aptos" panose="020B0004020202020204" pitchFamily="34" charset="0"/>
                <a:cs typeface="Calibri" panose="020F0502020204030204" pitchFamily="34" charset="0"/>
              </a:rPr>
              <a:t>The importance of Interpersonal relationship skills</a:t>
            </a:r>
          </a:p>
        </p:txBody>
      </p:sp>
    </p:spTree>
    <p:extLst>
      <p:ext uri="{BB962C8B-B14F-4D97-AF65-F5344CB8AC3E}">
        <p14:creationId xmlns:p14="http://schemas.microsoft.com/office/powerpoint/2010/main" val="2854690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EFC60D-81F7-C9CF-25C7-DDE87481973A}"/>
              </a:ext>
            </a:extLst>
          </p:cNvPr>
          <p:cNvSpPr/>
          <p:nvPr/>
        </p:nvSpPr>
        <p:spPr>
          <a:xfrm>
            <a:off x="0" y="0"/>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525655"/>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8" name="TextBox 7">
            <a:extLst>
              <a:ext uri="{FF2B5EF4-FFF2-40B4-BE49-F238E27FC236}">
                <a16:creationId xmlns:a16="http://schemas.microsoft.com/office/drawing/2014/main" id="{8CDA777A-E94A-EA00-97E9-CD356D3A63B3}"/>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1" name="Picture 10" descr="A close-up of a logo&#10;&#10;Description automatically generated">
            <a:extLst>
              <a:ext uri="{FF2B5EF4-FFF2-40B4-BE49-F238E27FC236}">
                <a16:creationId xmlns:a16="http://schemas.microsoft.com/office/drawing/2014/main" id="{54EC5BD3-575D-CF9A-5D10-D654C40CBA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13" name="Straight Connector 12">
            <a:extLst>
              <a:ext uri="{FF2B5EF4-FFF2-40B4-BE49-F238E27FC236}">
                <a16:creationId xmlns:a16="http://schemas.microsoft.com/office/drawing/2014/main" id="{C4B327F2-0B21-53AA-BB6D-07864F0E5FC6}"/>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BCDC0F93-AFC2-4CC3-E7F8-B2927C3AE4DB}"/>
              </a:ext>
            </a:extLst>
          </p:cNvPr>
          <p:cNvSpPr txBox="1"/>
          <p:nvPr/>
        </p:nvSpPr>
        <p:spPr>
          <a:xfrm>
            <a:off x="180753" y="3090147"/>
            <a:ext cx="2286000" cy="2454583"/>
          </a:xfrm>
          <a:prstGeom prst="rect">
            <a:avLst/>
          </a:prstGeom>
          <a:noFill/>
        </p:spPr>
        <p:txBody>
          <a:bodyPr wrap="square">
            <a:spAutoFit/>
          </a:bodyPr>
          <a:lstStyle/>
          <a:p>
            <a:pPr>
              <a:lnSpc>
                <a:spcPct val="107000"/>
              </a:lnSpc>
              <a:spcAft>
                <a:spcPts val="800"/>
              </a:spcAft>
            </a:pPr>
            <a:r>
              <a:rPr lang="en-US"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rPr>
              <a:t>Patients with a strong </a:t>
            </a:r>
            <a:r>
              <a:rPr lang="en-US" sz="1600" b="1" kern="100" dirty="0">
                <a:solidFill>
                  <a:srgbClr val="4D7DBB"/>
                </a:solidFill>
                <a:latin typeface="Aptos" panose="020B0004020202020204" pitchFamily="34" charset="0"/>
                <a:ea typeface="Aptos" panose="020B0004020202020204" pitchFamily="34" charset="0"/>
                <a:cs typeface="Arial" panose="020B0604020202020204" pitchFamily="34" charset="0"/>
              </a:rPr>
              <a:t>rapport </a:t>
            </a:r>
            <a:r>
              <a:rPr lang="en-US"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rPr>
              <a:t>with their healthcare providers are more likely to communicate their pain levels accurately, leading to more effective pain management.  </a:t>
            </a:r>
            <a:endParaRPr lang="en-CA"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5FB1E05-8827-E120-3E60-FE874F61DD96}"/>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5</a:t>
            </a:r>
            <a:endParaRPr lang="en-CA" sz="1600" dirty="0">
              <a:solidFill>
                <a:schemeClr val="bg1"/>
              </a:solidFill>
            </a:endParaRPr>
          </a:p>
        </p:txBody>
      </p:sp>
      <p:pic>
        <p:nvPicPr>
          <p:cNvPr id="12" name="Picture 11" descr="A profile of a person with arrows and people in the brain&#10;&#10;Description automatically generated">
            <a:extLst>
              <a:ext uri="{FF2B5EF4-FFF2-40B4-BE49-F238E27FC236}">
                <a16:creationId xmlns:a16="http://schemas.microsoft.com/office/drawing/2014/main" id="{22C310D7-6ABC-1710-E3AD-0C83F5955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52" y="762843"/>
            <a:ext cx="1334577" cy="1749042"/>
          </a:xfrm>
          <a:prstGeom prst="rect">
            <a:avLst/>
          </a:prstGeom>
        </p:spPr>
      </p:pic>
      <p:sp>
        <p:nvSpPr>
          <p:cNvPr id="2" name="Title 3">
            <a:extLst>
              <a:ext uri="{FF2B5EF4-FFF2-40B4-BE49-F238E27FC236}">
                <a16:creationId xmlns:a16="http://schemas.microsoft.com/office/drawing/2014/main" id="{D7344495-FBE0-4E7A-7B30-19E755D04C86}"/>
              </a:ext>
            </a:extLst>
          </p:cNvPr>
          <p:cNvSpPr txBox="1">
            <a:spLocks/>
          </p:cNvSpPr>
          <p:nvPr/>
        </p:nvSpPr>
        <p:spPr>
          <a:xfrm>
            <a:off x="2646881" y="75927"/>
            <a:ext cx="9672084" cy="710958"/>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dirty="0">
                <a:latin typeface="Aptos" panose="020B0004020202020204" pitchFamily="34" charset="0"/>
                <a:cs typeface="Calibri" panose="020F0502020204030204" pitchFamily="34" charset="0"/>
              </a:rPr>
              <a:t>Building interpersonal relationships by practicing B.O.N.D.S</a:t>
            </a:r>
          </a:p>
        </p:txBody>
      </p:sp>
      <p:pic>
        <p:nvPicPr>
          <p:cNvPr id="4" name="Picture 3" descr="A blue and white letter b&#10;&#10;Description automatically generated">
            <a:extLst>
              <a:ext uri="{FF2B5EF4-FFF2-40B4-BE49-F238E27FC236}">
                <a16:creationId xmlns:a16="http://schemas.microsoft.com/office/drawing/2014/main" id="{94F2BB03-FBC4-3336-6E2E-BB97B56B05AF}"/>
              </a:ext>
            </a:extLst>
          </p:cNvPr>
          <p:cNvPicPr>
            <a:picLocks noChangeAspect="1"/>
          </p:cNvPicPr>
          <p:nvPr/>
        </p:nvPicPr>
        <p:blipFill rotWithShape="1">
          <a:blip r:embed="rId5">
            <a:extLst>
              <a:ext uri="{28A0092B-C50C-407E-A947-70E740481C1C}">
                <a14:useLocalDpi xmlns:a14="http://schemas.microsoft.com/office/drawing/2010/main" val="0"/>
              </a:ext>
            </a:extLst>
          </a:blip>
          <a:srcRect t="17881" b="15009"/>
          <a:stretch/>
        </p:blipFill>
        <p:spPr>
          <a:xfrm>
            <a:off x="3078128" y="952973"/>
            <a:ext cx="756667" cy="727854"/>
          </a:xfrm>
          <a:prstGeom prst="rect">
            <a:avLst/>
          </a:prstGeom>
        </p:spPr>
      </p:pic>
      <p:pic>
        <p:nvPicPr>
          <p:cNvPr id="5" name="Picture 4" descr="A blue and white logo&#10;&#10;Description automatically generated">
            <a:extLst>
              <a:ext uri="{FF2B5EF4-FFF2-40B4-BE49-F238E27FC236}">
                <a16:creationId xmlns:a16="http://schemas.microsoft.com/office/drawing/2014/main" id="{35EF18B3-BC8D-8417-5A9A-842E49D001BA}"/>
              </a:ext>
            </a:extLst>
          </p:cNvPr>
          <p:cNvPicPr>
            <a:picLocks noChangeAspect="1"/>
          </p:cNvPicPr>
          <p:nvPr/>
        </p:nvPicPr>
        <p:blipFill rotWithShape="1">
          <a:blip r:embed="rId6">
            <a:extLst>
              <a:ext uri="{28A0092B-C50C-407E-A947-70E740481C1C}">
                <a14:useLocalDpi xmlns:a14="http://schemas.microsoft.com/office/drawing/2010/main" val="0"/>
              </a:ext>
            </a:extLst>
          </a:blip>
          <a:srcRect t="17071" b="16226"/>
          <a:stretch/>
        </p:blipFill>
        <p:spPr>
          <a:xfrm>
            <a:off x="3078128" y="3967319"/>
            <a:ext cx="756667" cy="723434"/>
          </a:xfrm>
          <a:prstGeom prst="rect">
            <a:avLst/>
          </a:prstGeom>
        </p:spPr>
      </p:pic>
      <p:pic>
        <p:nvPicPr>
          <p:cNvPr id="6" name="Picture 5" descr="A white and blue logo&#10;&#10;Description automatically generated">
            <a:extLst>
              <a:ext uri="{FF2B5EF4-FFF2-40B4-BE49-F238E27FC236}">
                <a16:creationId xmlns:a16="http://schemas.microsoft.com/office/drawing/2014/main" id="{FA530E9B-976B-4DD5-49A3-9E5810C14C53}"/>
              </a:ext>
            </a:extLst>
          </p:cNvPr>
          <p:cNvPicPr>
            <a:picLocks noChangeAspect="1"/>
          </p:cNvPicPr>
          <p:nvPr/>
        </p:nvPicPr>
        <p:blipFill rotWithShape="1">
          <a:blip r:embed="rId7">
            <a:extLst>
              <a:ext uri="{28A0092B-C50C-407E-A947-70E740481C1C}">
                <a14:useLocalDpi xmlns:a14="http://schemas.microsoft.com/office/drawing/2010/main" val="0"/>
              </a:ext>
            </a:extLst>
          </a:blip>
          <a:srcRect t="18169" b="15128"/>
          <a:stretch/>
        </p:blipFill>
        <p:spPr>
          <a:xfrm>
            <a:off x="3078128" y="1960702"/>
            <a:ext cx="756667" cy="723433"/>
          </a:xfrm>
          <a:prstGeom prst="rect">
            <a:avLst/>
          </a:prstGeom>
        </p:spPr>
      </p:pic>
      <p:pic>
        <p:nvPicPr>
          <p:cNvPr id="9" name="Picture 8" descr="A blue and white logo&#10;&#10;Description automatically generated">
            <a:extLst>
              <a:ext uri="{FF2B5EF4-FFF2-40B4-BE49-F238E27FC236}">
                <a16:creationId xmlns:a16="http://schemas.microsoft.com/office/drawing/2014/main" id="{DEEFE061-7F25-DB97-6355-B37E641A771F}"/>
              </a:ext>
            </a:extLst>
          </p:cNvPr>
          <p:cNvPicPr>
            <a:picLocks noChangeAspect="1"/>
          </p:cNvPicPr>
          <p:nvPr/>
        </p:nvPicPr>
        <p:blipFill rotWithShape="1">
          <a:blip r:embed="rId8">
            <a:extLst>
              <a:ext uri="{28A0092B-C50C-407E-A947-70E740481C1C}">
                <a14:useLocalDpi xmlns:a14="http://schemas.microsoft.com/office/drawing/2010/main" val="0"/>
              </a:ext>
            </a:extLst>
          </a:blip>
          <a:srcRect t="18445" b="14852"/>
          <a:stretch/>
        </p:blipFill>
        <p:spPr>
          <a:xfrm>
            <a:off x="3078128" y="4970628"/>
            <a:ext cx="756667" cy="723434"/>
          </a:xfrm>
          <a:prstGeom prst="rect">
            <a:avLst/>
          </a:prstGeom>
        </p:spPr>
      </p:pic>
      <p:pic>
        <p:nvPicPr>
          <p:cNvPr id="14" name="Picture 13" descr="A blue and white letter n&#10;&#10;Description automatically generated">
            <a:extLst>
              <a:ext uri="{FF2B5EF4-FFF2-40B4-BE49-F238E27FC236}">
                <a16:creationId xmlns:a16="http://schemas.microsoft.com/office/drawing/2014/main" id="{1312F1E9-A0DC-843E-157A-B0DE97723675}"/>
              </a:ext>
            </a:extLst>
          </p:cNvPr>
          <p:cNvPicPr>
            <a:picLocks noChangeAspect="1"/>
          </p:cNvPicPr>
          <p:nvPr/>
        </p:nvPicPr>
        <p:blipFill rotWithShape="1">
          <a:blip r:embed="rId9">
            <a:extLst>
              <a:ext uri="{28A0092B-C50C-407E-A947-70E740481C1C}">
                <a14:useLocalDpi xmlns:a14="http://schemas.microsoft.com/office/drawing/2010/main" val="0"/>
              </a:ext>
            </a:extLst>
          </a:blip>
          <a:srcRect t="15413" b="15833"/>
          <a:stretch/>
        </p:blipFill>
        <p:spPr>
          <a:xfrm>
            <a:off x="3074995" y="2964010"/>
            <a:ext cx="762932" cy="723434"/>
          </a:xfrm>
          <a:prstGeom prst="rect">
            <a:avLst/>
          </a:prstGeom>
        </p:spPr>
      </p:pic>
      <p:sp>
        <p:nvSpPr>
          <p:cNvPr id="16" name="TextBox 15">
            <a:extLst>
              <a:ext uri="{FF2B5EF4-FFF2-40B4-BE49-F238E27FC236}">
                <a16:creationId xmlns:a16="http://schemas.microsoft.com/office/drawing/2014/main" id="{3BD61D30-DE0F-8740-55BF-1DC6BD7CD203}"/>
              </a:ext>
            </a:extLst>
          </p:cNvPr>
          <p:cNvSpPr txBox="1"/>
          <p:nvPr/>
        </p:nvSpPr>
        <p:spPr>
          <a:xfrm>
            <a:off x="4000306" y="1004088"/>
            <a:ext cx="7354453" cy="646331"/>
          </a:xfrm>
          <a:prstGeom prst="rect">
            <a:avLst/>
          </a:prstGeom>
          <a:noFill/>
        </p:spPr>
        <p:txBody>
          <a:bodyPr wrap="square" rtlCol="0">
            <a:spAutoFit/>
          </a:bodyPr>
          <a:lstStyle/>
          <a:p>
            <a:r>
              <a:rPr lang="en-US" sz="3600" b="1" dirty="0"/>
              <a:t>B</a:t>
            </a:r>
            <a:r>
              <a:rPr lang="en-US" sz="2000" dirty="0"/>
              <a:t>e Present : Actively listen by giving your full attention.</a:t>
            </a:r>
            <a:endParaRPr lang="en-CA" sz="2000" dirty="0"/>
          </a:p>
        </p:txBody>
      </p:sp>
      <p:sp>
        <p:nvSpPr>
          <p:cNvPr id="17" name="TextBox 16">
            <a:extLst>
              <a:ext uri="{FF2B5EF4-FFF2-40B4-BE49-F238E27FC236}">
                <a16:creationId xmlns:a16="http://schemas.microsoft.com/office/drawing/2014/main" id="{A838EBBE-B6B2-BDB8-EF8D-74AC58C1488F}"/>
              </a:ext>
            </a:extLst>
          </p:cNvPr>
          <p:cNvSpPr txBox="1"/>
          <p:nvPr/>
        </p:nvSpPr>
        <p:spPr>
          <a:xfrm>
            <a:off x="4000306" y="1960702"/>
            <a:ext cx="7759197" cy="954107"/>
          </a:xfrm>
          <a:prstGeom prst="rect">
            <a:avLst/>
          </a:prstGeom>
          <a:noFill/>
        </p:spPr>
        <p:txBody>
          <a:bodyPr wrap="square" rtlCol="0">
            <a:spAutoFit/>
          </a:bodyPr>
          <a:lstStyle/>
          <a:p>
            <a:r>
              <a:rPr lang="en-US" sz="3600" b="1" dirty="0"/>
              <a:t>O</a:t>
            </a:r>
            <a:r>
              <a:rPr lang="en-US" sz="2000" dirty="0"/>
              <a:t>penness: Show empathy by imagining yourself in someone else’s shoes.</a:t>
            </a:r>
            <a:endParaRPr lang="en-CA" sz="2000" dirty="0"/>
          </a:p>
        </p:txBody>
      </p:sp>
      <p:sp>
        <p:nvSpPr>
          <p:cNvPr id="18" name="TextBox 17">
            <a:extLst>
              <a:ext uri="{FF2B5EF4-FFF2-40B4-BE49-F238E27FC236}">
                <a16:creationId xmlns:a16="http://schemas.microsoft.com/office/drawing/2014/main" id="{1C81B7BE-C714-2480-DCD4-DFFC4E51734C}"/>
              </a:ext>
            </a:extLst>
          </p:cNvPr>
          <p:cNvSpPr txBox="1"/>
          <p:nvPr/>
        </p:nvSpPr>
        <p:spPr>
          <a:xfrm>
            <a:off x="4000306" y="3078705"/>
            <a:ext cx="7166463" cy="646331"/>
          </a:xfrm>
          <a:prstGeom prst="rect">
            <a:avLst/>
          </a:prstGeom>
          <a:noFill/>
        </p:spPr>
        <p:txBody>
          <a:bodyPr wrap="square" rtlCol="0">
            <a:spAutoFit/>
          </a:bodyPr>
          <a:lstStyle/>
          <a:p>
            <a:r>
              <a:rPr lang="en-US" sz="3600" b="1" dirty="0" err="1"/>
              <a:t>N</a:t>
            </a:r>
            <a:r>
              <a:rPr lang="en-US" sz="2400" dirty="0" err="1"/>
              <a:t>uture</a:t>
            </a:r>
            <a:r>
              <a:rPr lang="en-US" sz="2400" dirty="0"/>
              <a:t> </a:t>
            </a:r>
            <a:r>
              <a:rPr lang="en-US" sz="2000" dirty="0"/>
              <a:t> Connections: Form genuine relationships.</a:t>
            </a:r>
            <a:endParaRPr lang="en-CA" dirty="0"/>
          </a:p>
        </p:txBody>
      </p:sp>
      <p:sp>
        <p:nvSpPr>
          <p:cNvPr id="19" name="TextBox 18">
            <a:extLst>
              <a:ext uri="{FF2B5EF4-FFF2-40B4-BE49-F238E27FC236}">
                <a16:creationId xmlns:a16="http://schemas.microsoft.com/office/drawing/2014/main" id="{B25083DB-1E34-1A1A-D739-ED42A8A446C0}"/>
              </a:ext>
            </a:extLst>
          </p:cNvPr>
          <p:cNvSpPr txBox="1"/>
          <p:nvPr/>
        </p:nvSpPr>
        <p:spPr>
          <a:xfrm>
            <a:off x="4000306" y="4068735"/>
            <a:ext cx="7520337" cy="646331"/>
          </a:xfrm>
          <a:prstGeom prst="rect">
            <a:avLst/>
          </a:prstGeom>
          <a:noFill/>
        </p:spPr>
        <p:txBody>
          <a:bodyPr wrap="square" rtlCol="0">
            <a:spAutoFit/>
          </a:bodyPr>
          <a:lstStyle/>
          <a:p>
            <a:r>
              <a:rPr lang="en-US" sz="3600" b="1" dirty="0"/>
              <a:t>D</a:t>
            </a:r>
            <a:r>
              <a:rPr lang="en-US" sz="2000" dirty="0"/>
              <a:t>iplomacy</a:t>
            </a:r>
            <a:r>
              <a:rPr lang="en-US" sz="2000" b="1" dirty="0"/>
              <a:t>: </a:t>
            </a:r>
            <a:r>
              <a:rPr lang="en-US" sz="2000" dirty="0"/>
              <a:t> Handle disagreements with tact and sensitivity.</a:t>
            </a:r>
            <a:endParaRPr lang="en-CA" sz="2000" dirty="0"/>
          </a:p>
        </p:txBody>
      </p:sp>
      <p:sp>
        <p:nvSpPr>
          <p:cNvPr id="20" name="TextBox 19">
            <a:extLst>
              <a:ext uri="{FF2B5EF4-FFF2-40B4-BE49-F238E27FC236}">
                <a16:creationId xmlns:a16="http://schemas.microsoft.com/office/drawing/2014/main" id="{A955CB85-9509-7BDB-8D82-C170759E0080}"/>
              </a:ext>
            </a:extLst>
          </p:cNvPr>
          <p:cNvSpPr txBox="1"/>
          <p:nvPr/>
        </p:nvSpPr>
        <p:spPr>
          <a:xfrm>
            <a:off x="4000307" y="4881783"/>
            <a:ext cx="8099544" cy="646331"/>
          </a:xfrm>
          <a:prstGeom prst="rect">
            <a:avLst/>
          </a:prstGeom>
          <a:noFill/>
        </p:spPr>
        <p:txBody>
          <a:bodyPr wrap="square" rtlCol="0">
            <a:spAutoFit/>
          </a:bodyPr>
          <a:lstStyle/>
          <a:p>
            <a:r>
              <a:rPr lang="en-US" sz="3600" b="1" dirty="0"/>
              <a:t>S</a:t>
            </a:r>
            <a:r>
              <a:rPr lang="en-US" sz="2000" dirty="0"/>
              <a:t>trengthen Communication: Actively listen by giving your full attention.</a:t>
            </a:r>
            <a:endParaRPr lang="en-CA" sz="2000" dirty="0"/>
          </a:p>
        </p:txBody>
      </p:sp>
    </p:spTree>
    <p:extLst>
      <p:ext uri="{BB962C8B-B14F-4D97-AF65-F5344CB8AC3E}">
        <p14:creationId xmlns:p14="http://schemas.microsoft.com/office/powerpoint/2010/main" val="343205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663441"/>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2" name="Rectangle 1">
            <a:extLst>
              <a:ext uri="{FF2B5EF4-FFF2-40B4-BE49-F238E27FC236}">
                <a16:creationId xmlns:a16="http://schemas.microsoft.com/office/drawing/2014/main" id="{82E2FD59-AD64-66EC-1A2B-93FAD8914F39}"/>
              </a:ext>
            </a:extLst>
          </p:cNvPr>
          <p:cNvSpPr/>
          <p:nvPr/>
        </p:nvSpPr>
        <p:spPr>
          <a:xfrm>
            <a:off x="0" y="0"/>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 name="TextBox 3">
            <a:extLst>
              <a:ext uri="{FF2B5EF4-FFF2-40B4-BE49-F238E27FC236}">
                <a16:creationId xmlns:a16="http://schemas.microsoft.com/office/drawing/2014/main" id="{C3B7E684-B3DB-D0F9-025F-96BF3977C71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5" name="Picture 4" descr="A close-up of a logo&#10;&#10;Description automatically generated">
            <a:extLst>
              <a:ext uri="{FF2B5EF4-FFF2-40B4-BE49-F238E27FC236}">
                <a16:creationId xmlns:a16="http://schemas.microsoft.com/office/drawing/2014/main" id="{4CAE3910-E341-55A3-B154-3A28B0DF19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8" name="Straight Connector 7">
            <a:extLst>
              <a:ext uri="{FF2B5EF4-FFF2-40B4-BE49-F238E27FC236}">
                <a16:creationId xmlns:a16="http://schemas.microsoft.com/office/drawing/2014/main" id="{61E92FCE-C94A-300B-6DAE-952236358F26}"/>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12" name="Title 3">
            <a:extLst>
              <a:ext uri="{FF2B5EF4-FFF2-40B4-BE49-F238E27FC236}">
                <a16:creationId xmlns:a16="http://schemas.microsoft.com/office/drawing/2014/main" id="{D35403D7-7829-5FBA-10D8-20E9E18134DB}"/>
              </a:ext>
            </a:extLst>
          </p:cNvPr>
          <p:cNvSpPr txBox="1">
            <a:spLocks/>
          </p:cNvSpPr>
          <p:nvPr/>
        </p:nvSpPr>
        <p:spPr>
          <a:xfrm>
            <a:off x="2691493" y="235517"/>
            <a:ext cx="9672084" cy="710958"/>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Valuing Voices to Develop Interpersonal Relationship Skills</a:t>
            </a:r>
            <a:endParaRPr lang="en-GB" sz="3200" dirty="0">
              <a:latin typeface="Aptos" panose="020B000402020202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E308CC60-7578-7E13-2749-8F3381599935}"/>
              </a:ext>
            </a:extLst>
          </p:cNvPr>
          <p:cNvSpPr txBox="1"/>
          <p:nvPr/>
        </p:nvSpPr>
        <p:spPr>
          <a:xfrm>
            <a:off x="184047" y="3186419"/>
            <a:ext cx="2203432" cy="2718052"/>
          </a:xfrm>
          <a:prstGeom prst="rect">
            <a:avLst/>
          </a:prstGeom>
          <a:noFill/>
        </p:spPr>
        <p:txBody>
          <a:bodyPr wrap="square">
            <a:spAutoFit/>
          </a:bodyPr>
          <a:lstStyle/>
          <a:p>
            <a:pPr>
              <a:lnSpc>
                <a:spcPct val="107000"/>
              </a:lnSpc>
              <a:spcAft>
                <a:spcPts val="800"/>
              </a:spcAft>
            </a:pPr>
            <a:r>
              <a:rPr lang="en-US"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rPr>
              <a:t>Involving  family members in care decisions can improve patient outcomes . When family voices are valued, patients often experience a 15% improvement in emotional well-being.</a:t>
            </a:r>
            <a:endParaRPr lang="en-CA"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74882C96-0EA3-31CA-838B-DD4D53F04C13}"/>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5</a:t>
            </a:r>
            <a:endParaRPr lang="en-CA" sz="1600" dirty="0">
              <a:solidFill>
                <a:schemeClr val="bg1"/>
              </a:solidFill>
            </a:endParaRPr>
          </a:p>
        </p:txBody>
      </p:sp>
      <p:pic>
        <p:nvPicPr>
          <p:cNvPr id="22" name="Picture 21" descr="A profile of a person with arrows and people in the brain&#10;&#10;Description automatically generated">
            <a:extLst>
              <a:ext uri="{FF2B5EF4-FFF2-40B4-BE49-F238E27FC236}">
                <a16:creationId xmlns:a16="http://schemas.microsoft.com/office/drawing/2014/main" id="{DEC9F2AB-AF28-F687-6E6D-44B0CE001A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52" y="762843"/>
            <a:ext cx="1334577" cy="1749042"/>
          </a:xfrm>
          <a:prstGeom prst="rect">
            <a:avLst/>
          </a:prstGeom>
        </p:spPr>
      </p:pic>
      <p:pic>
        <p:nvPicPr>
          <p:cNvPr id="3" name="Picture 2" descr="A person wearing a grey scarf&#10;&#10;Description automatically generated">
            <a:extLst>
              <a:ext uri="{FF2B5EF4-FFF2-40B4-BE49-F238E27FC236}">
                <a16:creationId xmlns:a16="http://schemas.microsoft.com/office/drawing/2014/main" id="{B0685212-253F-FF4E-C848-DD4B73B940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93267" y="1629621"/>
            <a:ext cx="1351613" cy="1351613"/>
          </a:xfrm>
          <a:prstGeom prst="rect">
            <a:avLst/>
          </a:prstGeom>
        </p:spPr>
      </p:pic>
      <p:pic>
        <p:nvPicPr>
          <p:cNvPr id="6" name="Picture 5" descr="A group of people talking to each other&#10;&#10;Description automatically generated">
            <a:extLst>
              <a:ext uri="{FF2B5EF4-FFF2-40B4-BE49-F238E27FC236}">
                <a16:creationId xmlns:a16="http://schemas.microsoft.com/office/drawing/2014/main" id="{D7E1F0F5-2915-3C4A-1EFB-D108A40C420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16787" y="1629621"/>
            <a:ext cx="1351613" cy="1351613"/>
          </a:xfrm>
          <a:prstGeom prst="rect">
            <a:avLst/>
          </a:prstGeom>
        </p:spPr>
      </p:pic>
      <p:pic>
        <p:nvPicPr>
          <p:cNvPr id="7" name="Picture 6" descr="A group of people sitting at a table&#10;&#10;Description automatically generated">
            <a:extLst>
              <a:ext uri="{FF2B5EF4-FFF2-40B4-BE49-F238E27FC236}">
                <a16:creationId xmlns:a16="http://schemas.microsoft.com/office/drawing/2014/main" id="{5114D1F9-D94E-9594-AB48-256DCCE7BD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55142" y="1629621"/>
            <a:ext cx="1351613" cy="1351613"/>
          </a:xfrm>
          <a:prstGeom prst="rect">
            <a:avLst/>
          </a:prstGeom>
        </p:spPr>
      </p:pic>
      <p:pic>
        <p:nvPicPr>
          <p:cNvPr id="9" name="Picture 8" descr="A person hugging a person&#10;&#10;Description automatically generated">
            <a:extLst>
              <a:ext uri="{FF2B5EF4-FFF2-40B4-BE49-F238E27FC236}">
                <a16:creationId xmlns:a16="http://schemas.microsoft.com/office/drawing/2014/main" id="{DF2F261D-C6FB-C4A7-0E65-A7C4FB54697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93497" y="1629621"/>
            <a:ext cx="1351613" cy="1351613"/>
          </a:xfrm>
          <a:prstGeom prst="rect">
            <a:avLst/>
          </a:prstGeom>
        </p:spPr>
      </p:pic>
      <p:pic>
        <p:nvPicPr>
          <p:cNvPr id="10" name="Picture 9" descr="A group of people putting their hands together&#10;&#10;Description automatically generated">
            <a:extLst>
              <a:ext uri="{FF2B5EF4-FFF2-40B4-BE49-F238E27FC236}">
                <a16:creationId xmlns:a16="http://schemas.microsoft.com/office/drawing/2014/main" id="{0AE08604-2EF8-1348-01A1-D9A6B951C4C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349669" y="1629621"/>
            <a:ext cx="1351613" cy="1351613"/>
          </a:xfrm>
          <a:prstGeom prst="rect">
            <a:avLst/>
          </a:prstGeom>
        </p:spPr>
      </p:pic>
      <p:sp>
        <p:nvSpPr>
          <p:cNvPr id="17" name="Speech Bubble: Oval 16">
            <a:extLst>
              <a:ext uri="{FF2B5EF4-FFF2-40B4-BE49-F238E27FC236}">
                <a16:creationId xmlns:a16="http://schemas.microsoft.com/office/drawing/2014/main" id="{987B31F7-BE69-4E4B-FBBC-F7B97CA7B24F}"/>
              </a:ext>
            </a:extLst>
          </p:cNvPr>
          <p:cNvSpPr/>
          <p:nvPr/>
        </p:nvSpPr>
        <p:spPr>
          <a:xfrm flipH="1">
            <a:off x="2585354" y="1489208"/>
            <a:ext cx="1892659" cy="1741469"/>
          </a:xfrm>
          <a:prstGeom prst="wedgeEllipseCallout">
            <a:avLst/>
          </a:prstGeom>
          <a:noFill/>
          <a:ln w="38100">
            <a:solidFill>
              <a:srgbClr val="4D7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TextBox 17">
            <a:extLst>
              <a:ext uri="{FF2B5EF4-FFF2-40B4-BE49-F238E27FC236}">
                <a16:creationId xmlns:a16="http://schemas.microsoft.com/office/drawing/2014/main" id="{D60C56A9-3DC6-DD7E-E8A0-AE91B72E7D08}"/>
              </a:ext>
            </a:extLst>
          </p:cNvPr>
          <p:cNvSpPr txBox="1"/>
          <p:nvPr/>
        </p:nvSpPr>
        <p:spPr>
          <a:xfrm>
            <a:off x="3126315" y="3835271"/>
            <a:ext cx="8574967" cy="1015663"/>
          </a:xfrm>
          <a:prstGeom prst="rect">
            <a:avLst/>
          </a:prstGeom>
          <a:noFill/>
        </p:spPr>
        <p:txBody>
          <a:bodyPr wrap="square" rtlCol="0">
            <a:spAutoFit/>
          </a:bodyPr>
          <a:lstStyle/>
          <a:p>
            <a:r>
              <a:rPr lang="en-US" sz="2000" b="1" dirty="0"/>
              <a:t>Patient’s Voice</a:t>
            </a:r>
          </a:p>
          <a:p>
            <a:r>
              <a:rPr lang="en-US" sz="2000" dirty="0"/>
              <a:t>Listen intently to the patient’s concerns, preferences and stories. </a:t>
            </a:r>
          </a:p>
          <a:p>
            <a:r>
              <a:rPr lang="en-US" sz="2000" dirty="0"/>
              <a:t>Incorporate these into your care plans to align with their needs  and wishes</a:t>
            </a:r>
            <a:r>
              <a:rPr lang="en-US" dirty="0"/>
              <a:t>.</a:t>
            </a:r>
            <a:endParaRPr lang="en-CA" dirty="0"/>
          </a:p>
        </p:txBody>
      </p:sp>
      <p:sp>
        <p:nvSpPr>
          <p:cNvPr id="19" name="Speech Bubble: Oval 18">
            <a:extLst>
              <a:ext uri="{FF2B5EF4-FFF2-40B4-BE49-F238E27FC236}">
                <a16:creationId xmlns:a16="http://schemas.microsoft.com/office/drawing/2014/main" id="{C575819E-B18E-17AA-8F94-601F2D285B19}"/>
              </a:ext>
            </a:extLst>
          </p:cNvPr>
          <p:cNvSpPr/>
          <p:nvPr/>
        </p:nvSpPr>
        <p:spPr>
          <a:xfrm flipH="1">
            <a:off x="4415942" y="1489208"/>
            <a:ext cx="1892659" cy="1741469"/>
          </a:xfrm>
          <a:prstGeom prst="wedgeEllipseCallout">
            <a:avLst/>
          </a:prstGeom>
          <a:noFill/>
          <a:ln w="38100">
            <a:solidFill>
              <a:srgbClr val="4D7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Speech Bubble: Oval 22">
            <a:extLst>
              <a:ext uri="{FF2B5EF4-FFF2-40B4-BE49-F238E27FC236}">
                <a16:creationId xmlns:a16="http://schemas.microsoft.com/office/drawing/2014/main" id="{F885A3E8-E8A0-C7F0-CD98-BCC065A158F6}"/>
              </a:ext>
            </a:extLst>
          </p:cNvPr>
          <p:cNvSpPr/>
          <p:nvPr/>
        </p:nvSpPr>
        <p:spPr>
          <a:xfrm>
            <a:off x="6240062" y="1489208"/>
            <a:ext cx="1892659" cy="1741469"/>
          </a:xfrm>
          <a:prstGeom prst="wedgeEllipseCallout">
            <a:avLst/>
          </a:prstGeom>
          <a:noFill/>
          <a:ln w="38100">
            <a:solidFill>
              <a:srgbClr val="4D7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Speech Bubble: Oval 23">
            <a:extLst>
              <a:ext uri="{FF2B5EF4-FFF2-40B4-BE49-F238E27FC236}">
                <a16:creationId xmlns:a16="http://schemas.microsoft.com/office/drawing/2014/main" id="{1461C0F4-5D33-3D6E-AED6-5EF1E36174E0}"/>
              </a:ext>
            </a:extLst>
          </p:cNvPr>
          <p:cNvSpPr/>
          <p:nvPr/>
        </p:nvSpPr>
        <p:spPr>
          <a:xfrm>
            <a:off x="8122973" y="1489208"/>
            <a:ext cx="1892659" cy="1741469"/>
          </a:xfrm>
          <a:prstGeom prst="wedgeEllipseCallout">
            <a:avLst/>
          </a:prstGeom>
          <a:noFill/>
          <a:ln w="38100">
            <a:solidFill>
              <a:srgbClr val="4D7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Speech Bubble: Oval 24">
            <a:extLst>
              <a:ext uri="{FF2B5EF4-FFF2-40B4-BE49-F238E27FC236}">
                <a16:creationId xmlns:a16="http://schemas.microsoft.com/office/drawing/2014/main" id="{49281F94-636F-EB71-C04E-1C4FC3E2570D}"/>
              </a:ext>
            </a:extLst>
          </p:cNvPr>
          <p:cNvSpPr/>
          <p:nvPr/>
        </p:nvSpPr>
        <p:spPr>
          <a:xfrm>
            <a:off x="10083663" y="1489208"/>
            <a:ext cx="1892659" cy="1741469"/>
          </a:xfrm>
          <a:prstGeom prst="wedgeEllipseCallout">
            <a:avLst/>
          </a:prstGeom>
          <a:noFill/>
          <a:ln w="38100">
            <a:solidFill>
              <a:srgbClr val="4D7DB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a:extLst>
              <a:ext uri="{FF2B5EF4-FFF2-40B4-BE49-F238E27FC236}">
                <a16:creationId xmlns:a16="http://schemas.microsoft.com/office/drawing/2014/main" id="{7394ADCB-DE3F-FBE4-EB37-9C65678DE3F7}"/>
              </a:ext>
            </a:extLst>
          </p:cNvPr>
          <p:cNvSpPr txBox="1"/>
          <p:nvPr/>
        </p:nvSpPr>
        <p:spPr>
          <a:xfrm>
            <a:off x="3101677" y="3813977"/>
            <a:ext cx="8851717" cy="954107"/>
          </a:xfrm>
          <a:prstGeom prst="rect">
            <a:avLst/>
          </a:prstGeom>
          <a:noFill/>
        </p:spPr>
        <p:txBody>
          <a:bodyPr wrap="square" rtlCol="0">
            <a:spAutoFit/>
          </a:bodyPr>
          <a:lstStyle/>
          <a:p>
            <a:r>
              <a:rPr lang="en-US" sz="2000" b="1" dirty="0"/>
              <a:t>Family Members’ Voices</a:t>
            </a:r>
          </a:p>
          <a:p>
            <a:r>
              <a:rPr lang="en-US" dirty="0"/>
              <a:t>Tune into what family members know, feel and contribute. Their insights are essential in shaping and executing care plans. </a:t>
            </a:r>
            <a:endParaRPr lang="en-CA" dirty="0"/>
          </a:p>
        </p:txBody>
      </p:sp>
      <p:sp>
        <p:nvSpPr>
          <p:cNvPr id="33" name="TextBox 32">
            <a:extLst>
              <a:ext uri="{FF2B5EF4-FFF2-40B4-BE49-F238E27FC236}">
                <a16:creationId xmlns:a16="http://schemas.microsoft.com/office/drawing/2014/main" id="{F7ACD13B-F060-317B-19C2-3CB40DB833ED}"/>
              </a:ext>
            </a:extLst>
          </p:cNvPr>
          <p:cNvSpPr txBox="1"/>
          <p:nvPr/>
        </p:nvSpPr>
        <p:spPr>
          <a:xfrm>
            <a:off x="3081838" y="3806482"/>
            <a:ext cx="8574967" cy="1323439"/>
          </a:xfrm>
          <a:prstGeom prst="rect">
            <a:avLst/>
          </a:prstGeom>
          <a:noFill/>
        </p:spPr>
        <p:txBody>
          <a:bodyPr wrap="square" rtlCol="0">
            <a:spAutoFit/>
          </a:bodyPr>
          <a:lstStyle/>
          <a:p>
            <a:r>
              <a:rPr lang="en-US" sz="2000" b="1" dirty="0"/>
              <a:t>Care Team Members’ Voices</a:t>
            </a:r>
          </a:p>
          <a:p>
            <a:r>
              <a:rPr lang="en-US" sz="2000" dirty="0"/>
              <a:t>Engage in collaborative practice by understanding and valuing the expertise each team member brings. Infuse this knowledge into your care strategy and actions.</a:t>
            </a:r>
          </a:p>
        </p:txBody>
      </p:sp>
      <p:sp>
        <p:nvSpPr>
          <p:cNvPr id="34" name="TextBox 33">
            <a:extLst>
              <a:ext uri="{FF2B5EF4-FFF2-40B4-BE49-F238E27FC236}">
                <a16:creationId xmlns:a16="http://schemas.microsoft.com/office/drawing/2014/main" id="{44DF1811-D98E-5452-A47D-0489E6E453DB}"/>
              </a:ext>
            </a:extLst>
          </p:cNvPr>
          <p:cNvSpPr txBox="1"/>
          <p:nvPr/>
        </p:nvSpPr>
        <p:spPr>
          <a:xfrm>
            <a:off x="3100692" y="3835271"/>
            <a:ext cx="8928841" cy="1015663"/>
          </a:xfrm>
          <a:prstGeom prst="rect">
            <a:avLst/>
          </a:prstGeom>
          <a:noFill/>
        </p:spPr>
        <p:txBody>
          <a:bodyPr wrap="square" rtlCol="0">
            <a:spAutoFit/>
          </a:bodyPr>
          <a:lstStyle/>
          <a:p>
            <a:r>
              <a:rPr lang="en-US" sz="2000" b="1" dirty="0"/>
              <a:t>Caregivers’ Voices</a:t>
            </a:r>
          </a:p>
          <a:p>
            <a:r>
              <a:rPr lang="en-US" sz="2000" dirty="0"/>
              <a:t>Caregivers outside the family often play crucial roles in someone’s care. Their</a:t>
            </a:r>
          </a:p>
          <a:p>
            <a:r>
              <a:rPr lang="en-US" sz="2000" dirty="0"/>
              <a:t>perspectives and experience offer a wealth of insight. </a:t>
            </a:r>
          </a:p>
        </p:txBody>
      </p:sp>
      <p:sp>
        <p:nvSpPr>
          <p:cNvPr id="35" name="TextBox 34">
            <a:extLst>
              <a:ext uri="{FF2B5EF4-FFF2-40B4-BE49-F238E27FC236}">
                <a16:creationId xmlns:a16="http://schemas.microsoft.com/office/drawing/2014/main" id="{DA85D9DB-29A6-6B4E-81ED-1C9745B81C3D}"/>
              </a:ext>
            </a:extLst>
          </p:cNvPr>
          <p:cNvSpPr txBox="1"/>
          <p:nvPr/>
        </p:nvSpPr>
        <p:spPr>
          <a:xfrm>
            <a:off x="3107423" y="3864060"/>
            <a:ext cx="8928841" cy="1015663"/>
          </a:xfrm>
          <a:prstGeom prst="rect">
            <a:avLst/>
          </a:prstGeom>
          <a:noFill/>
        </p:spPr>
        <p:txBody>
          <a:bodyPr wrap="square" rtlCol="0">
            <a:spAutoFit/>
          </a:bodyPr>
          <a:lstStyle/>
          <a:p>
            <a:r>
              <a:rPr lang="en-US" sz="2000" b="1" dirty="0"/>
              <a:t>Community Supports’ Voices</a:t>
            </a:r>
          </a:p>
          <a:p>
            <a:r>
              <a:rPr lang="en-US" sz="2000" dirty="0"/>
              <a:t>Perspectives from volunteers, non-traditional care providers and community groups enrich a patient’s experience and care journey. </a:t>
            </a:r>
          </a:p>
        </p:txBody>
      </p:sp>
    </p:spTree>
    <p:extLst>
      <p:ext uri="{BB962C8B-B14F-4D97-AF65-F5344CB8AC3E}">
        <p14:creationId xmlns:p14="http://schemas.microsoft.com/office/powerpoint/2010/main" val="316208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18"/>
                                        </p:tgtEl>
                                      </p:cBhvr>
                                    </p:animEffect>
                                    <p:set>
                                      <p:cBhvr>
                                        <p:cTn id="16" dur="1" fill="hold">
                                          <p:stCondLst>
                                            <p:cond delay="499"/>
                                          </p:stCondLst>
                                        </p:cTn>
                                        <p:tgtEl>
                                          <p:spTgt spid="1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9"/>
                                        </p:tgtEl>
                                      </p:cBhvr>
                                    </p:animEffect>
                                    <p:set>
                                      <p:cBhvr>
                                        <p:cTn id="27" dur="1" fill="hold">
                                          <p:stCondLst>
                                            <p:cond delay="499"/>
                                          </p:stCondLst>
                                        </p:cTn>
                                        <p:tgtEl>
                                          <p:spTgt spid="19"/>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26"/>
                                        </p:tgtEl>
                                      </p:cBhvr>
                                    </p:animEffect>
                                    <p:set>
                                      <p:cBhvr>
                                        <p:cTn id="30" dur="1" fill="hold">
                                          <p:stCondLst>
                                            <p:cond delay="499"/>
                                          </p:stCondLst>
                                        </p:cTn>
                                        <p:tgtEl>
                                          <p:spTgt spid="2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23"/>
                                        </p:tgtEl>
                                      </p:cBhvr>
                                    </p:animEffect>
                                    <p:set>
                                      <p:cBhvr>
                                        <p:cTn id="41" dur="1" fill="hold">
                                          <p:stCondLst>
                                            <p:cond delay="499"/>
                                          </p:stCondLst>
                                        </p:cTn>
                                        <p:tgtEl>
                                          <p:spTgt spid="2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33"/>
                                        </p:tgtEl>
                                      </p:cBhvr>
                                    </p:animEffect>
                                    <p:set>
                                      <p:cBhvr>
                                        <p:cTn id="44" dur="1" fill="hold">
                                          <p:stCondLst>
                                            <p:cond delay="499"/>
                                          </p:stCondLst>
                                        </p:cTn>
                                        <p:tgtEl>
                                          <p:spTgt spid="33"/>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24"/>
                                        </p:tgtEl>
                                      </p:cBhvr>
                                    </p:animEffect>
                                    <p:set>
                                      <p:cBhvr>
                                        <p:cTn id="55" dur="1" fill="hold">
                                          <p:stCondLst>
                                            <p:cond delay="499"/>
                                          </p:stCondLst>
                                        </p:cTn>
                                        <p:tgtEl>
                                          <p:spTgt spid="24"/>
                                        </p:tgtEl>
                                        <p:attrNameLst>
                                          <p:attrName>style.visibility</p:attrName>
                                        </p:attrNameLst>
                                      </p:cBhvr>
                                      <p:to>
                                        <p:strVal val="hidden"/>
                                      </p:to>
                                    </p:set>
                                  </p:childTnLst>
                                </p:cTn>
                              </p:par>
                              <p:par>
                                <p:cTn id="56" presetID="10" presetClass="exit" presetSubtype="0" fill="hold" grpId="1" nodeType="withEffect">
                                  <p:stCondLst>
                                    <p:cond delay="0"/>
                                  </p:stCondLst>
                                  <p:childTnLst>
                                    <p:animEffect transition="out" filter="fade">
                                      <p:cBhvr>
                                        <p:cTn id="57" dur="500"/>
                                        <p:tgtEl>
                                          <p:spTgt spid="34"/>
                                        </p:tgtEl>
                                      </p:cBhvr>
                                    </p:animEffect>
                                    <p:set>
                                      <p:cBhvr>
                                        <p:cTn id="58" dur="1" fill="hold">
                                          <p:stCondLst>
                                            <p:cond delay="499"/>
                                          </p:stCondLst>
                                        </p:cTn>
                                        <p:tgtEl>
                                          <p:spTgt spid="34"/>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500"/>
                                        <p:tgtEl>
                                          <p:spTgt spid="25"/>
                                        </p:tgtEl>
                                      </p:cBhvr>
                                    </p:animEffect>
                                    <p:set>
                                      <p:cBhvr>
                                        <p:cTn id="69" dur="1" fill="hold">
                                          <p:stCondLst>
                                            <p:cond delay="499"/>
                                          </p:stCondLst>
                                        </p:cTn>
                                        <p:tgtEl>
                                          <p:spTgt spid="25"/>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35"/>
                                        </p:tgtEl>
                                      </p:cBhvr>
                                    </p:animEffect>
                                    <p:set>
                                      <p:cBhvr>
                                        <p:cTn id="72"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8" grpId="0"/>
      <p:bldP spid="18" grpId="1"/>
      <p:bldP spid="19" grpId="0" animBg="1"/>
      <p:bldP spid="19" grpId="1" animBg="1"/>
      <p:bldP spid="23" grpId="0" animBg="1"/>
      <p:bldP spid="23" grpId="1" animBg="1"/>
      <p:bldP spid="24" grpId="0" animBg="1"/>
      <p:bldP spid="24" grpId="1" animBg="1"/>
      <p:bldP spid="25" grpId="0" animBg="1"/>
      <p:bldP spid="25" grpId="1" animBg="1"/>
      <p:bldP spid="26" grpId="0"/>
      <p:bldP spid="26" grpId="1"/>
      <p:bldP spid="33" grpId="0"/>
      <p:bldP spid="33" grpId="1"/>
      <p:bldP spid="34" grpId="0"/>
      <p:bldP spid="34" grpId="1"/>
      <p:bldP spid="35" grpId="0"/>
      <p:bldP spid="3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E88538-DC36-9AAD-E821-C5FB80677D5E}"/>
              </a:ext>
            </a:extLst>
          </p:cNvPr>
          <p:cNvSpPr/>
          <p:nvPr/>
        </p:nvSpPr>
        <p:spPr>
          <a:xfrm>
            <a:off x="0" y="0"/>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302366"/>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4" name="TextBox 3">
            <a:extLst>
              <a:ext uri="{FF2B5EF4-FFF2-40B4-BE49-F238E27FC236}">
                <a16:creationId xmlns:a16="http://schemas.microsoft.com/office/drawing/2014/main" id="{8ECE1F39-00C6-B56B-634D-8E6E9C49CA01}"/>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5" name="Picture 4" descr="A close-up of a logo&#10;&#10;Description automatically generated">
            <a:extLst>
              <a:ext uri="{FF2B5EF4-FFF2-40B4-BE49-F238E27FC236}">
                <a16:creationId xmlns:a16="http://schemas.microsoft.com/office/drawing/2014/main" id="{D22D37CE-E774-244F-5095-803559F57B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8" name="Straight Connector 7">
            <a:extLst>
              <a:ext uri="{FF2B5EF4-FFF2-40B4-BE49-F238E27FC236}">
                <a16:creationId xmlns:a16="http://schemas.microsoft.com/office/drawing/2014/main" id="{C4AD177C-8E1A-73D5-F7D3-44DFC197377B}"/>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7" name="Title 3">
            <a:extLst>
              <a:ext uri="{FF2B5EF4-FFF2-40B4-BE49-F238E27FC236}">
                <a16:creationId xmlns:a16="http://schemas.microsoft.com/office/drawing/2014/main" id="{75330D2B-EED0-1229-B33C-9888ED0B6928}"/>
              </a:ext>
            </a:extLst>
          </p:cNvPr>
          <p:cNvSpPr txBox="1">
            <a:spLocks/>
          </p:cNvSpPr>
          <p:nvPr/>
        </p:nvSpPr>
        <p:spPr>
          <a:xfrm>
            <a:off x="2712653" y="224706"/>
            <a:ext cx="9672084" cy="7109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latin typeface="Aptos" panose="020B0004020202020204" pitchFamily="34" charset="0"/>
                <a:cs typeface="Calibri" panose="020F0502020204030204" pitchFamily="34" charset="0"/>
              </a:rPr>
              <a:t>Ways to Improve Your Ability to Value Voices </a:t>
            </a:r>
            <a:endParaRPr lang="en-GB" sz="3200" dirty="0">
              <a:latin typeface="Aptos" panose="020B000402020202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8416B469-805F-A83F-6069-4FA1E971DCC0}"/>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5</a:t>
            </a:r>
            <a:endParaRPr lang="en-CA" sz="1600" dirty="0">
              <a:solidFill>
                <a:schemeClr val="bg1"/>
              </a:solidFill>
            </a:endParaRPr>
          </a:p>
        </p:txBody>
      </p:sp>
      <p:pic>
        <p:nvPicPr>
          <p:cNvPr id="16" name="Picture 15" descr="A profile of a person with arrows and people in the brain&#10;&#10;Description automatically generated">
            <a:extLst>
              <a:ext uri="{FF2B5EF4-FFF2-40B4-BE49-F238E27FC236}">
                <a16:creationId xmlns:a16="http://schemas.microsoft.com/office/drawing/2014/main" id="{79334D75-0625-4E66-3690-D1D0B1D1620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152" y="762843"/>
            <a:ext cx="1334577" cy="1749042"/>
          </a:xfrm>
          <a:prstGeom prst="rect">
            <a:avLst/>
          </a:prstGeom>
        </p:spPr>
      </p:pic>
      <p:sp>
        <p:nvSpPr>
          <p:cNvPr id="6" name="TextBox 5">
            <a:extLst>
              <a:ext uri="{FF2B5EF4-FFF2-40B4-BE49-F238E27FC236}">
                <a16:creationId xmlns:a16="http://schemas.microsoft.com/office/drawing/2014/main" id="{C3EE81E0-BE58-9C56-F4FB-9CE3D86100D6}"/>
              </a:ext>
            </a:extLst>
          </p:cNvPr>
          <p:cNvSpPr txBox="1"/>
          <p:nvPr/>
        </p:nvSpPr>
        <p:spPr>
          <a:xfrm>
            <a:off x="3234953" y="1277403"/>
            <a:ext cx="6193464" cy="461665"/>
          </a:xfrm>
          <a:prstGeom prst="rect">
            <a:avLst/>
          </a:prstGeom>
          <a:noFill/>
        </p:spPr>
        <p:txBody>
          <a:bodyPr wrap="square">
            <a:spAutoFit/>
          </a:bodyPr>
          <a:lstStyle/>
          <a:p>
            <a:pPr marL="342900" indent="-342900">
              <a:buFont typeface="Wingdings" panose="05000000000000000000" pitchFamily="2" charset="2"/>
              <a:buChar char="ü"/>
            </a:pPr>
            <a:r>
              <a:rPr lang="en-CA" sz="2400" kern="100" dirty="0">
                <a:effectLst/>
                <a:ea typeface="Calibri" panose="020F0502020204030204" pitchFamily="34" charset="0"/>
                <a:cs typeface="Arial" panose="020B0604020202020204" pitchFamily="34" charset="0"/>
              </a:rPr>
              <a:t> Sharpen your active listening skills</a:t>
            </a:r>
            <a:r>
              <a:rPr lang="en-CA" kern="100" dirty="0">
                <a:effectLst/>
                <a:ea typeface="Calibri" panose="020F0502020204030204" pitchFamily="34" charset="0"/>
                <a:cs typeface="Arial" panose="020B0604020202020204" pitchFamily="34" charset="0"/>
              </a:rPr>
              <a:t>.</a:t>
            </a:r>
            <a:endParaRPr lang="en-CA" dirty="0"/>
          </a:p>
        </p:txBody>
      </p:sp>
      <p:sp>
        <p:nvSpPr>
          <p:cNvPr id="11" name="TextBox 10">
            <a:extLst>
              <a:ext uri="{FF2B5EF4-FFF2-40B4-BE49-F238E27FC236}">
                <a16:creationId xmlns:a16="http://schemas.microsoft.com/office/drawing/2014/main" id="{15B57974-A3CD-03FC-F13B-20948DBABFFB}"/>
              </a:ext>
            </a:extLst>
          </p:cNvPr>
          <p:cNvSpPr txBox="1"/>
          <p:nvPr/>
        </p:nvSpPr>
        <p:spPr>
          <a:xfrm>
            <a:off x="3234953" y="2016181"/>
            <a:ext cx="6193464" cy="461665"/>
          </a:xfrm>
          <a:prstGeom prst="rect">
            <a:avLst/>
          </a:prstGeom>
          <a:noFill/>
        </p:spPr>
        <p:txBody>
          <a:bodyPr wrap="square">
            <a:spAutoFit/>
          </a:bodyPr>
          <a:lstStyle/>
          <a:p>
            <a:pPr marL="342900" indent="-342900">
              <a:buFont typeface="Wingdings" panose="05000000000000000000" pitchFamily="2" charset="2"/>
              <a:buChar char="ü"/>
            </a:pPr>
            <a:r>
              <a:rPr lang="en-CA" sz="2400" kern="100" dirty="0">
                <a:effectLst/>
                <a:ea typeface="Calibri" panose="020F0502020204030204" pitchFamily="34" charset="0"/>
                <a:cs typeface="Arial" panose="020B0604020202020204" pitchFamily="34" charset="0"/>
              </a:rPr>
              <a:t> Tackle your biases: Everyone has biases. </a:t>
            </a:r>
          </a:p>
        </p:txBody>
      </p:sp>
      <p:sp>
        <p:nvSpPr>
          <p:cNvPr id="14" name="TextBox 13">
            <a:extLst>
              <a:ext uri="{FF2B5EF4-FFF2-40B4-BE49-F238E27FC236}">
                <a16:creationId xmlns:a16="http://schemas.microsoft.com/office/drawing/2014/main" id="{FBDF4AB5-DE09-92C0-2E0E-7F7CD6A4A8A1}"/>
              </a:ext>
            </a:extLst>
          </p:cNvPr>
          <p:cNvSpPr txBox="1"/>
          <p:nvPr/>
        </p:nvSpPr>
        <p:spPr>
          <a:xfrm>
            <a:off x="3234953" y="2724078"/>
            <a:ext cx="6193464" cy="461665"/>
          </a:xfrm>
          <a:prstGeom prst="rect">
            <a:avLst/>
          </a:prstGeom>
          <a:noFill/>
        </p:spPr>
        <p:txBody>
          <a:bodyPr wrap="square">
            <a:spAutoFit/>
          </a:bodyPr>
          <a:lstStyle/>
          <a:p>
            <a:pPr marL="342900" indent="-342900">
              <a:buFont typeface="Wingdings" panose="05000000000000000000" pitchFamily="2" charset="2"/>
              <a:buChar char="ü"/>
            </a:pPr>
            <a:r>
              <a:rPr lang="en-CA" sz="2400" kern="100" dirty="0">
                <a:effectLst/>
                <a:ea typeface="Calibri" panose="020F0502020204030204" pitchFamily="34" charset="0"/>
                <a:cs typeface="Arial" panose="020B0604020202020204" pitchFamily="34" charset="0"/>
              </a:rPr>
              <a:t> Shift your viewpoint.</a:t>
            </a:r>
            <a:endParaRPr lang="en-CA" sz="2400" dirty="0"/>
          </a:p>
        </p:txBody>
      </p:sp>
      <p:sp>
        <p:nvSpPr>
          <p:cNvPr id="18" name="TextBox 17">
            <a:extLst>
              <a:ext uri="{FF2B5EF4-FFF2-40B4-BE49-F238E27FC236}">
                <a16:creationId xmlns:a16="http://schemas.microsoft.com/office/drawing/2014/main" id="{7A978A16-5661-9FE0-C4E3-969B34CB9AA3}"/>
              </a:ext>
            </a:extLst>
          </p:cNvPr>
          <p:cNvSpPr txBox="1"/>
          <p:nvPr/>
        </p:nvSpPr>
        <p:spPr>
          <a:xfrm>
            <a:off x="3234953" y="3493737"/>
            <a:ext cx="6193464" cy="461665"/>
          </a:xfrm>
          <a:prstGeom prst="rect">
            <a:avLst/>
          </a:prstGeom>
          <a:noFill/>
        </p:spPr>
        <p:txBody>
          <a:bodyPr wrap="square">
            <a:spAutoFit/>
          </a:bodyPr>
          <a:lstStyle/>
          <a:p>
            <a:pPr marL="342900" indent="-342900">
              <a:buFont typeface="Wingdings" panose="05000000000000000000" pitchFamily="2" charset="2"/>
              <a:buChar char="ü"/>
            </a:pPr>
            <a:r>
              <a:rPr lang="en-CA" sz="2400" kern="100" dirty="0">
                <a:effectLst/>
                <a:ea typeface="Calibri" panose="020F0502020204030204" pitchFamily="34" charset="0"/>
                <a:cs typeface="Arial" panose="020B0604020202020204" pitchFamily="34" charset="0"/>
              </a:rPr>
              <a:t> Encourage feedback.</a:t>
            </a:r>
            <a:endParaRPr lang="en-CA" sz="2400" dirty="0"/>
          </a:p>
        </p:txBody>
      </p:sp>
      <p:sp>
        <p:nvSpPr>
          <p:cNvPr id="20" name="TextBox 19">
            <a:extLst>
              <a:ext uri="{FF2B5EF4-FFF2-40B4-BE49-F238E27FC236}">
                <a16:creationId xmlns:a16="http://schemas.microsoft.com/office/drawing/2014/main" id="{34C91D58-2098-E74B-B6B3-2AD4CC6D06B2}"/>
              </a:ext>
            </a:extLst>
          </p:cNvPr>
          <p:cNvSpPr txBox="1"/>
          <p:nvPr/>
        </p:nvSpPr>
        <p:spPr>
          <a:xfrm>
            <a:off x="3234953" y="4232516"/>
            <a:ext cx="6193464" cy="473976"/>
          </a:xfrm>
          <a:prstGeom prst="rect">
            <a:avLst/>
          </a:prstGeom>
          <a:noFill/>
        </p:spPr>
        <p:txBody>
          <a:bodyPr wrap="square">
            <a:spAutoFit/>
          </a:bodyPr>
          <a:lstStyle/>
          <a:p>
            <a:pPr marL="342900" indent="-342900">
              <a:lnSpc>
                <a:spcPct val="107000"/>
              </a:lnSpc>
              <a:buFont typeface="Wingdings" panose="05000000000000000000" pitchFamily="2" charset="2"/>
              <a:buChar char="ü"/>
            </a:pPr>
            <a:r>
              <a:rPr lang="en-CA" sz="2400" kern="100" dirty="0">
                <a:effectLst/>
                <a:ea typeface="Calibri" panose="020F0502020204030204" pitchFamily="34" charset="0"/>
                <a:cs typeface="Arial" panose="020B0604020202020204" pitchFamily="34" charset="0"/>
              </a:rPr>
              <a:t> Champion inclusivity. </a:t>
            </a:r>
          </a:p>
        </p:txBody>
      </p:sp>
      <p:pic>
        <p:nvPicPr>
          <p:cNvPr id="21" name="Picture 20" descr="A group of people talking&#10;&#10;Description automatically generated">
            <a:extLst>
              <a:ext uri="{FF2B5EF4-FFF2-40B4-BE49-F238E27FC236}">
                <a16:creationId xmlns:a16="http://schemas.microsoft.com/office/drawing/2014/main" id="{CCF43935-76F4-161E-E9A0-CFA8D30BAB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92154" y="3988174"/>
            <a:ext cx="5199846" cy="1912896"/>
          </a:xfrm>
          <a:prstGeom prst="rect">
            <a:avLst/>
          </a:prstGeom>
        </p:spPr>
      </p:pic>
      <p:sp>
        <p:nvSpPr>
          <p:cNvPr id="22" name="TextBox 21">
            <a:extLst>
              <a:ext uri="{FF2B5EF4-FFF2-40B4-BE49-F238E27FC236}">
                <a16:creationId xmlns:a16="http://schemas.microsoft.com/office/drawing/2014/main" id="{FBE2F00A-F586-320D-1D97-4EBFCDB4F7A2}"/>
              </a:ext>
            </a:extLst>
          </p:cNvPr>
          <p:cNvSpPr txBox="1"/>
          <p:nvPr/>
        </p:nvSpPr>
        <p:spPr>
          <a:xfrm>
            <a:off x="254663" y="3438259"/>
            <a:ext cx="2190825" cy="2191113"/>
          </a:xfrm>
          <a:prstGeom prst="rect">
            <a:avLst/>
          </a:prstGeom>
          <a:noFill/>
        </p:spPr>
        <p:txBody>
          <a:bodyPr wrap="square">
            <a:spAutoFit/>
          </a:bodyPr>
          <a:lstStyle/>
          <a:p>
            <a:pPr>
              <a:lnSpc>
                <a:spcPct val="107000"/>
              </a:lnSpc>
              <a:spcAft>
                <a:spcPts val="800"/>
              </a:spcAft>
            </a:pPr>
            <a:r>
              <a:rPr lang="en-US"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rPr>
              <a:t>Healthcare providers who develop meaningful connections with patients and colleagues report a 30% increase in job satisfaction.</a:t>
            </a:r>
            <a:endParaRPr lang="en-CA" sz="1600" b="1" kern="100" dirty="0">
              <a:solidFill>
                <a:srgbClr val="4D7DBB"/>
              </a:solidFill>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87513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4" grpId="0"/>
      <p:bldP spid="18"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8BF94F-0D4A-D25C-B80B-A06E32BFDD8A}"/>
              </a:ext>
            </a:extLst>
          </p:cNvPr>
          <p:cNvSpPr/>
          <p:nvPr/>
        </p:nvSpPr>
        <p:spPr>
          <a:xfrm rot="5400000">
            <a:off x="5732630" y="-5732631"/>
            <a:ext cx="726739" cy="12192001"/>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 name="TextBox 4">
            <a:extLst>
              <a:ext uri="{FF2B5EF4-FFF2-40B4-BE49-F238E27FC236}">
                <a16:creationId xmlns:a16="http://schemas.microsoft.com/office/drawing/2014/main" id="{4F321594-E8AE-B017-CD2A-781C5B803C48}"/>
              </a:ext>
            </a:extLst>
          </p:cNvPr>
          <p:cNvSpPr txBox="1"/>
          <p:nvPr/>
        </p:nvSpPr>
        <p:spPr>
          <a:xfrm>
            <a:off x="10239132" y="92852"/>
            <a:ext cx="1684203" cy="338554"/>
          </a:xfrm>
          <a:prstGeom prst="rect">
            <a:avLst/>
          </a:prstGeom>
          <a:noFill/>
        </p:spPr>
        <p:txBody>
          <a:bodyPr wrap="square" rtlCol="0">
            <a:spAutoFit/>
          </a:bodyPr>
          <a:lstStyle/>
          <a:p>
            <a:pPr algn="r"/>
            <a:r>
              <a:rPr lang="en-US" sz="1600" dirty="0">
                <a:solidFill>
                  <a:schemeClr val="bg1"/>
                </a:solidFill>
              </a:rPr>
              <a:t>Group Activity 5</a:t>
            </a:r>
            <a:endParaRPr lang="en-CA" sz="1600" dirty="0">
              <a:solidFill>
                <a:schemeClr val="bg1"/>
              </a:solidFill>
            </a:endParaRPr>
          </a:p>
        </p:txBody>
      </p:sp>
      <p:sp>
        <p:nvSpPr>
          <p:cNvPr id="8" name="Title 3">
            <a:extLst>
              <a:ext uri="{FF2B5EF4-FFF2-40B4-BE49-F238E27FC236}">
                <a16:creationId xmlns:a16="http://schemas.microsoft.com/office/drawing/2014/main" id="{DA98E4D0-D8B9-D983-18B4-3D8655FCE206}"/>
              </a:ext>
            </a:extLst>
          </p:cNvPr>
          <p:cNvSpPr txBox="1">
            <a:spLocks/>
          </p:cNvSpPr>
          <p:nvPr/>
        </p:nvSpPr>
        <p:spPr>
          <a:xfrm>
            <a:off x="334985" y="102048"/>
            <a:ext cx="9340297" cy="526895"/>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CA" sz="3200" dirty="0">
                <a:ea typeface="Times New Roman" panose="02020603050405020304" pitchFamily="18" charset="0"/>
                <a:cs typeface="Times New Roman" panose="02020603050405020304" pitchFamily="18" charset="0"/>
              </a:rPr>
              <a:t>Exercise – Sharpening Your Listening Skills  </a:t>
            </a:r>
            <a:endParaRPr lang="en-GB" sz="3200" dirty="0"/>
          </a:p>
        </p:txBody>
      </p:sp>
      <p:sp>
        <p:nvSpPr>
          <p:cNvPr id="9" name="TextBox 8">
            <a:extLst>
              <a:ext uri="{FF2B5EF4-FFF2-40B4-BE49-F238E27FC236}">
                <a16:creationId xmlns:a16="http://schemas.microsoft.com/office/drawing/2014/main" id="{8BF79F10-375D-5534-E907-21ACE16143B4}"/>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1" name="Picture 10" descr="A close-up of a logo&#10;&#10;Description automatically generated">
            <a:extLst>
              <a:ext uri="{FF2B5EF4-FFF2-40B4-BE49-F238E27FC236}">
                <a16:creationId xmlns:a16="http://schemas.microsoft.com/office/drawing/2014/main" id="{14E296D8-09B3-0043-A5BC-E132EBF946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cxnSp>
        <p:nvCxnSpPr>
          <p:cNvPr id="12" name="Straight Connector 11">
            <a:extLst>
              <a:ext uri="{FF2B5EF4-FFF2-40B4-BE49-F238E27FC236}">
                <a16:creationId xmlns:a16="http://schemas.microsoft.com/office/drawing/2014/main" id="{7A1033A8-1772-1E2B-80CA-41AE3649F54C}"/>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aphicFrame>
        <p:nvGraphicFramePr>
          <p:cNvPr id="7" name="Table 6">
            <a:extLst>
              <a:ext uri="{FF2B5EF4-FFF2-40B4-BE49-F238E27FC236}">
                <a16:creationId xmlns:a16="http://schemas.microsoft.com/office/drawing/2014/main" id="{501CAEEE-9C06-99C6-468A-96FD3D80A1BB}"/>
              </a:ext>
            </a:extLst>
          </p:cNvPr>
          <p:cNvGraphicFramePr>
            <a:graphicFrameLocks noGrp="1"/>
          </p:cNvGraphicFramePr>
          <p:nvPr>
            <p:extLst>
              <p:ext uri="{D42A27DB-BD31-4B8C-83A1-F6EECF244321}">
                <p14:modId xmlns:p14="http://schemas.microsoft.com/office/powerpoint/2010/main" val="2130253053"/>
              </p:ext>
            </p:extLst>
          </p:nvPr>
        </p:nvGraphicFramePr>
        <p:xfrm>
          <a:off x="408221" y="1306641"/>
          <a:ext cx="11375556" cy="4605061"/>
        </p:xfrm>
        <a:graphic>
          <a:graphicData uri="http://schemas.openxmlformats.org/drawingml/2006/table">
            <a:tbl>
              <a:tblPr bandCol="1"/>
              <a:tblGrid>
                <a:gridCol w="9652581">
                  <a:extLst>
                    <a:ext uri="{9D8B030D-6E8A-4147-A177-3AD203B41FA5}">
                      <a16:colId xmlns:a16="http://schemas.microsoft.com/office/drawing/2014/main" val="1471113146"/>
                    </a:ext>
                  </a:extLst>
                </a:gridCol>
                <a:gridCol w="1722975">
                  <a:extLst>
                    <a:ext uri="{9D8B030D-6E8A-4147-A177-3AD203B41FA5}">
                      <a16:colId xmlns:a16="http://schemas.microsoft.com/office/drawing/2014/main" val="2427556844"/>
                    </a:ext>
                  </a:extLst>
                </a:gridCol>
              </a:tblGrid>
              <a:tr h="298568">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CA" sz="1800" b="1" i="0" u="none" strike="noStrike" dirty="0">
                          <a:solidFill>
                            <a:srgbClr val="000000"/>
                          </a:solidFill>
                          <a:effectLst/>
                          <a:latin typeface="Aptos Narrow" panose="020B0004020202020204" pitchFamily="34" charset="0"/>
                        </a:rPr>
                        <a:t>Your Score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11754759"/>
                  </a:ext>
                </a:extLst>
              </a:tr>
              <a:tr h="341221">
                <a:tc>
                  <a:txBody>
                    <a:bodyPr/>
                    <a:lstStyle/>
                    <a:p>
                      <a:pPr algn="l" fontAlgn="b"/>
                      <a:r>
                        <a:rPr lang="en-US" sz="2000" b="0" i="0" u="none" strike="noStrike">
                          <a:solidFill>
                            <a:srgbClr val="000000"/>
                          </a:solidFill>
                          <a:effectLst/>
                          <a:latin typeface="Aptos Narrow" panose="020B0004020202020204" pitchFamily="34" charset="0"/>
                        </a:rPr>
                        <a:t>1) I check my phone or computer screen during conversations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6817499"/>
                  </a:ext>
                </a:extLst>
              </a:tr>
              <a:tr h="341221">
                <a:tc>
                  <a:txBody>
                    <a:bodyPr/>
                    <a:lstStyle/>
                    <a:p>
                      <a:pPr algn="l" fontAlgn="b"/>
                      <a:r>
                        <a:rPr lang="en-US" sz="2000" b="0" i="0" u="none" strike="noStrike" dirty="0">
                          <a:solidFill>
                            <a:srgbClr val="000000"/>
                          </a:solidFill>
                          <a:effectLst/>
                          <a:latin typeface="Aptos Narrow" panose="020B0004020202020204" pitchFamily="34" charset="0"/>
                        </a:rPr>
                        <a:t>2) When people make confusing comments, I feel annoyed.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dirty="0">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0444886"/>
                  </a:ext>
                </a:extLst>
              </a:tr>
              <a:tr h="341221">
                <a:tc>
                  <a:txBody>
                    <a:bodyPr/>
                    <a:lstStyle/>
                    <a:p>
                      <a:pPr algn="l" fontAlgn="b"/>
                      <a:r>
                        <a:rPr lang="en-US" sz="2000" b="0" i="0" u="none" strike="noStrike">
                          <a:solidFill>
                            <a:srgbClr val="000000"/>
                          </a:solidFill>
                          <a:effectLst/>
                          <a:latin typeface="Aptos Narrow" panose="020B0004020202020204" pitchFamily="34" charset="0"/>
                        </a:rPr>
                        <a:t>3) I get easily distracted during conversations.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4487328"/>
                  </a:ext>
                </a:extLst>
              </a:tr>
              <a:tr h="553062">
                <a:tc>
                  <a:txBody>
                    <a:bodyPr/>
                    <a:lstStyle/>
                    <a:p>
                      <a:pPr algn="l" fontAlgn="b"/>
                      <a:r>
                        <a:rPr lang="en-US" sz="2000" b="0" i="0" u="none" strike="noStrike">
                          <a:solidFill>
                            <a:srgbClr val="000000"/>
                          </a:solidFill>
                          <a:effectLst/>
                          <a:latin typeface="Aptos Narrow" panose="020B0004020202020204" pitchFamily="34" charset="0"/>
                        </a:rPr>
                        <a:t>4) Making eye contact with people who talk to me can be uncomfortable for 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740723"/>
                  </a:ext>
                </a:extLst>
              </a:tr>
              <a:tr h="341221">
                <a:tc>
                  <a:txBody>
                    <a:bodyPr/>
                    <a:lstStyle/>
                    <a:p>
                      <a:pPr algn="l" fontAlgn="b"/>
                      <a:r>
                        <a:rPr lang="en-US" sz="2000" b="0" i="0" u="none" strike="noStrike">
                          <a:solidFill>
                            <a:srgbClr val="000000"/>
                          </a:solidFill>
                          <a:effectLst/>
                          <a:latin typeface="Aptos Narrow" panose="020B0004020202020204" pitchFamily="34" charset="0"/>
                        </a:rPr>
                        <a:t>5) I communicate more through text messages/emails than face to face.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0362010"/>
                  </a:ext>
                </a:extLst>
              </a:tr>
              <a:tr h="341221">
                <a:tc>
                  <a:txBody>
                    <a:bodyPr/>
                    <a:lstStyle/>
                    <a:p>
                      <a:pPr algn="l" fontAlgn="b"/>
                      <a:r>
                        <a:rPr lang="en-US" sz="2000" b="0" i="0" u="none" strike="noStrike">
                          <a:solidFill>
                            <a:srgbClr val="000000"/>
                          </a:solidFill>
                          <a:effectLst/>
                          <a:latin typeface="Aptos Narrow" panose="020B0004020202020204" pitchFamily="34" charset="0"/>
                        </a:rPr>
                        <a:t>6) While others talk, I’m thinking of what I want to say next.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9560545"/>
                  </a:ext>
                </a:extLst>
              </a:tr>
              <a:tr h="341221">
                <a:tc>
                  <a:txBody>
                    <a:bodyPr/>
                    <a:lstStyle/>
                    <a:p>
                      <a:pPr algn="l" fontAlgn="b"/>
                      <a:r>
                        <a:rPr lang="en-US" sz="2000" b="0" i="0" u="none" strike="noStrike">
                          <a:solidFill>
                            <a:srgbClr val="000000"/>
                          </a:solidFill>
                          <a:effectLst/>
                          <a:latin typeface="Aptos Narrow" panose="020B0004020202020204" pitchFamily="34" charset="0"/>
                        </a:rPr>
                        <a:t>7) I say what I think without filtering my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9877210"/>
                  </a:ext>
                </a:extLst>
              </a:tr>
              <a:tr h="341221">
                <a:tc>
                  <a:txBody>
                    <a:bodyPr/>
                    <a:lstStyle/>
                    <a:p>
                      <a:pPr algn="l" fontAlgn="b"/>
                      <a:r>
                        <a:rPr lang="en-US" sz="2000" b="0" i="0" u="none" strike="noStrike">
                          <a:solidFill>
                            <a:srgbClr val="000000"/>
                          </a:solidFill>
                          <a:effectLst/>
                          <a:latin typeface="Aptos Narrow" panose="020B0004020202020204" pitchFamily="34" charset="0"/>
                        </a:rPr>
                        <a:t>8) I unintentionally offend others.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8102039"/>
                  </a:ext>
                </a:extLst>
              </a:tr>
              <a:tr h="341221">
                <a:tc>
                  <a:txBody>
                    <a:bodyPr/>
                    <a:lstStyle/>
                    <a:p>
                      <a:pPr algn="l" fontAlgn="b"/>
                      <a:r>
                        <a:rPr lang="en-US" sz="2000" b="0" i="0" u="none" strike="noStrike">
                          <a:solidFill>
                            <a:srgbClr val="000000"/>
                          </a:solidFill>
                          <a:effectLst/>
                          <a:latin typeface="Aptos Narrow" panose="020B0004020202020204" pitchFamily="34" charset="0"/>
                        </a:rPr>
                        <a:t>9) I think a person’s body language is unimportant to what they are feeling.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0315098"/>
                  </a:ext>
                </a:extLst>
              </a:tr>
              <a:tr h="341221">
                <a:tc>
                  <a:txBody>
                    <a:bodyPr/>
                    <a:lstStyle/>
                    <a:p>
                      <a:pPr algn="l" fontAlgn="b"/>
                      <a:r>
                        <a:rPr lang="en-US" sz="2000" b="0" i="0" u="none" strike="noStrike">
                          <a:solidFill>
                            <a:srgbClr val="000000"/>
                          </a:solidFill>
                          <a:effectLst/>
                          <a:latin typeface="Aptos Narrow" panose="020B0004020202020204" pitchFamily="34" charset="0"/>
                        </a:rPr>
                        <a:t>10) People complain that I don’t understand them.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8301060"/>
                  </a:ext>
                </a:extLst>
              </a:tr>
              <a:tr h="341221">
                <a:tc>
                  <a:txBody>
                    <a:bodyPr/>
                    <a:lstStyle/>
                    <a:p>
                      <a:pPr algn="l" fontAlgn="b"/>
                      <a:r>
                        <a:rPr lang="en-US" sz="2000" b="0" i="0" u="none" strike="noStrike" dirty="0">
                          <a:solidFill>
                            <a:srgbClr val="000000"/>
                          </a:solidFill>
                          <a:effectLst/>
                          <a:latin typeface="Aptos Narrow" panose="020B0004020202020204" pitchFamily="34" charset="0"/>
                        </a:rPr>
                        <a:t>11) I get into arguments with others.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0" i="0" u="none" strike="noStrike">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9625963"/>
                  </a:ext>
                </a:extLst>
              </a:tr>
              <a:tr h="341221">
                <a:tc>
                  <a:txBody>
                    <a:bodyPr/>
                    <a:lstStyle/>
                    <a:p>
                      <a:pPr algn="r" fontAlgn="b"/>
                      <a:r>
                        <a:rPr lang="en-CA" sz="1600" b="1" i="0" u="none" strike="noStrike" dirty="0">
                          <a:solidFill>
                            <a:srgbClr val="000000"/>
                          </a:solidFill>
                          <a:effectLst/>
                          <a:latin typeface="Aptos Narrow" panose="020B0004020202020204" pitchFamily="34" charset="0"/>
                        </a:rPr>
                        <a:t>TOTAL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CA" sz="1600" b="1" i="0" u="none" strike="noStrike" dirty="0">
                          <a:solidFill>
                            <a:srgbClr val="000000"/>
                          </a:solidFill>
                          <a:effectLst/>
                          <a:latin typeface="Aptos Narrow" panose="020B000402020202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334294"/>
                  </a:ext>
                </a:extLst>
              </a:tr>
            </a:tbl>
          </a:graphicData>
        </a:graphic>
      </p:graphicFrame>
      <p:sp>
        <p:nvSpPr>
          <p:cNvPr id="13" name="TextBox 12">
            <a:extLst>
              <a:ext uri="{FF2B5EF4-FFF2-40B4-BE49-F238E27FC236}">
                <a16:creationId xmlns:a16="http://schemas.microsoft.com/office/drawing/2014/main" id="{B0C3FCFD-23EF-00C6-0549-4B4BCF35F702}"/>
              </a:ext>
            </a:extLst>
          </p:cNvPr>
          <p:cNvSpPr txBox="1"/>
          <p:nvPr/>
        </p:nvSpPr>
        <p:spPr>
          <a:xfrm>
            <a:off x="2260600" y="826771"/>
            <a:ext cx="7978532" cy="461665"/>
          </a:xfrm>
          <a:prstGeom prst="rect">
            <a:avLst/>
          </a:prstGeom>
          <a:noFill/>
        </p:spPr>
        <p:txBody>
          <a:bodyPr wrap="square">
            <a:spAutoFit/>
          </a:bodyPr>
          <a:lstStyle/>
          <a:p>
            <a:r>
              <a:rPr lang="en-US" sz="2400" b="0" i="0" u="none" strike="noStrike" dirty="0">
                <a:solidFill>
                  <a:srgbClr val="000000"/>
                </a:solidFill>
                <a:effectLst/>
              </a:rPr>
              <a:t>Never  =  4</a:t>
            </a:r>
            <a:r>
              <a:rPr lang="en-US" sz="2400" dirty="0"/>
              <a:t>      </a:t>
            </a:r>
            <a:r>
              <a:rPr lang="en-US" sz="2400" b="0" i="0" u="none" strike="noStrike" dirty="0">
                <a:solidFill>
                  <a:srgbClr val="000000"/>
                </a:solidFill>
                <a:effectLst/>
              </a:rPr>
              <a:t>Rarely  =  3</a:t>
            </a:r>
            <a:r>
              <a:rPr lang="en-US" sz="2400" dirty="0"/>
              <a:t>      </a:t>
            </a:r>
            <a:r>
              <a:rPr lang="en-US" sz="2400" b="0" i="0" u="none" strike="noStrike" dirty="0">
                <a:solidFill>
                  <a:srgbClr val="000000"/>
                </a:solidFill>
                <a:effectLst/>
              </a:rPr>
              <a:t>Sometimes  =  2</a:t>
            </a:r>
            <a:r>
              <a:rPr lang="en-US" sz="2400" dirty="0"/>
              <a:t>       </a:t>
            </a:r>
            <a:r>
              <a:rPr lang="en-US" sz="2400" b="0" i="0" u="none" strike="noStrike" dirty="0">
                <a:solidFill>
                  <a:srgbClr val="000000"/>
                </a:solidFill>
                <a:effectLst/>
              </a:rPr>
              <a:t>Often  = 1</a:t>
            </a:r>
            <a:r>
              <a:rPr lang="en-US" sz="2400" dirty="0"/>
              <a:t> </a:t>
            </a:r>
            <a:endParaRPr lang="en-CA" sz="2400" dirty="0"/>
          </a:p>
        </p:txBody>
      </p:sp>
    </p:spTree>
    <p:extLst>
      <p:ext uri="{BB962C8B-B14F-4D97-AF65-F5344CB8AC3E}">
        <p14:creationId xmlns:p14="http://schemas.microsoft.com/office/powerpoint/2010/main" val="79893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0762A6F-DB1C-C1E3-07E8-22A6A2B1EC0F}"/>
              </a:ext>
            </a:extLst>
          </p:cNvPr>
          <p:cNvSpPr/>
          <p:nvPr/>
        </p:nvSpPr>
        <p:spPr>
          <a:xfrm>
            <a:off x="0" y="0"/>
            <a:ext cx="2562448" cy="5956156"/>
          </a:xfrm>
          <a:prstGeom prst="rect">
            <a:avLst/>
          </a:prstGeom>
          <a:gradFill>
            <a:gsLst>
              <a:gs pos="99000">
                <a:srgbClr val="759ACA"/>
              </a:gs>
              <a:gs pos="40000">
                <a:schemeClr val="bg1"/>
              </a:gs>
            </a:gsLst>
            <a:lin ang="162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 name="TextBox 4">
            <a:extLst>
              <a:ext uri="{FF2B5EF4-FFF2-40B4-BE49-F238E27FC236}">
                <a16:creationId xmlns:a16="http://schemas.microsoft.com/office/drawing/2014/main" id="{A5ED7172-04CA-5ED2-4B08-CFF501D8A018}"/>
              </a:ext>
            </a:extLst>
          </p:cNvPr>
          <p:cNvSpPr txBox="1"/>
          <p:nvPr/>
        </p:nvSpPr>
        <p:spPr>
          <a:xfrm>
            <a:off x="481842" y="92852"/>
            <a:ext cx="1578061" cy="338554"/>
          </a:xfrm>
          <a:prstGeom prst="rect">
            <a:avLst/>
          </a:prstGeom>
          <a:noFill/>
        </p:spPr>
        <p:txBody>
          <a:bodyPr wrap="none" rtlCol="0">
            <a:spAutoFit/>
          </a:bodyPr>
          <a:lstStyle/>
          <a:p>
            <a:r>
              <a:rPr lang="en-US" sz="1600" dirty="0">
                <a:solidFill>
                  <a:schemeClr val="bg1"/>
                </a:solidFill>
              </a:rPr>
              <a:t>Group Activity 8</a:t>
            </a:r>
            <a:endParaRPr lang="en-CA" sz="1600" dirty="0">
              <a:solidFill>
                <a:schemeClr val="bg1"/>
              </a:solidFill>
            </a:endParaRPr>
          </a:p>
        </p:txBody>
      </p:sp>
      <p:sp>
        <p:nvSpPr>
          <p:cNvPr id="7" name="TextBox 6">
            <a:extLst>
              <a:ext uri="{FF2B5EF4-FFF2-40B4-BE49-F238E27FC236}">
                <a16:creationId xmlns:a16="http://schemas.microsoft.com/office/drawing/2014/main" id="{D327217A-F73D-180C-0300-F7C8F631E34A}"/>
              </a:ext>
            </a:extLst>
          </p:cNvPr>
          <p:cNvSpPr txBox="1"/>
          <p:nvPr/>
        </p:nvSpPr>
        <p:spPr>
          <a:xfrm>
            <a:off x="9611833" y="6217539"/>
            <a:ext cx="1971630" cy="369332"/>
          </a:xfrm>
          <a:prstGeom prst="rect">
            <a:avLst/>
          </a:prstGeom>
          <a:noFill/>
        </p:spPr>
        <p:txBody>
          <a:bodyPr wrap="none" rtlCol="0">
            <a:spAutoFit/>
          </a:bodyPr>
          <a:lstStyle/>
          <a:p>
            <a:r>
              <a:rPr lang="en-US" dirty="0"/>
              <a:t>Organization Logo</a:t>
            </a:r>
            <a:endParaRPr lang="en-CA" dirty="0"/>
          </a:p>
        </p:txBody>
      </p:sp>
      <p:pic>
        <p:nvPicPr>
          <p:cNvPr id="10" name="Picture 9" descr="A close-up of a logo&#10;&#10;Description automatically generated">
            <a:extLst>
              <a:ext uri="{FF2B5EF4-FFF2-40B4-BE49-F238E27FC236}">
                <a16:creationId xmlns:a16="http://schemas.microsoft.com/office/drawing/2014/main" id="{13E8A2DC-71B0-E377-55E5-906D2402E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844" y="5943601"/>
            <a:ext cx="2764146" cy="827333"/>
          </a:xfrm>
          <a:prstGeom prst="rect">
            <a:avLst/>
          </a:prstGeom>
        </p:spPr>
      </p:pic>
      <p:sp>
        <p:nvSpPr>
          <p:cNvPr id="15" name="Content Placeholder 4">
            <a:extLst>
              <a:ext uri="{FF2B5EF4-FFF2-40B4-BE49-F238E27FC236}">
                <a16:creationId xmlns:a16="http://schemas.microsoft.com/office/drawing/2014/main" id="{C2663857-1E0B-B8EB-F043-A6D8021C0052}"/>
              </a:ext>
            </a:extLst>
          </p:cNvPr>
          <p:cNvSpPr txBox="1">
            <a:spLocks/>
          </p:cNvSpPr>
          <p:nvPr/>
        </p:nvSpPr>
        <p:spPr>
          <a:xfrm>
            <a:off x="2878432" y="1525655"/>
            <a:ext cx="8981781" cy="155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600" dirty="0"/>
          </a:p>
          <a:p>
            <a:endParaRPr lang="en-GB" dirty="0"/>
          </a:p>
        </p:txBody>
      </p:sp>
      <p:sp>
        <p:nvSpPr>
          <p:cNvPr id="18" name="Title 3">
            <a:extLst>
              <a:ext uri="{FF2B5EF4-FFF2-40B4-BE49-F238E27FC236}">
                <a16:creationId xmlns:a16="http://schemas.microsoft.com/office/drawing/2014/main" id="{B4C79855-A4CC-1C60-2A05-F63A0D04A15C}"/>
              </a:ext>
            </a:extLst>
          </p:cNvPr>
          <p:cNvSpPr txBox="1">
            <a:spLocks/>
          </p:cNvSpPr>
          <p:nvPr/>
        </p:nvSpPr>
        <p:spPr>
          <a:xfrm>
            <a:off x="2699173" y="220669"/>
            <a:ext cx="9340297" cy="12289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CA" sz="3200" dirty="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CED3946B-8800-1A61-CFD0-17176F08615B}"/>
              </a:ext>
            </a:extLst>
          </p:cNvPr>
          <p:cNvSpPr txBox="1"/>
          <p:nvPr/>
        </p:nvSpPr>
        <p:spPr>
          <a:xfrm>
            <a:off x="924232" y="5504021"/>
            <a:ext cx="10935979" cy="246221"/>
          </a:xfrm>
          <a:prstGeom prst="rect">
            <a:avLst/>
          </a:prstGeom>
          <a:noFill/>
        </p:spPr>
        <p:txBody>
          <a:bodyPr wrap="square" rtlCol="0">
            <a:spAutoFit/>
          </a:bodyPr>
          <a:lstStyle/>
          <a:p>
            <a:r>
              <a:rPr lang="en-US" sz="1000" dirty="0"/>
              <a:t>The production of this material has been made possible through a financial contribution from Health Canada.  The views expressed herein do not necessarily represent the views of Health Canada.</a:t>
            </a:r>
            <a:endParaRPr lang="en-CA" sz="1000" dirty="0"/>
          </a:p>
        </p:txBody>
      </p:sp>
      <p:cxnSp>
        <p:nvCxnSpPr>
          <p:cNvPr id="13" name="Straight Connector 12">
            <a:extLst>
              <a:ext uri="{FF2B5EF4-FFF2-40B4-BE49-F238E27FC236}">
                <a16:creationId xmlns:a16="http://schemas.microsoft.com/office/drawing/2014/main" id="{41E0351A-38E6-43A1-B20A-EBA55BB58523}"/>
              </a:ext>
            </a:extLst>
          </p:cNvPr>
          <p:cNvCxnSpPr/>
          <p:nvPr/>
        </p:nvCxnSpPr>
        <p:spPr>
          <a:xfrm>
            <a:off x="0" y="5922335"/>
            <a:ext cx="12192000" cy="0"/>
          </a:xfrm>
          <a:prstGeom prst="line">
            <a:avLst/>
          </a:prstGeom>
          <a:ln w="9525">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pic>
        <p:nvPicPr>
          <p:cNvPr id="9" name="Picture 8">
            <a:extLst>
              <a:ext uri="{FF2B5EF4-FFF2-40B4-BE49-F238E27FC236}">
                <a16:creationId xmlns:a16="http://schemas.microsoft.com/office/drawing/2014/main" id="{92EA3594-37B8-832A-723D-BFBD99E568CD}"/>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87453" y="771142"/>
            <a:ext cx="1295009" cy="1543275"/>
          </a:xfrm>
          <a:prstGeom prst="rect">
            <a:avLst/>
          </a:prstGeom>
        </p:spPr>
      </p:pic>
      <p:sp>
        <p:nvSpPr>
          <p:cNvPr id="4" name="TextBox 3">
            <a:extLst>
              <a:ext uri="{FF2B5EF4-FFF2-40B4-BE49-F238E27FC236}">
                <a16:creationId xmlns:a16="http://schemas.microsoft.com/office/drawing/2014/main" id="{2800A80F-2063-BAE5-153E-5B88B14B5F33}"/>
              </a:ext>
            </a:extLst>
          </p:cNvPr>
          <p:cNvSpPr txBox="1"/>
          <p:nvPr/>
        </p:nvSpPr>
        <p:spPr>
          <a:xfrm>
            <a:off x="2878430" y="1069883"/>
            <a:ext cx="8981781" cy="2246769"/>
          </a:xfrm>
          <a:prstGeom prst="rect">
            <a:avLst/>
          </a:prstGeom>
          <a:noFill/>
        </p:spPr>
        <p:txBody>
          <a:bodyPr wrap="square" rtlCol="0">
            <a:spAutoFit/>
          </a:bodyPr>
          <a:lstStyle/>
          <a:p>
            <a:r>
              <a:rPr lang="en-CA" sz="2000" b="0" i="0" dirty="0">
                <a:solidFill>
                  <a:srgbClr val="0D0D0D"/>
                </a:solidFill>
                <a:effectLst/>
              </a:rPr>
              <a:t>Research has shown that doctors, nurses, and other healthcare professionals with high levels of emotional intelligence tend to have better patient outcomes. This is because EI enables </a:t>
            </a:r>
            <a:r>
              <a:rPr lang="en-CA" sz="2000" dirty="0">
                <a:solidFill>
                  <a:srgbClr val="0D0D0D"/>
                </a:solidFill>
              </a:rPr>
              <a:t>health care providers to </a:t>
            </a:r>
            <a:r>
              <a:rPr lang="en-CA" sz="2000" b="0" i="0" dirty="0">
                <a:solidFill>
                  <a:srgbClr val="0D0D0D"/>
                </a:solidFill>
                <a:effectLst/>
              </a:rPr>
              <a:t>better understand and empathize with patients and their families, leading to improved trust, more accurate diagnoses, and adherence to treatment plans</a:t>
            </a:r>
            <a:r>
              <a:rPr lang="en-CA" sz="2000" b="0" i="0" dirty="0">
                <a:solidFill>
                  <a:srgbClr val="0D0D0D"/>
                </a:solidFill>
                <a:effectLst/>
                <a:latin typeface="Söhne"/>
              </a:rPr>
              <a:t>.</a:t>
            </a:r>
          </a:p>
          <a:p>
            <a:endParaRPr lang="en-CA" sz="2000" dirty="0">
              <a:solidFill>
                <a:srgbClr val="0D0D0D"/>
              </a:solidFill>
              <a:latin typeface="Söhne"/>
            </a:endParaRPr>
          </a:p>
          <a:p>
            <a:endParaRPr lang="en-CA" sz="2000" b="0" i="0" dirty="0">
              <a:solidFill>
                <a:srgbClr val="0D0D0D"/>
              </a:solidFill>
              <a:effectLst/>
              <a:latin typeface="Söhne"/>
            </a:endParaRPr>
          </a:p>
        </p:txBody>
      </p:sp>
      <p:sp>
        <p:nvSpPr>
          <p:cNvPr id="6" name="TextBox 5">
            <a:extLst>
              <a:ext uri="{FF2B5EF4-FFF2-40B4-BE49-F238E27FC236}">
                <a16:creationId xmlns:a16="http://schemas.microsoft.com/office/drawing/2014/main" id="{4FC528D4-75B5-13BD-3C08-C41847538E0C}"/>
              </a:ext>
            </a:extLst>
          </p:cNvPr>
          <p:cNvSpPr txBox="1"/>
          <p:nvPr/>
        </p:nvSpPr>
        <p:spPr>
          <a:xfrm>
            <a:off x="2824243" y="3187881"/>
            <a:ext cx="8488814" cy="1569660"/>
          </a:xfrm>
          <a:prstGeom prst="rect">
            <a:avLst/>
          </a:prstGeom>
          <a:noFill/>
        </p:spPr>
        <p:txBody>
          <a:bodyPr wrap="square">
            <a:spAutoFit/>
          </a:bodyPr>
          <a:lstStyle/>
          <a:p>
            <a:pPr algn="ctr"/>
            <a:r>
              <a:rPr lang="en-CA" sz="2400" b="1" i="0" dirty="0">
                <a:solidFill>
                  <a:srgbClr val="0D0D0D"/>
                </a:solidFill>
                <a:effectLst/>
              </a:rPr>
              <a:t>Patients may not always remember the exact medical advice given, but they'll remember how their healthcare provider made them feel, influencing their overall satisfaction and engagement in their care.</a:t>
            </a:r>
            <a:endParaRPr lang="en-GB" sz="2400" b="1" dirty="0"/>
          </a:p>
        </p:txBody>
      </p:sp>
    </p:spTree>
    <p:extLst>
      <p:ext uri="{BB962C8B-B14F-4D97-AF65-F5344CB8AC3E}">
        <p14:creationId xmlns:p14="http://schemas.microsoft.com/office/powerpoint/2010/main" val="2282510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1936</TotalTime>
  <Words>2292</Words>
  <Application>Microsoft Office PowerPoint</Application>
  <PresentationFormat>Widescreen</PresentationFormat>
  <Paragraphs>242</Paragraphs>
  <Slides>8</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Aptos</vt:lpstr>
      <vt:lpstr>Aptos Display</vt:lpstr>
      <vt:lpstr>Aptos Narrow</vt:lpstr>
      <vt:lpstr>Arial</vt:lpstr>
      <vt:lpstr>Calibri</vt:lpstr>
      <vt:lpstr>Calibri Light</vt:lpstr>
      <vt:lpstr>Söhne</vt:lpstr>
      <vt:lpstr>Symbol</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1 Emotional Self-Awareness  Mindfulness</dc:title>
  <dc:creator>Nadine Henningsen</dc:creator>
  <cp:lastModifiedBy>Maureen Henson</cp:lastModifiedBy>
  <cp:revision>133</cp:revision>
  <cp:lastPrinted>2024-08-26T20:14:06Z</cp:lastPrinted>
  <dcterms:created xsi:type="dcterms:W3CDTF">2024-03-12T21:48:43Z</dcterms:created>
  <dcterms:modified xsi:type="dcterms:W3CDTF">2024-08-26T21:17:21Z</dcterms:modified>
</cp:coreProperties>
</file>