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handoutMasterIdLst>
    <p:handoutMasterId r:id="rId15"/>
  </p:handoutMasterIdLst>
  <p:sldIdLst>
    <p:sldId id="256" r:id="rId5"/>
    <p:sldId id="285" r:id="rId6"/>
    <p:sldId id="286" r:id="rId7"/>
    <p:sldId id="289" r:id="rId8"/>
    <p:sldId id="280" r:id="rId9"/>
    <p:sldId id="291" r:id="rId10"/>
    <p:sldId id="288" r:id="rId11"/>
    <p:sldId id="261" r:id="rId12"/>
    <p:sldId id="28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e Giosa" initials="JG" lastIdx="38" clrIdx="0">
    <p:extLst>
      <p:ext uri="{19B8F6BF-5375-455C-9EA6-DF929625EA0E}">
        <p15:presenceInfo xmlns:p15="http://schemas.microsoft.com/office/powerpoint/2012/main" userId="Justine Gios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183B"/>
    <a:srgbClr val="A0345D"/>
    <a:srgbClr val="701E3C"/>
    <a:srgbClr val="A14C66"/>
    <a:srgbClr val="8B0144"/>
    <a:srgbClr val="F0ECE7"/>
    <a:srgbClr val="E6E1DB"/>
    <a:srgbClr val="EAE5DF"/>
    <a:srgbClr val="EDE9E3"/>
    <a:srgbClr val="F5F3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56"/>
    <p:restoredTop sz="81129" autoAdjust="0"/>
  </p:normalViewPr>
  <p:slideViewPr>
    <p:cSldViewPr snapToGrid="0" snapToObjects="1">
      <p:cViewPr varScale="1">
        <p:scale>
          <a:sx n="88" d="100"/>
          <a:sy n="88" d="100"/>
        </p:scale>
        <p:origin x="1362" y="66"/>
      </p:cViewPr>
      <p:guideLst/>
    </p:cSldViewPr>
  </p:slideViewPr>
  <p:notesTextViewPr>
    <p:cViewPr>
      <p:scale>
        <a:sx n="1" d="1"/>
        <a:sy n="1" d="1"/>
      </p:scale>
      <p:origin x="0" y="0"/>
    </p:cViewPr>
  </p:notesTextViewPr>
  <p:notesViewPr>
    <p:cSldViewPr snapToGrid="0" snapToObjects="1">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11898A7-1BC5-4D71-B904-C0ACFEBDFAB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7A645800-E044-40CC-9255-72F5833147C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AAB3AC-877A-44F3-AC1D-7CF6CB018754}" type="datetimeFigureOut">
              <a:rPr lang="en-GB" smtClean="0"/>
              <a:t>02/07/2024</a:t>
            </a:fld>
            <a:endParaRPr lang="en-GB"/>
          </a:p>
        </p:txBody>
      </p:sp>
      <p:sp>
        <p:nvSpPr>
          <p:cNvPr id="4" name="Footer Placeholder 3">
            <a:extLst>
              <a:ext uri="{FF2B5EF4-FFF2-40B4-BE49-F238E27FC236}">
                <a16:creationId xmlns:a16="http://schemas.microsoft.com/office/drawing/2014/main" id="{51323ACB-3510-4E35-AFC9-6DB89CEAE6D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DEB5B822-E099-4A60-A1EC-574DBA31842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98370E1-9251-49D5-9761-BBE4FA0311F5}" type="slidenum">
              <a:rPr lang="en-GB" smtClean="0"/>
              <a:t>‹#›</a:t>
            </a:fld>
            <a:endParaRPr lang="en-GB"/>
          </a:p>
        </p:txBody>
      </p:sp>
    </p:spTree>
    <p:extLst>
      <p:ext uri="{BB962C8B-B14F-4D97-AF65-F5344CB8AC3E}">
        <p14:creationId xmlns:p14="http://schemas.microsoft.com/office/powerpoint/2010/main" val="3679284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66E758-1BE5-D04B-AB10-6BFC4F507C2E}" type="datetimeFigureOut">
              <a:rPr lang="en-US" smtClean="0"/>
              <a:t>7/2/2024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Cliquez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78B8E5-9BCE-4F40-A72D-F85BE8FCB105}" type="slidenum">
              <a:rPr lang="en-US" smtClean="0"/>
              <a:t>‹#›</a:t>
            </a:fld>
            <a:endParaRPr lang="en-US"/>
          </a:p>
        </p:txBody>
      </p:sp>
    </p:spTree>
    <p:extLst>
      <p:ext uri="{BB962C8B-B14F-4D97-AF65-F5344CB8AC3E}">
        <p14:creationId xmlns:p14="http://schemas.microsoft.com/office/powerpoint/2010/main" val="2816992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78B8E5-9BCE-4F40-A72D-F85BE8FCB105}" type="slidenum">
              <a:rPr lang="en-US" smtClean="0"/>
              <a:t>1</a:t>
            </a:fld>
            <a:endParaRPr lang="en-US"/>
          </a:p>
        </p:txBody>
      </p:sp>
    </p:spTree>
    <p:extLst>
      <p:ext uri="{BB962C8B-B14F-4D97-AF65-F5344CB8AC3E}">
        <p14:creationId xmlns:p14="http://schemas.microsoft.com/office/powerpoint/2010/main" val="1124960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E78B8E5-9BCE-4F40-A72D-F85BE8FCB105}" type="slidenum">
              <a:rPr lang="en-US" smtClean="0"/>
              <a:t>2</a:t>
            </a:fld>
            <a:endParaRPr lang="en-US"/>
          </a:p>
        </p:txBody>
      </p:sp>
    </p:spTree>
    <p:extLst>
      <p:ext uri="{BB962C8B-B14F-4D97-AF65-F5344CB8AC3E}">
        <p14:creationId xmlns:p14="http://schemas.microsoft.com/office/powerpoint/2010/main" val="1614318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E78B8E5-9BCE-4F40-A72D-F85BE8FCB105}" type="slidenum">
              <a:rPr lang="en-US" smtClean="0"/>
              <a:t>3</a:t>
            </a:fld>
            <a:endParaRPr lang="en-US"/>
          </a:p>
        </p:txBody>
      </p:sp>
    </p:spTree>
    <p:extLst>
      <p:ext uri="{BB962C8B-B14F-4D97-AF65-F5344CB8AC3E}">
        <p14:creationId xmlns:p14="http://schemas.microsoft.com/office/powerpoint/2010/main" val="3876461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E78B8E5-9BCE-4F40-A72D-F85BE8FCB105}" type="slidenum">
              <a:rPr lang="en-US" smtClean="0"/>
              <a:t>4</a:t>
            </a:fld>
            <a:endParaRPr lang="en-US"/>
          </a:p>
        </p:txBody>
      </p:sp>
    </p:spTree>
    <p:extLst>
      <p:ext uri="{BB962C8B-B14F-4D97-AF65-F5344CB8AC3E}">
        <p14:creationId xmlns:p14="http://schemas.microsoft.com/office/powerpoint/2010/main" val="1338039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E78B8E5-9BCE-4F40-A72D-F85BE8FCB105}" type="slidenum">
              <a:rPr lang="en-US" smtClean="0"/>
              <a:t>5</a:t>
            </a:fld>
            <a:endParaRPr lang="en-US"/>
          </a:p>
        </p:txBody>
      </p:sp>
    </p:spTree>
    <p:extLst>
      <p:ext uri="{BB962C8B-B14F-4D97-AF65-F5344CB8AC3E}">
        <p14:creationId xmlns:p14="http://schemas.microsoft.com/office/powerpoint/2010/main" val="1468127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E78B8E5-9BCE-4F40-A72D-F85BE8FCB105}" type="slidenum">
              <a:rPr lang="en-US" smtClean="0"/>
              <a:t>6</a:t>
            </a:fld>
            <a:endParaRPr lang="en-US"/>
          </a:p>
        </p:txBody>
      </p:sp>
    </p:spTree>
    <p:extLst>
      <p:ext uri="{BB962C8B-B14F-4D97-AF65-F5344CB8AC3E}">
        <p14:creationId xmlns:p14="http://schemas.microsoft.com/office/powerpoint/2010/main" val="3531392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E78B8E5-9BCE-4F40-A72D-F85BE8FCB105}" type="slidenum">
              <a:rPr lang="en-US" smtClean="0"/>
              <a:t>7</a:t>
            </a:fld>
            <a:endParaRPr lang="en-US"/>
          </a:p>
        </p:txBody>
      </p:sp>
    </p:spTree>
    <p:extLst>
      <p:ext uri="{BB962C8B-B14F-4D97-AF65-F5344CB8AC3E}">
        <p14:creationId xmlns:p14="http://schemas.microsoft.com/office/powerpoint/2010/main" val="2738313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E78B8E5-9BCE-4F40-A72D-F85BE8FCB105}" type="slidenum">
              <a:rPr lang="en-US" smtClean="0"/>
              <a:t>8</a:t>
            </a:fld>
            <a:endParaRPr lang="en-US"/>
          </a:p>
        </p:txBody>
      </p:sp>
    </p:spTree>
    <p:extLst>
      <p:ext uri="{BB962C8B-B14F-4D97-AF65-F5344CB8AC3E}">
        <p14:creationId xmlns:p14="http://schemas.microsoft.com/office/powerpoint/2010/main" val="1442158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5"/>
          </p:nvPr>
        </p:nvSpPr>
        <p:spPr/>
        <p:txBody>
          <a:bodyPr/>
          <a:lstStyle/>
          <a:p>
            <a:fld id="{FE78B8E5-9BCE-4F40-A72D-F85BE8FCB105}" type="slidenum">
              <a:rPr lang="en-US" smtClean="0"/>
              <a:t>9</a:t>
            </a:fld>
            <a:endParaRPr lang="en-US"/>
          </a:p>
        </p:txBody>
      </p:sp>
    </p:spTree>
    <p:extLst>
      <p:ext uri="{BB962C8B-B14F-4D97-AF65-F5344CB8AC3E}">
        <p14:creationId xmlns:p14="http://schemas.microsoft.com/office/powerpoint/2010/main" val="1762245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7500E-3E95-4749-94E7-B5C620A37BD7}"/>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1EB36E67-4D61-D544-82DC-34C837B306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998FDEDA-44AE-7340-82BE-8B847C38DC17}"/>
              </a:ext>
            </a:extLst>
          </p:cNvPr>
          <p:cNvSpPr>
            <a:spLocks noGrp="1"/>
          </p:cNvSpPr>
          <p:nvPr>
            <p:ph type="ftr" sz="quarter" idx="11"/>
          </p:nvPr>
        </p:nvSpPr>
        <p:spPr>
          <a:xfrm>
            <a:off x="4038600" y="6356350"/>
            <a:ext cx="4114800" cy="365125"/>
          </a:xfrm>
          <a:prstGeom prst="rect">
            <a:avLst/>
          </a:prstGeom>
        </p:spPr>
        <p:txBody>
          <a:bodyPr/>
          <a:lstStyle/>
          <a:p>
            <a:endParaRPr lang="en-US"/>
          </a:p>
        </p:txBody>
      </p:sp>
    </p:spTree>
    <p:extLst>
      <p:ext uri="{BB962C8B-B14F-4D97-AF65-F5344CB8AC3E}">
        <p14:creationId xmlns:p14="http://schemas.microsoft.com/office/powerpoint/2010/main" val="2728662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1B09D-5652-E54C-A736-43BC070C3D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CB0A1A-717B-7C48-AD9A-1FB7A2C756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FE485B-B3F5-A848-88AE-831ED22778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83BF95CA-9BC1-EA4F-B150-3FB0BE9E781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FF8965B-2CD9-E448-AD4B-4AC708D67CC1}"/>
              </a:ext>
            </a:extLst>
          </p:cNvPr>
          <p:cNvSpPr>
            <a:spLocks noGrp="1"/>
          </p:cNvSpPr>
          <p:nvPr>
            <p:ph type="sldNum" sz="quarter" idx="12"/>
          </p:nvPr>
        </p:nvSpPr>
        <p:spPr>
          <a:xfrm>
            <a:off x="8610600" y="6356350"/>
            <a:ext cx="2743200" cy="365125"/>
          </a:xfrm>
          <a:prstGeom prst="rect">
            <a:avLst/>
          </a:prstGeom>
        </p:spPr>
        <p:txBody>
          <a:bodyPr/>
          <a:lstStyle/>
          <a:p>
            <a:fld id="{6F3CC8E3-9EC5-2945-A189-B6EDDED8AE2D}" type="slidenum">
              <a:rPr lang="en-US" smtClean="0"/>
              <a:t>‹#›</a:t>
            </a:fld>
            <a:endParaRPr lang="en-US"/>
          </a:p>
        </p:txBody>
      </p:sp>
      <p:pic>
        <p:nvPicPr>
          <p:cNvPr id="9" name="Picture 8" descr="Text&#10;&#10;Description automatically generated with medium confidence">
            <a:extLst>
              <a:ext uri="{FF2B5EF4-FFF2-40B4-BE49-F238E27FC236}">
                <a16:creationId xmlns:a16="http://schemas.microsoft.com/office/drawing/2014/main" id="{3ACF2821-15AD-2504-C175-CD16913482DD}"/>
              </a:ext>
            </a:extLst>
          </p:cNvPr>
          <p:cNvPicPr>
            <a:picLocks noChangeAspect="1"/>
          </p:cNvPicPr>
          <p:nvPr userDrawn="1"/>
        </p:nvPicPr>
        <p:blipFill>
          <a:blip r:embed="rId2"/>
          <a:stretch>
            <a:fillRect/>
          </a:stretch>
        </p:blipFill>
        <p:spPr>
          <a:xfrm>
            <a:off x="838200" y="6344056"/>
            <a:ext cx="1448116" cy="433433"/>
          </a:xfrm>
          <a:prstGeom prst="rect">
            <a:avLst/>
          </a:prstGeom>
        </p:spPr>
      </p:pic>
      <p:sp>
        <p:nvSpPr>
          <p:cNvPr id="5" name="TextBox 4">
            <a:extLst>
              <a:ext uri="{FF2B5EF4-FFF2-40B4-BE49-F238E27FC236}">
                <a16:creationId xmlns:a16="http://schemas.microsoft.com/office/drawing/2014/main" id="{F7E9D649-BEA9-CAC0-1B79-22C81B009186}"/>
              </a:ext>
            </a:extLst>
          </p:cNvPr>
          <p:cNvSpPr txBox="1"/>
          <p:nvPr userDrawn="1"/>
        </p:nvSpPr>
        <p:spPr>
          <a:xfrm>
            <a:off x="7614137" y="6451921"/>
            <a:ext cx="4369777" cy="325568"/>
          </a:xfrm>
          <a:prstGeom prst="rect">
            <a:avLst/>
          </a:prstGeom>
          <a:noFill/>
        </p:spPr>
        <p:txBody>
          <a:bodyPr wrap="square" rtlCol="0">
            <a:noAutofit/>
          </a:bodyPr>
          <a:lstStyle/>
          <a:p>
            <a:pPr algn="r"/>
            <a:r>
              <a:rPr lang="en-CA" sz="1200" dirty="0">
                <a:effectLst/>
                <a:latin typeface="Calibri" panose="020F0502020204030204" pitchFamily="34" charset="0"/>
                <a:ea typeface="Calibri" panose="020F0502020204030204" pitchFamily="34" charset="0"/>
                <a:cs typeface="Times New Roman" panose="02020603050405020304" pitchFamily="18" charset="0"/>
              </a:rPr>
              <a:t>Le </a:t>
            </a:r>
            <a:r>
              <a:rPr lang="en-CA" sz="1200" dirty="0" err="1">
                <a:effectLst/>
                <a:latin typeface="Calibri" panose="020F0502020204030204" pitchFamily="34" charset="0"/>
                <a:ea typeface="Calibri" panose="020F0502020204030204" pitchFamily="34" charset="0"/>
                <a:cs typeface="Times New Roman" panose="02020603050405020304" pitchFamily="18" charset="0"/>
              </a:rPr>
              <a:t>défi</a:t>
            </a:r>
            <a:r>
              <a:rPr lang="en-CA" sz="1200" dirty="0">
                <a:effectLst/>
                <a:latin typeface="Calibri" panose="020F0502020204030204" pitchFamily="34" charset="0"/>
                <a:ea typeface="Calibri" panose="020F0502020204030204" pitchFamily="34" charset="0"/>
                <a:cs typeface="Times New Roman" panose="02020603050405020304" pitchFamily="18" charset="0"/>
              </a:rPr>
              <a:t> des </a:t>
            </a:r>
            <a:r>
              <a:rPr lang="en-CA" sz="1200" dirty="0" err="1">
                <a:effectLst/>
                <a:latin typeface="Calibri" panose="020F0502020204030204" pitchFamily="34" charset="0"/>
                <a:ea typeface="Calibri" panose="020F0502020204030204" pitchFamily="34" charset="0"/>
                <a:cs typeface="Times New Roman" panose="02020603050405020304" pitchFamily="18" charset="0"/>
              </a:rPr>
              <a:t>ressources</a:t>
            </a:r>
            <a:r>
              <a:rPr lang="en-CA" sz="1200" dirty="0">
                <a:effectLst/>
                <a:latin typeface="Calibri" panose="020F0502020204030204" pitchFamily="34" charset="0"/>
                <a:ea typeface="Calibri" panose="020F0502020204030204" pitchFamily="34" charset="0"/>
                <a:cs typeface="Times New Roman" panose="02020603050405020304" pitchFamily="18" charset="0"/>
              </a:rPr>
              <a:t> </a:t>
            </a:r>
            <a:r>
              <a:rPr lang="en-CA" sz="1200" dirty="0" err="1">
                <a:effectLst/>
                <a:latin typeface="Calibri" panose="020F0502020204030204" pitchFamily="34" charset="0"/>
                <a:ea typeface="Calibri" panose="020F0502020204030204" pitchFamily="34" charset="0"/>
                <a:cs typeface="Times New Roman" panose="02020603050405020304" pitchFamily="18" charset="0"/>
              </a:rPr>
              <a:t>humaines:</a:t>
            </a:r>
            <a:r>
              <a:rPr lang="en-CA" sz="1000" dirty="0" err="1">
                <a:effectLst/>
                <a:latin typeface="Calibri" panose="020F0502020204030204" pitchFamily="34" charset="0"/>
                <a:ea typeface="Calibri" panose="020F0502020204030204" pitchFamily="34" charset="0"/>
                <a:cs typeface="Times New Roman" panose="02020603050405020304" pitchFamily="18" charset="0"/>
              </a:rPr>
              <a:t>Dossier</a:t>
            </a:r>
            <a:r>
              <a:rPr lang="en-CA" sz="1000" dirty="0">
                <a:effectLst/>
                <a:latin typeface="Calibri" panose="020F0502020204030204" pitchFamily="34" charset="0"/>
                <a:ea typeface="Calibri" panose="020F0502020204030204" pitchFamily="34" charset="0"/>
                <a:cs typeface="Times New Roman" panose="02020603050405020304" pitchFamily="18" charset="0"/>
              </a:rPr>
              <a:t> sur les questions et les options</a:t>
            </a:r>
            <a:endParaRPr lang="en-US" sz="1000" dirty="0">
              <a:solidFill>
                <a:schemeClr val="tx1"/>
              </a:solidFill>
            </a:endParaRPr>
          </a:p>
        </p:txBody>
      </p:sp>
    </p:spTree>
    <p:extLst>
      <p:ext uri="{BB962C8B-B14F-4D97-AF65-F5344CB8AC3E}">
        <p14:creationId xmlns:p14="http://schemas.microsoft.com/office/powerpoint/2010/main" val="1598647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AD579-8043-A146-82F3-71203A4F38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432FEE-2B71-9C4F-BE15-9920E45440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45DD3A-B32C-F64D-9811-D2E9275D929D}"/>
              </a:ext>
            </a:extLst>
          </p:cNvPr>
          <p:cNvSpPr>
            <a:spLocks noGrp="1"/>
          </p:cNvSpPr>
          <p:nvPr>
            <p:ph type="dt" sz="half" idx="10"/>
          </p:nvPr>
        </p:nvSpPr>
        <p:spPr>
          <a:xfrm>
            <a:off x="838200" y="6356350"/>
            <a:ext cx="2743200" cy="365125"/>
          </a:xfrm>
          <a:prstGeom prst="rect">
            <a:avLst/>
          </a:prstGeom>
        </p:spPr>
        <p:txBody>
          <a:bodyPr/>
          <a:lstStyle/>
          <a:p>
            <a:fld id="{DDAC2214-3E91-F74F-B9D0-12420944409F}" type="datetimeFigureOut">
              <a:rPr lang="en-US" smtClean="0"/>
              <a:t>7/2/2024</a:t>
            </a:fld>
            <a:endParaRPr lang="en-US"/>
          </a:p>
        </p:txBody>
      </p:sp>
      <p:sp>
        <p:nvSpPr>
          <p:cNvPr id="5" name="Footer Placeholder 4">
            <a:extLst>
              <a:ext uri="{FF2B5EF4-FFF2-40B4-BE49-F238E27FC236}">
                <a16:creationId xmlns:a16="http://schemas.microsoft.com/office/drawing/2014/main" id="{B3C0450B-56A7-7E4B-B7B0-4847917EABD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C9FC607-7660-4E4B-B8C1-C1100C9188B9}"/>
              </a:ext>
            </a:extLst>
          </p:cNvPr>
          <p:cNvSpPr>
            <a:spLocks noGrp="1"/>
          </p:cNvSpPr>
          <p:nvPr>
            <p:ph type="sldNum" sz="quarter" idx="12"/>
          </p:nvPr>
        </p:nvSpPr>
        <p:spPr>
          <a:xfrm>
            <a:off x="8610600" y="6356350"/>
            <a:ext cx="2743200" cy="365125"/>
          </a:xfrm>
          <a:prstGeom prst="rect">
            <a:avLst/>
          </a:prstGeom>
        </p:spPr>
        <p:txBody>
          <a:bodyPr/>
          <a:lstStyle/>
          <a:p>
            <a:fld id="{6F3CC8E3-9EC5-2945-A189-B6EDDED8AE2D}" type="slidenum">
              <a:rPr lang="en-US" smtClean="0"/>
              <a:t>‹#›</a:t>
            </a:fld>
            <a:endParaRPr lang="en-US"/>
          </a:p>
        </p:txBody>
      </p:sp>
    </p:spTree>
    <p:extLst>
      <p:ext uri="{BB962C8B-B14F-4D97-AF65-F5344CB8AC3E}">
        <p14:creationId xmlns:p14="http://schemas.microsoft.com/office/powerpoint/2010/main" val="895138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AB1E32-7B20-E947-8AD2-6233EFAC7A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57B46C-6054-B742-A478-E7F804367B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912846-74DC-A449-B04B-2C2481F79780}"/>
              </a:ext>
            </a:extLst>
          </p:cNvPr>
          <p:cNvSpPr>
            <a:spLocks noGrp="1"/>
          </p:cNvSpPr>
          <p:nvPr>
            <p:ph type="dt" sz="half" idx="10"/>
          </p:nvPr>
        </p:nvSpPr>
        <p:spPr>
          <a:xfrm>
            <a:off x="838200" y="6356350"/>
            <a:ext cx="2743200" cy="365125"/>
          </a:xfrm>
          <a:prstGeom prst="rect">
            <a:avLst/>
          </a:prstGeom>
        </p:spPr>
        <p:txBody>
          <a:bodyPr/>
          <a:lstStyle/>
          <a:p>
            <a:fld id="{DDAC2214-3E91-F74F-B9D0-12420944409F}" type="datetimeFigureOut">
              <a:rPr lang="en-US" smtClean="0"/>
              <a:t>7/2/2024</a:t>
            </a:fld>
            <a:endParaRPr lang="en-US"/>
          </a:p>
        </p:txBody>
      </p:sp>
      <p:sp>
        <p:nvSpPr>
          <p:cNvPr id="5" name="Footer Placeholder 4">
            <a:extLst>
              <a:ext uri="{FF2B5EF4-FFF2-40B4-BE49-F238E27FC236}">
                <a16:creationId xmlns:a16="http://schemas.microsoft.com/office/drawing/2014/main" id="{1D6BD0F8-1390-CE44-8903-782B93440A2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4C1AF1B-DF81-E944-AB6B-6CA281DEF48A}"/>
              </a:ext>
            </a:extLst>
          </p:cNvPr>
          <p:cNvSpPr>
            <a:spLocks noGrp="1"/>
          </p:cNvSpPr>
          <p:nvPr>
            <p:ph type="sldNum" sz="quarter" idx="12"/>
          </p:nvPr>
        </p:nvSpPr>
        <p:spPr>
          <a:xfrm>
            <a:off x="8610600" y="6356350"/>
            <a:ext cx="2743200" cy="365125"/>
          </a:xfrm>
          <a:prstGeom prst="rect">
            <a:avLst/>
          </a:prstGeom>
        </p:spPr>
        <p:txBody>
          <a:bodyPr/>
          <a:lstStyle/>
          <a:p>
            <a:fld id="{6F3CC8E3-9EC5-2945-A189-B6EDDED8AE2D}" type="slidenum">
              <a:rPr lang="en-US" smtClean="0"/>
              <a:t>‹#›</a:t>
            </a:fld>
            <a:endParaRPr lang="en-US"/>
          </a:p>
        </p:txBody>
      </p:sp>
    </p:spTree>
    <p:extLst>
      <p:ext uri="{BB962C8B-B14F-4D97-AF65-F5344CB8AC3E}">
        <p14:creationId xmlns:p14="http://schemas.microsoft.com/office/powerpoint/2010/main" val="1986764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B828C-B8A1-BE44-BA99-29600D52D8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FD6126-5742-1548-85DE-B48A388759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a:extLst>
              <a:ext uri="{FF2B5EF4-FFF2-40B4-BE49-F238E27FC236}">
                <a16:creationId xmlns:a16="http://schemas.microsoft.com/office/drawing/2014/main" id="{91DC54AA-6A31-9F5A-F563-EBA9C7F06DBC}"/>
              </a:ext>
            </a:extLst>
          </p:cNvPr>
          <p:cNvSpPr txBox="1"/>
          <p:nvPr userDrawn="1"/>
        </p:nvSpPr>
        <p:spPr>
          <a:xfrm>
            <a:off x="7614137" y="6451921"/>
            <a:ext cx="4369777" cy="325568"/>
          </a:xfrm>
          <a:prstGeom prst="rect">
            <a:avLst/>
          </a:prstGeom>
          <a:noFill/>
        </p:spPr>
        <p:txBody>
          <a:bodyPr wrap="square" rtlCol="0">
            <a:noAutofit/>
          </a:bodyPr>
          <a:lstStyle/>
          <a:p>
            <a:pPr algn="r"/>
            <a:r>
              <a:rPr lang="en-CA" sz="1200" dirty="0">
                <a:effectLst/>
                <a:latin typeface="Calibri" panose="020F0502020204030204" pitchFamily="34" charset="0"/>
                <a:ea typeface="Calibri" panose="020F0502020204030204" pitchFamily="34" charset="0"/>
                <a:cs typeface="Times New Roman" panose="02020603050405020304" pitchFamily="18" charset="0"/>
              </a:rPr>
              <a:t>Le </a:t>
            </a:r>
            <a:r>
              <a:rPr lang="en-CA" sz="1200" dirty="0" err="1">
                <a:effectLst/>
                <a:latin typeface="Calibri" panose="020F0502020204030204" pitchFamily="34" charset="0"/>
                <a:ea typeface="Calibri" panose="020F0502020204030204" pitchFamily="34" charset="0"/>
                <a:cs typeface="Times New Roman" panose="02020603050405020304" pitchFamily="18" charset="0"/>
              </a:rPr>
              <a:t>défi</a:t>
            </a:r>
            <a:r>
              <a:rPr lang="en-CA" sz="1200" dirty="0">
                <a:effectLst/>
                <a:latin typeface="Calibri" panose="020F0502020204030204" pitchFamily="34" charset="0"/>
                <a:ea typeface="Calibri" panose="020F0502020204030204" pitchFamily="34" charset="0"/>
                <a:cs typeface="Times New Roman" panose="02020603050405020304" pitchFamily="18" charset="0"/>
              </a:rPr>
              <a:t> des </a:t>
            </a:r>
            <a:r>
              <a:rPr lang="en-CA" sz="1200" dirty="0" err="1">
                <a:effectLst/>
                <a:latin typeface="Calibri" panose="020F0502020204030204" pitchFamily="34" charset="0"/>
                <a:ea typeface="Calibri" panose="020F0502020204030204" pitchFamily="34" charset="0"/>
                <a:cs typeface="Times New Roman" panose="02020603050405020304" pitchFamily="18" charset="0"/>
              </a:rPr>
              <a:t>ressources</a:t>
            </a:r>
            <a:r>
              <a:rPr lang="en-CA" sz="1200" dirty="0">
                <a:effectLst/>
                <a:latin typeface="Calibri" panose="020F0502020204030204" pitchFamily="34" charset="0"/>
                <a:ea typeface="Calibri" panose="020F0502020204030204" pitchFamily="34" charset="0"/>
                <a:cs typeface="Times New Roman" panose="02020603050405020304" pitchFamily="18" charset="0"/>
              </a:rPr>
              <a:t> </a:t>
            </a:r>
            <a:r>
              <a:rPr lang="en-CA" sz="1200" dirty="0" err="1">
                <a:effectLst/>
                <a:latin typeface="Calibri" panose="020F0502020204030204" pitchFamily="34" charset="0"/>
                <a:ea typeface="Calibri" panose="020F0502020204030204" pitchFamily="34" charset="0"/>
                <a:cs typeface="Times New Roman" panose="02020603050405020304" pitchFamily="18" charset="0"/>
              </a:rPr>
              <a:t>humaines:</a:t>
            </a:r>
            <a:r>
              <a:rPr lang="en-CA" sz="1000" dirty="0" err="1">
                <a:effectLst/>
                <a:latin typeface="Calibri" panose="020F0502020204030204" pitchFamily="34" charset="0"/>
                <a:ea typeface="Calibri" panose="020F0502020204030204" pitchFamily="34" charset="0"/>
                <a:cs typeface="Times New Roman" panose="02020603050405020304" pitchFamily="18" charset="0"/>
              </a:rPr>
              <a:t>Dossier</a:t>
            </a:r>
            <a:r>
              <a:rPr lang="en-CA" sz="1000" dirty="0">
                <a:effectLst/>
                <a:latin typeface="Calibri" panose="020F0502020204030204" pitchFamily="34" charset="0"/>
                <a:ea typeface="Calibri" panose="020F0502020204030204" pitchFamily="34" charset="0"/>
                <a:cs typeface="Times New Roman" panose="02020603050405020304" pitchFamily="18" charset="0"/>
              </a:rPr>
              <a:t> sur les questions et les options</a:t>
            </a:r>
            <a:endParaRPr lang="en-US" sz="1000" dirty="0">
              <a:solidFill>
                <a:schemeClr val="tx1"/>
              </a:solidFill>
            </a:endParaRPr>
          </a:p>
        </p:txBody>
      </p:sp>
      <p:pic>
        <p:nvPicPr>
          <p:cNvPr id="8" name="Picture 7" descr="Text&#10;&#10;Description automatically generated with medium confidence">
            <a:extLst>
              <a:ext uri="{FF2B5EF4-FFF2-40B4-BE49-F238E27FC236}">
                <a16:creationId xmlns:a16="http://schemas.microsoft.com/office/drawing/2014/main" id="{CB331D04-C183-84F7-8EF4-9139CC97D3C7}"/>
              </a:ext>
            </a:extLst>
          </p:cNvPr>
          <p:cNvPicPr>
            <a:picLocks noChangeAspect="1"/>
          </p:cNvPicPr>
          <p:nvPr userDrawn="1"/>
        </p:nvPicPr>
        <p:blipFill>
          <a:blip r:embed="rId2"/>
          <a:stretch>
            <a:fillRect/>
          </a:stretch>
        </p:blipFill>
        <p:spPr>
          <a:xfrm>
            <a:off x="838200" y="6344056"/>
            <a:ext cx="1448116" cy="433433"/>
          </a:xfrm>
          <a:prstGeom prst="rect">
            <a:avLst/>
          </a:prstGeom>
        </p:spPr>
      </p:pic>
    </p:spTree>
    <p:extLst>
      <p:ext uri="{BB962C8B-B14F-4D97-AF65-F5344CB8AC3E}">
        <p14:creationId xmlns:p14="http://schemas.microsoft.com/office/powerpoint/2010/main" val="1989977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32A611B-0119-0840-AA7E-71D50DA48128}"/>
              </a:ext>
            </a:extLst>
          </p:cNvPr>
          <p:cNvSpPr/>
          <p:nvPr userDrawn="1"/>
        </p:nvSpPr>
        <p:spPr>
          <a:xfrm>
            <a:off x="0" y="0"/>
            <a:ext cx="12192000" cy="6250193"/>
          </a:xfrm>
          <a:prstGeom prst="rect">
            <a:avLst/>
          </a:prstGeom>
          <a:solidFill>
            <a:srgbClr val="F5F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2B828C-B8A1-BE44-BA99-29600D52D8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FD6126-5742-1548-85DE-B48A388759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descr="Text&#10;&#10;Description automatically generated with medium confidence">
            <a:extLst>
              <a:ext uri="{FF2B5EF4-FFF2-40B4-BE49-F238E27FC236}">
                <a16:creationId xmlns:a16="http://schemas.microsoft.com/office/drawing/2014/main" id="{1DC9CAC7-3EA0-27AA-1446-827864233330}"/>
              </a:ext>
            </a:extLst>
          </p:cNvPr>
          <p:cNvPicPr>
            <a:picLocks noChangeAspect="1"/>
          </p:cNvPicPr>
          <p:nvPr userDrawn="1"/>
        </p:nvPicPr>
        <p:blipFill>
          <a:blip r:embed="rId2"/>
          <a:stretch>
            <a:fillRect/>
          </a:stretch>
        </p:blipFill>
        <p:spPr>
          <a:xfrm>
            <a:off x="838200" y="6344056"/>
            <a:ext cx="1448116" cy="433433"/>
          </a:xfrm>
          <a:prstGeom prst="rect">
            <a:avLst/>
          </a:prstGeom>
        </p:spPr>
      </p:pic>
      <p:sp>
        <p:nvSpPr>
          <p:cNvPr id="6" name="TextBox 5">
            <a:extLst>
              <a:ext uri="{FF2B5EF4-FFF2-40B4-BE49-F238E27FC236}">
                <a16:creationId xmlns:a16="http://schemas.microsoft.com/office/drawing/2014/main" id="{553AB5CE-FF07-7598-4737-897CF8F67F2E}"/>
              </a:ext>
            </a:extLst>
          </p:cNvPr>
          <p:cNvSpPr txBox="1"/>
          <p:nvPr userDrawn="1"/>
        </p:nvSpPr>
        <p:spPr>
          <a:xfrm>
            <a:off x="7614137" y="6451921"/>
            <a:ext cx="4369777" cy="325568"/>
          </a:xfrm>
          <a:prstGeom prst="rect">
            <a:avLst/>
          </a:prstGeom>
          <a:noFill/>
        </p:spPr>
        <p:txBody>
          <a:bodyPr wrap="square" rtlCol="0">
            <a:noAutofit/>
          </a:bodyPr>
          <a:lstStyle/>
          <a:p>
            <a:pPr algn="r"/>
            <a:r>
              <a:rPr lang="en-CA" sz="1200" dirty="0">
                <a:effectLst/>
                <a:latin typeface="Calibri" panose="020F0502020204030204" pitchFamily="34" charset="0"/>
                <a:ea typeface="Calibri" panose="020F0502020204030204" pitchFamily="34" charset="0"/>
                <a:cs typeface="Times New Roman" panose="02020603050405020304" pitchFamily="18" charset="0"/>
              </a:rPr>
              <a:t>Le </a:t>
            </a:r>
            <a:r>
              <a:rPr lang="en-CA" sz="1200" dirty="0" err="1">
                <a:effectLst/>
                <a:latin typeface="Calibri" panose="020F0502020204030204" pitchFamily="34" charset="0"/>
                <a:ea typeface="Calibri" panose="020F0502020204030204" pitchFamily="34" charset="0"/>
                <a:cs typeface="Times New Roman" panose="02020603050405020304" pitchFamily="18" charset="0"/>
              </a:rPr>
              <a:t>défi</a:t>
            </a:r>
            <a:r>
              <a:rPr lang="en-CA" sz="1200" dirty="0">
                <a:effectLst/>
                <a:latin typeface="Calibri" panose="020F0502020204030204" pitchFamily="34" charset="0"/>
                <a:ea typeface="Calibri" panose="020F0502020204030204" pitchFamily="34" charset="0"/>
                <a:cs typeface="Times New Roman" panose="02020603050405020304" pitchFamily="18" charset="0"/>
              </a:rPr>
              <a:t> des </a:t>
            </a:r>
            <a:r>
              <a:rPr lang="en-CA" sz="1200" dirty="0" err="1">
                <a:effectLst/>
                <a:latin typeface="Calibri" panose="020F0502020204030204" pitchFamily="34" charset="0"/>
                <a:ea typeface="Calibri" panose="020F0502020204030204" pitchFamily="34" charset="0"/>
                <a:cs typeface="Times New Roman" panose="02020603050405020304" pitchFamily="18" charset="0"/>
              </a:rPr>
              <a:t>ressources</a:t>
            </a:r>
            <a:r>
              <a:rPr lang="en-CA" sz="1200" dirty="0">
                <a:effectLst/>
                <a:latin typeface="Calibri" panose="020F0502020204030204" pitchFamily="34" charset="0"/>
                <a:ea typeface="Calibri" panose="020F0502020204030204" pitchFamily="34" charset="0"/>
                <a:cs typeface="Times New Roman" panose="02020603050405020304" pitchFamily="18" charset="0"/>
              </a:rPr>
              <a:t> </a:t>
            </a:r>
            <a:r>
              <a:rPr lang="en-CA" sz="1200" dirty="0" err="1">
                <a:effectLst/>
                <a:latin typeface="Calibri" panose="020F0502020204030204" pitchFamily="34" charset="0"/>
                <a:ea typeface="Calibri" panose="020F0502020204030204" pitchFamily="34" charset="0"/>
                <a:cs typeface="Times New Roman" panose="02020603050405020304" pitchFamily="18" charset="0"/>
              </a:rPr>
              <a:t>humaines:</a:t>
            </a:r>
            <a:r>
              <a:rPr lang="en-CA" sz="1000" dirty="0" err="1">
                <a:effectLst/>
                <a:latin typeface="Calibri" panose="020F0502020204030204" pitchFamily="34" charset="0"/>
                <a:ea typeface="Calibri" panose="020F0502020204030204" pitchFamily="34" charset="0"/>
                <a:cs typeface="Times New Roman" panose="02020603050405020304" pitchFamily="18" charset="0"/>
              </a:rPr>
              <a:t>Dossier</a:t>
            </a:r>
            <a:r>
              <a:rPr lang="en-CA" sz="1000" dirty="0">
                <a:effectLst/>
                <a:latin typeface="Calibri" panose="020F0502020204030204" pitchFamily="34" charset="0"/>
                <a:ea typeface="Calibri" panose="020F0502020204030204" pitchFamily="34" charset="0"/>
                <a:cs typeface="Times New Roman" panose="02020603050405020304" pitchFamily="18" charset="0"/>
              </a:rPr>
              <a:t> sur les questions et les options</a:t>
            </a:r>
            <a:endParaRPr lang="en-US" sz="1000" dirty="0">
              <a:solidFill>
                <a:schemeClr val="tx1"/>
              </a:solidFill>
            </a:endParaRPr>
          </a:p>
        </p:txBody>
      </p:sp>
    </p:spTree>
    <p:extLst>
      <p:ext uri="{BB962C8B-B14F-4D97-AF65-F5344CB8AC3E}">
        <p14:creationId xmlns:p14="http://schemas.microsoft.com/office/powerpoint/2010/main" val="1832835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7F4C2-EAB2-C642-A581-73DA28FE6E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16BFA4-1DC4-A74B-8C75-6777E11A02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07278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E1EEE-8252-F64A-94FD-E525E69601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DD97B2-F9A0-784A-B4E3-B328D0724D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FC5025-E045-5C49-913D-1901966433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06CD6FF-395C-4D40-91E0-9C7D5F365D8C}"/>
              </a:ext>
            </a:extLst>
          </p:cNvPr>
          <p:cNvSpPr>
            <a:spLocks noGrp="1"/>
          </p:cNvSpPr>
          <p:nvPr>
            <p:ph type="ftr" sz="quarter" idx="11"/>
          </p:nvPr>
        </p:nvSpPr>
        <p:spPr>
          <a:xfrm>
            <a:off x="4038600" y="6356350"/>
            <a:ext cx="4114800" cy="365125"/>
          </a:xfrm>
          <a:prstGeom prst="rect">
            <a:avLst/>
          </a:prstGeom>
        </p:spPr>
        <p:txBody>
          <a:bodyPr/>
          <a:lstStyle/>
          <a:p>
            <a:endParaRPr lang="en-US"/>
          </a:p>
        </p:txBody>
      </p:sp>
      <p:pic>
        <p:nvPicPr>
          <p:cNvPr id="9" name="Picture 8" descr="Text&#10;&#10;Description automatically generated with medium confidence">
            <a:extLst>
              <a:ext uri="{FF2B5EF4-FFF2-40B4-BE49-F238E27FC236}">
                <a16:creationId xmlns:a16="http://schemas.microsoft.com/office/drawing/2014/main" id="{7C3E4B0E-A398-0A43-9E71-B954F0C12DF7}"/>
              </a:ext>
            </a:extLst>
          </p:cNvPr>
          <p:cNvPicPr>
            <a:picLocks noChangeAspect="1"/>
          </p:cNvPicPr>
          <p:nvPr userDrawn="1"/>
        </p:nvPicPr>
        <p:blipFill>
          <a:blip r:embed="rId2"/>
          <a:stretch>
            <a:fillRect/>
          </a:stretch>
        </p:blipFill>
        <p:spPr>
          <a:xfrm>
            <a:off x="838200" y="6344056"/>
            <a:ext cx="1448116" cy="433433"/>
          </a:xfrm>
          <a:prstGeom prst="rect">
            <a:avLst/>
          </a:prstGeom>
        </p:spPr>
      </p:pic>
      <p:sp>
        <p:nvSpPr>
          <p:cNvPr id="5" name="TextBox 4">
            <a:extLst>
              <a:ext uri="{FF2B5EF4-FFF2-40B4-BE49-F238E27FC236}">
                <a16:creationId xmlns:a16="http://schemas.microsoft.com/office/drawing/2014/main" id="{9B75FEF1-F3AE-0755-8B53-80E32C0068C2}"/>
              </a:ext>
            </a:extLst>
          </p:cNvPr>
          <p:cNvSpPr txBox="1"/>
          <p:nvPr userDrawn="1"/>
        </p:nvSpPr>
        <p:spPr>
          <a:xfrm>
            <a:off x="7614137" y="6451921"/>
            <a:ext cx="4369777" cy="325568"/>
          </a:xfrm>
          <a:prstGeom prst="rect">
            <a:avLst/>
          </a:prstGeom>
          <a:noFill/>
        </p:spPr>
        <p:txBody>
          <a:bodyPr wrap="square" rtlCol="0">
            <a:noAutofit/>
          </a:bodyPr>
          <a:lstStyle/>
          <a:p>
            <a:pPr algn="r"/>
            <a:r>
              <a:rPr lang="en-CA" sz="1200" dirty="0">
                <a:effectLst/>
                <a:latin typeface="Calibri" panose="020F0502020204030204" pitchFamily="34" charset="0"/>
                <a:ea typeface="Calibri" panose="020F0502020204030204" pitchFamily="34" charset="0"/>
                <a:cs typeface="Times New Roman" panose="02020603050405020304" pitchFamily="18" charset="0"/>
              </a:rPr>
              <a:t>Le </a:t>
            </a:r>
            <a:r>
              <a:rPr lang="en-CA" sz="1200" dirty="0" err="1">
                <a:effectLst/>
                <a:latin typeface="Calibri" panose="020F0502020204030204" pitchFamily="34" charset="0"/>
                <a:ea typeface="Calibri" panose="020F0502020204030204" pitchFamily="34" charset="0"/>
                <a:cs typeface="Times New Roman" panose="02020603050405020304" pitchFamily="18" charset="0"/>
              </a:rPr>
              <a:t>défi</a:t>
            </a:r>
            <a:r>
              <a:rPr lang="en-CA" sz="1200" dirty="0">
                <a:effectLst/>
                <a:latin typeface="Calibri" panose="020F0502020204030204" pitchFamily="34" charset="0"/>
                <a:ea typeface="Calibri" panose="020F0502020204030204" pitchFamily="34" charset="0"/>
                <a:cs typeface="Times New Roman" panose="02020603050405020304" pitchFamily="18" charset="0"/>
              </a:rPr>
              <a:t> des </a:t>
            </a:r>
            <a:r>
              <a:rPr lang="en-CA" sz="1200" dirty="0" err="1">
                <a:effectLst/>
                <a:latin typeface="Calibri" panose="020F0502020204030204" pitchFamily="34" charset="0"/>
                <a:ea typeface="Calibri" panose="020F0502020204030204" pitchFamily="34" charset="0"/>
                <a:cs typeface="Times New Roman" panose="02020603050405020304" pitchFamily="18" charset="0"/>
              </a:rPr>
              <a:t>ressources</a:t>
            </a:r>
            <a:r>
              <a:rPr lang="en-CA" sz="1200" dirty="0">
                <a:effectLst/>
                <a:latin typeface="Calibri" panose="020F0502020204030204" pitchFamily="34" charset="0"/>
                <a:ea typeface="Calibri" panose="020F0502020204030204" pitchFamily="34" charset="0"/>
                <a:cs typeface="Times New Roman" panose="02020603050405020304" pitchFamily="18" charset="0"/>
              </a:rPr>
              <a:t> </a:t>
            </a:r>
            <a:r>
              <a:rPr lang="en-CA" sz="1200" dirty="0" err="1">
                <a:effectLst/>
                <a:latin typeface="Calibri" panose="020F0502020204030204" pitchFamily="34" charset="0"/>
                <a:ea typeface="Calibri" panose="020F0502020204030204" pitchFamily="34" charset="0"/>
                <a:cs typeface="Times New Roman" panose="02020603050405020304" pitchFamily="18" charset="0"/>
              </a:rPr>
              <a:t>humaines:</a:t>
            </a:r>
            <a:r>
              <a:rPr lang="en-CA" sz="1000" dirty="0" err="1">
                <a:effectLst/>
                <a:latin typeface="Calibri" panose="020F0502020204030204" pitchFamily="34" charset="0"/>
                <a:ea typeface="Calibri" panose="020F0502020204030204" pitchFamily="34" charset="0"/>
                <a:cs typeface="Times New Roman" panose="02020603050405020304" pitchFamily="18" charset="0"/>
              </a:rPr>
              <a:t>Dossier</a:t>
            </a:r>
            <a:r>
              <a:rPr lang="en-CA" sz="1000" dirty="0">
                <a:effectLst/>
                <a:latin typeface="Calibri" panose="020F0502020204030204" pitchFamily="34" charset="0"/>
                <a:ea typeface="Calibri" panose="020F0502020204030204" pitchFamily="34" charset="0"/>
                <a:cs typeface="Times New Roman" panose="02020603050405020304" pitchFamily="18" charset="0"/>
              </a:rPr>
              <a:t> sur les questions et les options</a:t>
            </a:r>
            <a:endParaRPr lang="en-US" sz="1000" dirty="0">
              <a:solidFill>
                <a:schemeClr val="tx1"/>
              </a:solidFill>
            </a:endParaRPr>
          </a:p>
        </p:txBody>
      </p:sp>
    </p:spTree>
    <p:extLst>
      <p:ext uri="{BB962C8B-B14F-4D97-AF65-F5344CB8AC3E}">
        <p14:creationId xmlns:p14="http://schemas.microsoft.com/office/powerpoint/2010/main" val="871322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E6179-B876-924E-B63E-6A3F34B224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E9AB9F-ACBB-BD45-8E03-41E9817677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D5E7CC-9212-3842-A2B5-2C38FA5B6A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E05CB7-E61A-0446-BEE1-4E07753A21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A1D604-D80F-6644-9145-AF434248F8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11FA48E6-7E8C-5847-93F3-D9551DA7AA75}"/>
              </a:ext>
            </a:extLst>
          </p:cNvPr>
          <p:cNvSpPr>
            <a:spLocks noGrp="1"/>
          </p:cNvSpPr>
          <p:nvPr>
            <p:ph type="ftr" sz="quarter" idx="11"/>
          </p:nvPr>
        </p:nvSpPr>
        <p:spPr>
          <a:xfrm>
            <a:off x="3581400" y="5588688"/>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77BD1692-7150-F54B-BAE3-C0B65AC74556}"/>
              </a:ext>
            </a:extLst>
          </p:cNvPr>
          <p:cNvSpPr>
            <a:spLocks noGrp="1"/>
          </p:cNvSpPr>
          <p:nvPr>
            <p:ph type="sldNum" sz="quarter" idx="12"/>
          </p:nvPr>
        </p:nvSpPr>
        <p:spPr>
          <a:xfrm>
            <a:off x="8325928" y="5407444"/>
            <a:ext cx="2743200" cy="365125"/>
          </a:xfrm>
          <a:prstGeom prst="rect">
            <a:avLst/>
          </a:prstGeom>
        </p:spPr>
        <p:txBody>
          <a:bodyPr/>
          <a:lstStyle/>
          <a:p>
            <a:fld id="{6F3CC8E3-9EC5-2945-A189-B6EDDED8AE2D}" type="slidenum">
              <a:rPr lang="en-US" smtClean="0"/>
              <a:t>‹#›</a:t>
            </a:fld>
            <a:endParaRPr lang="en-US" dirty="0"/>
          </a:p>
        </p:txBody>
      </p:sp>
      <p:pic>
        <p:nvPicPr>
          <p:cNvPr id="10" name="Picture 9" descr="Text&#10;&#10;Description automatically generated with medium confidence">
            <a:extLst>
              <a:ext uri="{FF2B5EF4-FFF2-40B4-BE49-F238E27FC236}">
                <a16:creationId xmlns:a16="http://schemas.microsoft.com/office/drawing/2014/main" id="{DF06E19A-A385-9BF9-19D2-96AF038F499A}"/>
              </a:ext>
            </a:extLst>
          </p:cNvPr>
          <p:cNvPicPr>
            <a:picLocks noChangeAspect="1"/>
          </p:cNvPicPr>
          <p:nvPr userDrawn="1"/>
        </p:nvPicPr>
        <p:blipFill>
          <a:blip r:embed="rId2"/>
          <a:stretch>
            <a:fillRect/>
          </a:stretch>
        </p:blipFill>
        <p:spPr>
          <a:xfrm>
            <a:off x="838200" y="6344056"/>
            <a:ext cx="1448116" cy="433433"/>
          </a:xfrm>
          <a:prstGeom prst="rect">
            <a:avLst/>
          </a:prstGeom>
        </p:spPr>
      </p:pic>
      <p:sp>
        <p:nvSpPr>
          <p:cNvPr id="11" name="TextBox 10">
            <a:extLst>
              <a:ext uri="{FF2B5EF4-FFF2-40B4-BE49-F238E27FC236}">
                <a16:creationId xmlns:a16="http://schemas.microsoft.com/office/drawing/2014/main" id="{AFD94FB3-B01D-304E-2A49-0A4A6DFA17FB}"/>
              </a:ext>
            </a:extLst>
          </p:cNvPr>
          <p:cNvSpPr txBox="1"/>
          <p:nvPr userDrawn="1"/>
        </p:nvSpPr>
        <p:spPr>
          <a:xfrm>
            <a:off x="7614137" y="6451921"/>
            <a:ext cx="4369777" cy="325568"/>
          </a:xfrm>
          <a:prstGeom prst="rect">
            <a:avLst/>
          </a:prstGeom>
          <a:noFill/>
        </p:spPr>
        <p:txBody>
          <a:bodyPr wrap="square" rtlCol="0">
            <a:noAutofit/>
          </a:bodyPr>
          <a:lstStyle/>
          <a:p>
            <a:pPr algn="r"/>
            <a:r>
              <a:rPr lang="en-CA" sz="1200" dirty="0">
                <a:effectLst/>
                <a:latin typeface="Calibri" panose="020F0502020204030204" pitchFamily="34" charset="0"/>
                <a:ea typeface="Calibri" panose="020F0502020204030204" pitchFamily="34" charset="0"/>
                <a:cs typeface="Times New Roman" panose="02020603050405020304" pitchFamily="18" charset="0"/>
              </a:rPr>
              <a:t>Le </a:t>
            </a:r>
            <a:r>
              <a:rPr lang="en-CA" sz="1200" dirty="0" err="1">
                <a:effectLst/>
                <a:latin typeface="Calibri" panose="020F0502020204030204" pitchFamily="34" charset="0"/>
                <a:ea typeface="Calibri" panose="020F0502020204030204" pitchFamily="34" charset="0"/>
                <a:cs typeface="Times New Roman" panose="02020603050405020304" pitchFamily="18" charset="0"/>
              </a:rPr>
              <a:t>défi</a:t>
            </a:r>
            <a:r>
              <a:rPr lang="en-CA" sz="1200" dirty="0">
                <a:effectLst/>
                <a:latin typeface="Calibri" panose="020F0502020204030204" pitchFamily="34" charset="0"/>
                <a:ea typeface="Calibri" panose="020F0502020204030204" pitchFamily="34" charset="0"/>
                <a:cs typeface="Times New Roman" panose="02020603050405020304" pitchFamily="18" charset="0"/>
              </a:rPr>
              <a:t> des </a:t>
            </a:r>
            <a:r>
              <a:rPr lang="en-CA" sz="1200" dirty="0" err="1">
                <a:effectLst/>
                <a:latin typeface="Calibri" panose="020F0502020204030204" pitchFamily="34" charset="0"/>
                <a:ea typeface="Calibri" panose="020F0502020204030204" pitchFamily="34" charset="0"/>
                <a:cs typeface="Times New Roman" panose="02020603050405020304" pitchFamily="18" charset="0"/>
              </a:rPr>
              <a:t>ressources</a:t>
            </a:r>
            <a:r>
              <a:rPr lang="en-CA" sz="1200" dirty="0">
                <a:effectLst/>
                <a:latin typeface="Calibri" panose="020F0502020204030204" pitchFamily="34" charset="0"/>
                <a:ea typeface="Calibri" panose="020F0502020204030204" pitchFamily="34" charset="0"/>
                <a:cs typeface="Times New Roman" panose="02020603050405020304" pitchFamily="18" charset="0"/>
              </a:rPr>
              <a:t> </a:t>
            </a:r>
            <a:r>
              <a:rPr lang="en-CA" sz="1200" dirty="0" err="1">
                <a:effectLst/>
                <a:latin typeface="Calibri" panose="020F0502020204030204" pitchFamily="34" charset="0"/>
                <a:ea typeface="Calibri" panose="020F0502020204030204" pitchFamily="34" charset="0"/>
                <a:cs typeface="Times New Roman" panose="02020603050405020304" pitchFamily="18" charset="0"/>
              </a:rPr>
              <a:t>humaines:</a:t>
            </a:r>
            <a:r>
              <a:rPr lang="en-CA" sz="1000" dirty="0" err="1">
                <a:effectLst/>
                <a:latin typeface="Calibri" panose="020F0502020204030204" pitchFamily="34" charset="0"/>
                <a:ea typeface="Calibri" panose="020F0502020204030204" pitchFamily="34" charset="0"/>
                <a:cs typeface="Times New Roman" panose="02020603050405020304" pitchFamily="18" charset="0"/>
              </a:rPr>
              <a:t>Dossier</a:t>
            </a:r>
            <a:r>
              <a:rPr lang="en-CA" sz="1000" dirty="0">
                <a:effectLst/>
                <a:latin typeface="Calibri" panose="020F0502020204030204" pitchFamily="34" charset="0"/>
                <a:ea typeface="Calibri" panose="020F0502020204030204" pitchFamily="34" charset="0"/>
                <a:cs typeface="Times New Roman" panose="02020603050405020304" pitchFamily="18" charset="0"/>
              </a:rPr>
              <a:t> sur les questions et les options</a:t>
            </a:r>
            <a:endParaRPr lang="en-US" sz="1000" dirty="0">
              <a:solidFill>
                <a:schemeClr val="tx1"/>
              </a:solidFill>
            </a:endParaRPr>
          </a:p>
        </p:txBody>
      </p:sp>
    </p:spTree>
    <p:extLst>
      <p:ext uri="{BB962C8B-B14F-4D97-AF65-F5344CB8AC3E}">
        <p14:creationId xmlns:p14="http://schemas.microsoft.com/office/powerpoint/2010/main" val="2774973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C7731-3FE0-6247-A4CB-7B3B11C4C3E5}"/>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40F0843-F471-ED4F-B43E-D9E4B537F9ED}"/>
              </a:ext>
            </a:extLst>
          </p:cNvPr>
          <p:cNvSpPr>
            <a:spLocks noGrp="1"/>
          </p:cNvSpPr>
          <p:nvPr>
            <p:ph type="ftr" sz="quarter" idx="11"/>
          </p:nvPr>
        </p:nvSpPr>
        <p:spPr>
          <a:xfrm>
            <a:off x="4038600" y="6356350"/>
            <a:ext cx="4114800" cy="365125"/>
          </a:xfrm>
          <a:prstGeom prst="rect">
            <a:avLst/>
          </a:prstGeom>
        </p:spPr>
        <p:txBody>
          <a:bodyPr/>
          <a:lstStyle/>
          <a:p>
            <a:endParaRPr lang="en-US"/>
          </a:p>
        </p:txBody>
      </p:sp>
      <p:pic>
        <p:nvPicPr>
          <p:cNvPr id="7" name="Picture 6" descr="Text&#10;&#10;Description automatically generated with medium confidence">
            <a:extLst>
              <a:ext uri="{FF2B5EF4-FFF2-40B4-BE49-F238E27FC236}">
                <a16:creationId xmlns:a16="http://schemas.microsoft.com/office/drawing/2014/main" id="{28CC9073-188B-A201-7661-F8875D95BEE8}"/>
              </a:ext>
            </a:extLst>
          </p:cNvPr>
          <p:cNvPicPr>
            <a:picLocks noChangeAspect="1"/>
          </p:cNvPicPr>
          <p:nvPr userDrawn="1"/>
        </p:nvPicPr>
        <p:blipFill>
          <a:blip r:embed="rId2"/>
          <a:stretch>
            <a:fillRect/>
          </a:stretch>
        </p:blipFill>
        <p:spPr>
          <a:xfrm>
            <a:off x="838200" y="6344056"/>
            <a:ext cx="1448116" cy="433433"/>
          </a:xfrm>
          <a:prstGeom prst="rect">
            <a:avLst/>
          </a:prstGeom>
        </p:spPr>
      </p:pic>
      <p:sp>
        <p:nvSpPr>
          <p:cNvPr id="3" name="TextBox 2">
            <a:extLst>
              <a:ext uri="{FF2B5EF4-FFF2-40B4-BE49-F238E27FC236}">
                <a16:creationId xmlns:a16="http://schemas.microsoft.com/office/drawing/2014/main" id="{C77CC948-6CCA-869F-29D3-85495DA8AA1B}"/>
              </a:ext>
            </a:extLst>
          </p:cNvPr>
          <p:cNvSpPr txBox="1"/>
          <p:nvPr userDrawn="1"/>
        </p:nvSpPr>
        <p:spPr>
          <a:xfrm>
            <a:off x="7614137" y="6451921"/>
            <a:ext cx="4369777" cy="325568"/>
          </a:xfrm>
          <a:prstGeom prst="rect">
            <a:avLst/>
          </a:prstGeom>
          <a:noFill/>
        </p:spPr>
        <p:txBody>
          <a:bodyPr wrap="square" rtlCol="0">
            <a:noAutofit/>
          </a:bodyPr>
          <a:lstStyle/>
          <a:p>
            <a:pPr algn="r"/>
            <a:r>
              <a:rPr lang="en-CA" sz="1200" dirty="0">
                <a:effectLst/>
                <a:latin typeface="Calibri" panose="020F0502020204030204" pitchFamily="34" charset="0"/>
                <a:ea typeface="Calibri" panose="020F0502020204030204" pitchFamily="34" charset="0"/>
                <a:cs typeface="Times New Roman" panose="02020603050405020304" pitchFamily="18" charset="0"/>
              </a:rPr>
              <a:t>Le </a:t>
            </a:r>
            <a:r>
              <a:rPr lang="en-CA" sz="1200" dirty="0" err="1">
                <a:effectLst/>
                <a:latin typeface="Calibri" panose="020F0502020204030204" pitchFamily="34" charset="0"/>
                <a:ea typeface="Calibri" panose="020F0502020204030204" pitchFamily="34" charset="0"/>
                <a:cs typeface="Times New Roman" panose="02020603050405020304" pitchFamily="18" charset="0"/>
              </a:rPr>
              <a:t>défi</a:t>
            </a:r>
            <a:r>
              <a:rPr lang="en-CA" sz="1200" dirty="0">
                <a:effectLst/>
                <a:latin typeface="Calibri" panose="020F0502020204030204" pitchFamily="34" charset="0"/>
                <a:ea typeface="Calibri" panose="020F0502020204030204" pitchFamily="34" charset="0"/>
                <a:cs typeface="Times New Roman" panose="02020603050405020304" pitchFamily="18" charset="0"/>
              </a:rPr>
              <a:t> des </a:t>
            </a:r>
            <a:r>
              <a:rPr lang="en-CA" sz="1200" dirty="0" err="1">
                <a:effectLst/>
                <a:latin typeface="Calibri" panose="020F0502020204030204" pitchFamily="34" charset="0"/>
                <a:ea typeface="Calibri" panose="020F0502020204030204" pitchFamily="34" charset="0"/>
                <a:cs typeface="Times New Roman" panose="02020603050405020304" pitchFamily="18" charset="0"/>
              </a:rPr>
              <a:t>ressources</a:t>
            </a:r>
            <a:r>
              <a:rPr lang="en-CA" sz="1200" dirty="0">
                <a:effectLst/>
                <a:latin typeface="Calibri" panose="020F0502020204030204" pitchFamily="34" charset="0"/>
                <a:ea typeface="Calibri" panose="020F0502020204030204" pitchFamily="34" charset="0"/>
                <a:cs typeface="Times New Roman" panose="02020603050405020304" pitchFamily="18" charset="0"/>
              </a:rPr>
              <a:t> </a:t>
            </a:r>
            <a:r>
              <a:rPr lang="en-CA" sz="1200" dirty="0" err="1">
                <a:effectLst/>
                <a:latin typeface="Calibri" panose="020F0502020204030204" pitchFamily="34" charset="0"/>
                <a:ea typeface="Calibri" panose="020F0502020204030204" pitchFamily="34" charset="0"/>
                <a:cs typeface="Times New Roman" panose="02020603050405020304" pitchFamily="18" charset="0"/>
              </a:rPr>
              <a:t>humaines:</a:t>
            </a:r>
            <a:r>
              <a:rPr lang="en-CA" sz="1000" dirty="0" err="1">
                <a:effectLst/>
                <a:latin typeface="Calibri" panose="020F0502020204030204" pitchFamily="34" charset="0"/>
                <a:ea typeface="Calibri" panose="020F0502020204030204" pitchFamily="34" charset="0"/>
                <a:cs typeface="Times New Roman" panose="02020603050405020304" pitchFamily="18" charset="0"/>
              </a:rPr>
              <a:t>Dossier</a:t>
            </a:r>
            <a:r>
              <a:rPr lang="en-CA" sz="1000" dirty="0">
                <a:effectLst/>
                <a:latin typeface="Calibri" panose="020F0502020204030204" pitchFamily="34" charset="0"/>
                <a:ea typeface="Calibri" panose="020F0502020204030204" pitchFamily="34" charset="0"/>
                <a:cs typeface="Times New Roman" panose="02020603050405020304" pitchFamily="18" charset="0"/>
              </a:rPr>
              <a:t> sur les questions et les options</a:t>
            </a:r>
            <a:endParaRPr lang="en-US" sz="1000" dirty="0">
              <a:solidFill>
                <a:schemeClr val="tx1"/>
              </a:solidFill>
            </a:endParaRPr>
          </a:p>
        </p:txBody>
      </p:sp>
    </p:spTree>
    <p:extLst>
      <p:ext uri="{BB962C8B-B14F-4D97-AF65-F5344CB8AC3E}">
        <p14:creationId xmlns:p14="http://schemas.microsoft.com/office/powerpoint/2010/main" val="847518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6195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A825F-0775-8A4A-BAB5-79E7D82029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5A62F3-EAFC-024A-8200-E705DA886F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E2F238-3CB7-6D41-8176-676FBC349D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C76F910-BDFB-C643-BF59-3CC3161A8F7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6610B0D-EC10-A743-AA6E-F7838985CE1A}"/>
              </a:ext>
            </a:extLst>
          </p:cNvPr>
          <p:cNvSpPr>
            <a:spLocks noGrp="1"/>
          </p:cNvSpPr>
          <p:nvPr>
            <p:ph type="sldNum" sz="quarter" idx="12"/>
          </p:nvPr>
        </p:nvSpPr>
        <p:spPr>
          <a:xfrm>
            <a:off x="8610600" y="6356350"/>
            <a:ext cx="2743200" cy="365125"/>
          </a:xfrm>
          <a:prstGeom prst="rect">
            <a:avLst/>
          </a:prstGeom>
        </p:spPr>
        <p:txBody>
          <a:bodyPr/>
          <a:lstStyle/>
          <a:p>
            <a:fld id="{6F3CC8E3-9EC5-2945-A189-B6EDDED8AE2D}" type="slidenum">
              <a:rPr lang="en-US" smtClean="0"/>
              <a:t>‹#›</a:t>
            </a:fld>
            <a:endParaRPr lang="en-US"/>
          </a:p>
        </p:txBody>
      </p:sp>
      <p:pic>
        <p:nvPicPr>
          <p:cNvPr id="9" name="Picture 8" descr="Text&#10;&#10;Description automatically generated with medium confidence">
            <a:extLst>
              <a:ext uri="{FF2B5EF4-FFF2-40B4-BE49-F238E27FC236}">
                <a16:creationId xmlns:a16="http://schemas.microsoft.com/office/drawing/2014/main" id="{8B3FE1CE-18EC-69F2-D947-FD4C5D7944F2}"/>
              </a:ext>
            </a:extLst>
          </p:cNvPr>
          <p:cNvPicPr>
            <a:picLocks noChangeAspect="1"/>
          </p:cNvPicPr>
          <p:nvPr userDrawn="1"/>
        </p:nvPicPr>
        <p:blipFill>
          <a:blip r:embed="rId2"/>
          <a:stretch>
            <a:fillRect/>
          </a:stretch>
        </p:blipFill>
        <p:spPr>
          <a:xfrm>
            <a:off x="838200" y="6344056"/>
            <a:ext cx="1448116" cy="433433"/>
          </a:xfrm>
          <a:prstGeom prst="rect">
            <a:avLst/>
          </a:prstGeom>
        </p:spPr>
      </p:pic>
      <p:sp>
        <p:nvSpPr>
          <p:cNvPr id="5" name="TextBox 4">
            <a:extLst>
              <a:ext uri="{FF2B5EF4-FFF2-40B4-BE49-F238E27FC236}">
                <a16:creationId xmlns:a16="http://schemas.microsoft.com/office/drawing/2014/main" id="{B9B3F2B5-16F5-34A4-8078-E21189A0CC94}"/>
              </a:ext>
            </a:extLst>
          </p:cNvPr>
          <p:cNvSpPr txBox="1"/>
          <p:nvPr userDrawn="1"/>
        </p:nvSpPr>
        <p:spPr>
          <a:xfrm>
            <a:off x="7614137" y="6451921"/>
            <a:ext cx="4369777" cy="325568"/>
          </a:xfrm>
          <a:prstGeom prst="rect">
            <a:avLst/>
          </a:prstGeom>
          <a:noFill/>
        </p:spPr>
        <p:txBody>
          <a:bodyPr wrap="square" rtlCol="0">
            <a:noAutofit/>
          </a:bodyPr>
          <a:lstStyle/>
          <a:p>
            <a:pPr algn="r"/>
            <a:r>
              <a:rPr lang="en-CA" sz="1200" dirty="0">
                <a:effectLst/>
                <a:latin typeface="Calibri" panose="020F0502020204030204" pitchFamily="34" charset="0"/>
                <a:ea typeface="Calibri" panose="020F0502020204030204" pitchFamily="34" charset="0"/>
                <a:cs typeface="Times New Roman" panose="02020603050405020304" pitchFamily="18" charset="0"/>
              </a:rPr>
              <a:t>Le </a:t>
            </a:r>
            <a:r>
              <a:rPr lang="en-CA" sz="1200" dirty="0" err="1">
                <a:effectLst/>
                <a:latin typeface="Calibri" panose="020F0502020204030204" pitchFamily="34" charset="0"/>
                <a:ea typeface="Calibri" panose="020F0502020204030204" pitchFamily="34" charset="0"/>
                <a:cs typeface="Times New Roman" panose="02020603050405020304" pitchFamily="18" charset="0"/>
              </a:rPr>
              <a:t>défi</a:t>
            </a:r>
            <a:r>
              <a:rPr lang="en-CA" sz="1200" dirty="0">
                <a:effectLst/>
                <a:latin typeface="Calibri" panose="020F0502020204030204" pitchFamily="34" charset="0"/>
                <a:ea typeface="Calibri" panose="020F0502020204030204" pitchFamily="34" charset="0"/>
                <a:cs typeface="Times New Roman" panose="02020603050405020304" pitchFamily="18" charset="0"/>
              </a:rPr>
              <a:t> des </a:t>
            </a:r>
            <a:r>
              <a:rPr lang="en-CA" sz="1200" dirty="0" err="1">
                <a:effectLst/>
                <a:latin typeface="Calibri" panose="020F0502020204030204" pitchFamily="34" charset="0"/>
                <a:ea typeface="Calibri" panose="020F0502020204030204" pitchFamily="34" charset="0"/>
                <a:cs typeface="Times New Roman" panose="02020603050405020304" pitchFamily="18" charset="0"/>
              </a:rPr>
              <a:t>ressources</a:t>
            </a:r>
            <a:r>
              <a:rPr lang="en-CA" sz="1200" dirty="0">
                <a:effectLst/>
                <a:latin typeface="Calibri" panose="020F0502020204030204" pitchFamily="34" charset="0"/>
                <a:ea typeface="Calibri" panose="020F0502020204030204" pitchFamily="34" charset="0"/>
                <a:cs typeface="Times New Roman" panose="02020603050405020304" pitchFamily="18" charset="0"/>
              </a:rPr>
              <a:t> </a:t>
            </a:r>
            <a:r>
              <a:rPr lang="en-CA" sz="1200" dirty="0" err="1">
                <a:effectLst/>
                <a:latin typeface="Calibri" panose="020F0502020204030204" pitchFamily="34" charset="0"/>
                <a:ea typeface="Calibri" panose="020F0502020204030204" pitchFamily="34" charset="0"/>
                <a:cs typeface="Times New Roman" panose="02020603050405020304" pitchFamily="18" charset="0"/>
              </a:rPr>
              <a:t>humaines:</a:t>
            </a:r>
            <a:r>
              <a:rPr lang="en-CA" sz="1000" dirty="0" err="1">
                <a:effectLst/>
                <a:latin typeface="Calibri" panose="020F0502020204030204" pitchFamily="34" charset="0"/>
                <a:ea typeface="Calibri" panose="020F0502020204030204" pitchFamily="34" charset="0"/>
                <a:cs typeface="Times New Roman" panose="02020603050405020304" pitchFamily="18" charset="0"/>
              </a:rPr>
              <a:t>Dossier</a:t>
            </a:r>
            <a:r>
              <a:rPr lang="en-CA" sz="1000" dirty="0">
                <a:effectLst/>
                <a:latin typeface="Calibri" panose="020F0502020204030204" pitchFamily="34" charset="0"/>
                <a:ea typeface="Calibri" panose="020F0502020204030204" pitchFamily="34" charset="0"/>
                <a:cs typeface="Times New Roman" panose="02020603050405020304" pitchFamily="18" charset="0"/>
              </a:rPr>
              <a:t> sur les questions et les options</a:t>
            </a:r>
            <a:endParaRPr lang="en-US" sz="1000" dirty="0">
              <a:solidFill>
                <a:schemeClr val="tx1"/>
              </a:solidFill>
            </a:endParaRPr>
          </a:p>
        </p:txBody>
      </p:sp>
    </p:spTree>
    <p:extLst>
      <p:ext uri="{BB962C8B-B14F-4D97-AF65-F5344CB8AC3E}">
        <p14:creationId xmlns:p14="http://schemas.microsoft.com/office/powerpoint/2010/main" val="3558925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3150BA-4BAA-934B-83CF-E4E0C8FFBF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Cliquez pour modifier le style du titre principal</a:t>
            </a:r>
          </a:p>
        </p:txBody>
      </p:sp>
      <p:sp>
        <p:nvSpPr>
          <p:cNvPr id="3" name="Text Placeholder 2">
            <a:extLst>
              <a:ext uri="{FF2B5EF4-FFF2-40B4-BE49-F238E27FC236}">
                <a16:creationId xmlns:a16="http://schemas.microsoft.com/office/drawing/2014/main" id="{6DABA953-6E41-9540-9AAF-CAA49EAB56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Cliquez pour modifier les styles de texte du Master</a:t>
            </a:r>
          </a:p>
          <a:p>
            <a:pPr lvl="1"/>
            <a:r>
              <a:rPr lang="en-US" dirty="0"/>
              <a:t>Deuxième niveau</a:t>
            </a:r>
          </a:p>
          <a:p>
            <a:pPr lvl="2"/>
            <a:r>
              <a:rPr lang="en-US" dirty="0"/>
              <a:t>Troisième niveau</a:t>
            </a:r>
          </a:p>
          <a:p>
            <a:pPr lvl="3"/>
            <a:r>
              <a:rPr lang="en-US" dirty="0"/>
              <a:t>Quatrième niveau</a:t>
            </a:r>
          </a:p>
          <a:p>
            <a:pPr lvl="4"/>
            <a:r>
              <a:rPr lang="en-US" dirty="0"/>
              <a:t>Cinquième niveau</a:t>
            </a:r>
          </a:p>
        </p:txBody>
      </p:sp>
      <p:cxnSp>
        <p:nvCxnSpPr>
          <p:cNvPr id="9" name="Straight Connector 8">
            <a:extLst>
              <a:ext uri="{FF2B5EF4-FFF2-40B4-BE49-F238E27FC236}">
                <a16:creationId xmlns:a16="http://schemas.microsoft.com/office/drawing/2014/main" id="{09F04CF3-F97B-A347-873B-D7A60C327F5F}"/>
              </a:ext>
            </a:extLst>
          </p:cNvPr>
          <p:cNvCxnSpPr/>
          <p:nvPr userDrawn="1"/>
        </p:nvCxnSpPr>
        <p:spPr>
          <a:xfrm>
            <a:off x="0" y="6241510"/>
            <a:ext cx="12192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919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6BBB78C-767D-BA41-934A-5D52C167A939}"/>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5300"/>
                    </a14:imgEffect>
                  </a14:imgLayer>
                </a14:imgProps>
              </a:ext>
              <a:ext uri="{28A0092B-C50C-407E-A947-70E740481C1C}">
                <a14:useLocalDpi xmlns:a14="http://schemas.microsoft.com/office/drawing/2010/main" val="0"/>
              </a:ext>
            </a:extLst>
          </a:blip>
          <a:srcRect/>
          <a:stretch/>
        </p:blipFill>
        <p:spPr>
          <a:xfrm>
            <a:off x="0" y="0"/>
            <a:ext cx="4913376" cy="6858000"/>
          </a:xfrm>
          <a:prstGeom prst="rect">
            <a:avLst/>
          </a:prstGeom>
        </p:spPr>
      </p:pic>
      <p:sp>
        <p:nvSpPr>
          <p:cNvPr id="2" name="Title 1">
            <a:extLst>
              <a:ext uri="{FF2B5EF4-FFF2-40B4-BE49-F238E27FC236}">
                <a16:creationId xmlns:a16="http://schemas.microsoft.com/office/drawing/2014/main" id="{1BC4A813-7BE3-DB46-A637-05C584B70A48}"/>
              </a:ext>
            </a:extLst>
          </p:cNvPr>
          <p:cNvSpPr>
            <a:spLocks noGrp="1"/>
          </p:cNvSpPr>
          <p:nvPr>
            <p:ph type="ctrTitle" idx="4294967295"/>
          </p:nvPr>
        </p:nvSpPr>
        <p:spPr>
          <a:xfrm>
            <a:off x="4335463" y="1339850"/>
            <a:ext cx="7856537" cy="2081213"/>
          </a:xfrm>
          <a:prstGeom prst="rect">
            <a:avLst/>
          </a:prstGeom>
        </p:spPr>
        <p:txBody>
          <a:bodyPr anchor="t" anchorCtr="0">
            <a:normAutofit fontScale="90000"/>
          </a:bodyPr>
          <a:lstStyle/>
          <a:p>
            <a:pPr algn="r">
              <a:lnSpc>
                <a:spcPct val="100000"/>
              </a:lnSpc>
            </a:pPr>
            <a:r>
              <a:rPr lang="en-CA" sz="3600" dirty="0">
                <a:solidFill>
                  <a:srgbClr val="8B0144"/>
                </a:solidFill>
                <a:effectLst/>
                <a:latin typeface="Calibri" panose="020F0502020204030204" pitchFamily="34" charset="0"/>
                <a:ea typeface="Calibri" panose="020F0502020204030204" pitchFamily="34" charset="0"/>
                <a:cs typeface="Times New Roman" panose="02020603050405020304" pitchFamily="18" charset="0"/>
              </a:rPr>
              <a:t>   </a:t>
            </a:r>
            <a:br>
              <a:rPr lang="en-CA" sz="5400" dirty="0">
                <a:solidFill>
                  <a:srgbClr val="8B0144"/>
                </a:solidFill>
                <a:effectLst/>
                <a:latin typeface="Calibri" panose="020F0502020204030204" pitchFamily="34" charset="0"/>
                <a:ea typeface="Calibri" panose="020F0502020204030204" pitchFamily="34" charset="0"/>
                <a:cs typeface="Times New Roman" panose="02020603050405020304" pitchFamily="18" charset="0"/>
              </a:rPr>
            </a:br>
            <a:r>
              <a:rPr lang="en-CA" sz="4000" dirty="0">
                <a:effectLst/>
                <a:latin typeface="Calibri" panose="020F0502020204030204" pitchFamily="34" charset="0"/>
                <a:ea typeface="Calibri" panose="020F0502020204030204" pitchFamily="34" charset="0"/>
                <a:cs typeface="Times New Roman" panose="02020603050405020304" pitchFamily="18" charset="0"/>
              </a:rPr>
              <a:t>Le défi des ressources humaines</a:t>
            </a:r>
            <a:br>
              <a:rPr lang="en-CA" sz="4000" dirty="0">
                <a:effectLst/>
                <a:latin typeface="Calibri" panose="020F0502020204030204" pitchFamily="34" charset="0"/>
                <a:ea typeface="Calibri" panose="020F0502020204030204" pitchFamily="34" charset="0"/>
                <a:cs typeface="Times New Roman" panose="02020603050405020304" pitchFamily="18" charset="0"/>
              </a:rPr>
            </a:br>
            <a:r>
              <a:rPr lang="en-CA" sz="2700" dirty="0">
                <a:effectLst/>
                <a:latin typeface="Calibri" panose="020F0502020204030204" pitchFamily="34" charset="0"/>
                <a:ea typeface="Calibri" panose="020F0502020204030204" pitchFamily="34" charset="0"/>
                <a:cs typeface="Times New Roman" panose="02020603050405020304" pitchFamily="18" charset="0"/>
              </a:rPr>
              <a:t>Dossier sur les questions et les options</a:t>
            </a:r>
            <a:br>
              <a:rPr lang="en-CA" sz="4000" dirty="0">
                <a:effectLst/>
                <a:latin typeface="Calibri" panose="020F0502020204030204" pitchFamily="34" charset="0"/>
                <a:ea typeface="Calibri" panose="020F0502020204030204" pitchFamily="34" charset="0"/>
                <a:cs typeface="Times New Roman" panose="02020603050405020304" pitchFamily="18" charset="0"/>
              </a:rPr>
            </a:br>
            <a:br>
              <a:rPr lang="en-CA" sz="4000" dirty="0">
                <a:effectLst/>
                <a:latin typeface="Calibri" panose="020F0502020204030204" pitchFamily="34" charset="0"/>
                <a:ea typeface="Calibri" panose="020F0502020204030204" pitchFamily="34" charset="0"/>
                <a:cs typeface="Times New Roman" panose="02020603050405020304" pitchFamily="18" charset="0"/>
              </a:rPr>
            </a:br>
            <a:br>
              <a:rPr lang="en-CA" sz="2700" b="0" u="none" strike="noStrike" baseline="0" dirty="0">
                <a:latin typeface="FagoNoRegularLF-Roman"/>
              </a:rPr>
            </a:br>
            <a:br>
              <a:rPr lang="en-GB" sz="2800" dirty="0">
                <a:effectLst/>
                <a:latin typeface="Calibri" panose="020F0502020204030204" pitchFamily="34" charset="0"/>
                <a:ea typeface="Times New Roman" panose="02020603050405020304" pitchFamily="18" charset="0"/>
              </a:rPr>
            </a:br>
            <a:r>
              <a:rPr lang="en-GB" sz="2800" dirty="0">
                <a:effectLst/>
                <a:latin typeface="Calibri" panose="020F0502020204030204" pitchFamily="34" charset="0"/>
                <a:ea typeface="Times New Roman" panose="02020603050405020304" pitchFamily="18" charset="0"/>
              </a:rPr>
              <a:t> </a:t>
            </a:r>
            <a:br>
              <a:rPr lang="en-GB" sz="2800" dirty="0">
                <a:effectLst/>
                <a:latin typeface="Calibri" panose="020F0502020204030204" pitchFamily="34" charset="0"/>
                <a:ea typeface="Times New Roman" panose="02020603050405020304" pitchFamily="18" charset="0"/>
              </a:rPr>
            </a:br>
            <a:endParaRPr lang="en-US" sz="2800" i="1" dirty="0">
              <a:highlight>
                <a:srgbClr val="FFFF00"/>
              </a:highlight>
            </a:endParaRPr>
          </a:p>
        </p:txBody>
      </p:sp>
      <p:pic>
        <p:nvPicPr>
          <p:cNvPr id="7" name="Picture 6" descr="A picture containing table&#10;&#10;Description automatically generated">
            <a:extLst>
              <a:ext uri="{FF2B5EF4-FFF2-40B4-BE49-F238E27FC236}">
                <a16:creationId xmlns:a16="http://schemas.microsoft.com/office/drawing/2014/main" id="{D1AB05C8-73CA-5549-A7E0-4604753BC944}"/>
              </a:ext>
            </a:extLst>
          </p:cNvPr>
          <p:cNvPicPr>
            <a:picLocks noChangeAspect="1"/>
          </p:cNvPicPr>
          <p:nvPr/>
        </p:nvPicPr>
        <p:blipFill>
          <a:blip r:embed="rId5">
            <a:duotone>
              <a:prstClr val="black"/>
              <a:schemeClr val="accent1">
                <a:tint val="45000"/>
                <a:satMod val="400000"/>
              </a:schemeClr>
            </a:duotone>
            <a:extLst>
              <a:ext uri="{BEBA8EAE-BF5A-486C-A8C5-ECC9F3942E4B}">
                <a14:imgProps xmlns:a14="http://schemas.microsoft.com/office/drawing/2010/main">
                  <a14:imgLayer r:embed="rId6">
                    <a14:imgEffect>
                      <a14:colorTemperature colorTemp="4700"/>
                    </a14:imgEffect>
                    <a14:imgEffect>
                      <a14:saturation sat="0"/>
                    </a14:imgEffect>
                  </a14:imgLayer>
                </a14:imgProps>
              </a:ext>
            </a:extLst>
          </a:blip>
          <a:stretch>
            <a:fillRect/>
          </a:stretch>
        </p:blipFill>
        <p:spPr>
          <a:xfrm>
            <a:off x="0" y="4749322"/>
            <a:ext cx="4610100" cy="2184400"/>
          </a:xfrm>
          <a:prstGeom prst="rect">
            <a:avLst/>
          </a:prstGeom>
          <a:noFill/>
        </p:spPr>
      </p:pic>
      <p:pic>
        <p:nvPicPr>
          <p:cNvPr id="6" name="Picture 5" descr="Text&#10;&#10;Description automatically generated with medium confidence">
            <a:extLst>
              <a:ext uri="{FF2B5EF4-FFF2-40B4-BE49-F238E27FC236}">
                <a16:creationId xmlns:a16="http://schemas.microsoft.com/office/drawing/2014/main" id="{EE093521-F972-420F-9EFD-B9EB197BEC4E}"/>
              </a:ext>
            </a:extLst>
          </p:cNvPr>
          <p:cNvPicPr>
            <a:picLocks noChangeAspect="1"/>
          </p:cNvPicPr>
          <p:nvPr/>
        </p:nvPicPr>
        <p:blipFill>
          <a:blip r:embed="rId7"/>
          <a:stretch>
            <a:fillRect/>
          </a:stretch>
        </p:blipFill>
        <p:spPr>
          <a:xfrm>
            <a:off x="7548013" y="4484569"/>
            <a:ext cx="4231610" cy="1007210"/>
          </a:xfrm>
          <a:prstGeom prst="rect">
            <a:avLst/>
          </a:prstGeom>
        </p:spPr>
      </p:pic>
    </p:spTree>
    <p:extLst>
      <p:ext uri="{BB962C8B-B14F-4D97-AF65-F5344CB8AC3E}">
        <p14:creationId xmlns:p14="http://schemas.microsoft.com/office/powerpoint/2010/main" val="3905684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0A018C-BA8A-ED40-989E-3E8500E4C51B}"/>
              </a:ext>
            </a:extLst>
          </p:cNvPr>
          <p:cNvSpPr/>
          <p:nvPr/>
        </p:nvSpPr>
        <p:spPr>
          <a:xfrm>
            <a:off x="-10758" y="-1"/>
            <a:ext cx="12202758" cy="1408391"/>
          </a:xfrm>
          <a:prstGeom prst="rect">
            <a:avLst/>
          </a:prstGeom>
          <a:solidFill>
            <a:srgbClr val="F5F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5F3F0"/>
              </a:solidFill>
            </a:endParaRPr>
          </a:p>
        </p:txBody>
      </p:sp>
      <p:sp>
        <p:nvSpPr>
          <p:cNvPr id="23" name="Title 1">
            <a:extLst>
              <a:ext uri="{FF2B5EF4-FFF2-40B4-BE49-F238E27FC236}">
                <a16:creationId xmlns:a16="http://schemas.microsoft.com/office/drawing/2014/main" id="{B10BBD92-489B-1C43-950B-063423717392}"/>
              </a:ext>
            </a:extLst>
          </p:cNvPr>
          <p:cNvSpPr txBox="1">
            <a:spLocks/>
          </p:cNvSpPr>
          <p:nvPr/>
        </p:nvSpPr>
        <p:spPr>
          <a:xfrm>
            <a:off x="0" y="1426580"/>
            <a:ext cx="12192000" cy="397032"/>
          </a:xfrm>
          <a:prstGeom prst="rect">
            <a:avLst/>
          </a:prstGeom>
          <a:solidFill>
            <a:schemeClr val="tx2"/>
          </a:solidFill>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200" i="1" dirty="0">
                <a:solidFill>
                  <a:schemeClr val="bg1"/>
                </a:solidFill>
              </a:rPr>
              <a:t>                    </a:t>
            </a:r>
          </a:p>
        </p:txBody>
      </p:sp>
      <p:sp>
        <p:nvSpPr>
          <p:cNvPr id="17" name="Title 1">
            <a:extLst>
              <a:ext uri="{FF2B5EF4-FFF2-40B4-BE49-F238E27FC236}">
                <a16:creationId xmlns:a16="http://schemas.microsoft.com/office/drawing/2014/main" id="{3F98903E-9344-4014-9E8A-F193FBF1D362}"/>
              </a:ext>
            </a:extLst>
          </p:cNvPr>
          <p:cNvSpPr txBox="1">
            <a:spLocks/>
          </p:cNvSpPr>
          <p:nvPr/>
        </p:nvSpPr>
        <p:spPr>
          <a:xfrm>
            <a:off x="1258413" y="408728"/>
            <a:ext cx="10515600" cy="590931"/>
          </a:xfrm>
          <a:prstGeom prst="rect">
            <a:avLst/>
          </a:prstGeom>
        </p:spPr>
        <p:txBody>
          <a:bodyPr vert="horz" lIns="91440" tIns="45720" rIns="91440" bIns="45720" rtlCol="0" anchor="t"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latin typeface="+mn-lt"/>
              </a:rPr>
              <a:t>Soins à domicile au Canada </a:t>
            </a:r>
          </a:p>
        </p:txBody>
      </p:sp>
      <p:sp>
        <p:nvSpPr>
          <p:cNvPr id="2" name="TextBox 1">
            <a:extLst>
              <a:ext uri="{FF2B5EF4-FFF2-40B4-BE49-F238E27FC236}">
                <a16:creationId xmlns:a16="http://schemas.microsoft.com/office/drawing/2014/main" id="{8B4174C6-0DB0-1742-50F1-B2B41577BB9A}"/>
              </a:ext>
            </a:extLst>
          </p:cNvPr>
          <p:cNvSpPr txBox="1"/>
          <p:nvPr/>
        </p:nvSpPr>
        <p:spPr>
          <a:xfrm>
            <a:off x="1409252" y="2173045"/>
            <a:ext cx="9563548" cy="3442447"/>
          </a:xfrm>
          <a:prstGeom prst="rect">
            <a:avLst/>
          </a:prstGeom>
          <a:noFill/>
        </p:spPr>
        <p:txBody>
          <a:bodyPr wrap="square" rtlCol="0">
            <a:spAutoFit/>
          </a:bodyPr>
          <a:lstStyle/>
          <a:p>
            <a:endParaRPr lang="en-GB" dirty="0"/>
          </a:p>
        </p:txBody>
      </p:sp>
      <p:sp>
        <p:nvSpPr>
          <p:cNvPr id="3" name="TextBox 2">
            <a:extLst>
              <a:ext uri="{FF2B5EF4-FFF2-40B4-BE49-F238E27FC236}">
                <a16:creationId xmlns:a16="http://schemas.microsoft.com/office/drawing/2014/main" id="{FC50D2B4-11CF-A26F-9FF2-DB0062097843}"/>
              </a:ext>
            </a:extLst>
          </p:cNvPr>
          <p:cNvSpPr txBox="1"/>
          <p:nvPr/>
        </p:nvSpPr>
        <p:spPr>
          <a:xfrm>
            <a:off x="1409252" y="2173045"/>
            <a:ext cx="9373496" cy="3515129"/>
          </a:xfrm>
          <a:prstGeom prst="rect">
            <a:avLst/>
          </a:prstGeom>
          <a:noFill/>
        </p:spPr>
        <p:txBody>
          <a:bodyPr wrap="square" rtlCol="0">
            <a:spAutoFit/>
          </a:bodyPr>
          <a:lstStyle/>
          <a:p>
            <a:pPr>
              <a:lnSpc>
                <a:spcPct val="107000"/>
              </a:lnSpc>
              <a:spcAft>
                <a:spcPts val="800"/>
              </a:spcAft>
            </a:pPr>
            <a:r>
              <a:rPr lang="en-CA" sz="2000" dirty="0">
                <a:effectLst/>
                <a:latin typeface="Calibri" panose="020F0502020204030204" pitchFamily="34" charset="0"/>
                <a:ea typeface="Calibri" panose="020F0502020204030204" pitchFamily="34" charset="0"/>
                <a:cs typeface="Times New Roman" panose="02020603050405020304" pitchFamily="18" charset="0"/>
              </a:rPr>
              <a:t>Les soins à domicile sont un ensemble de services de santé et de soutien fournis à domicile, dans les communautés de retraite, les foyers de groupe et d'autres environnements communautaires aux personnes ayant des besoins de soins de santé aigus, chroniques, palliatifs ou de réadaptation. Les services peuvent inclure des évaluations, de l'éducation, des interventions thérapeutiques (par exemple, des soins infirmiers et de la réadaptation), une aide personnelle pour les activités de la vie quotidienne,</a:t>
            </a:r>
            <a:r>
              <a:rPr lang="en-CA" sz="2000" baseline="30000" dirty="0">
                <a:effectLst/>
                <a:latin typeface="Calibri" panose="020F0502020204030204" pitchFamily="34" charset="0"/>
                <a:ea typeface="Calibri" panose="020F0502020204030204" pitchFamily="34" charset="0"/>
                <a:cs typeface="Times New Roman" panose="02020603050405020304" pitchFamily="18" charset="0"/>
              </a:rPr>
              <a:t> </a:t>
            </a:r>
            <a:r>
              <a:rPr lang="en-CA" sz="2000" dirty="0">
                <a:effectLst/>
                <a:latin typeface="Calibri" panose="020F0502020204030204" pitchFamily="34" charset="0"/>
                <a:ea typeface="Calibri" panose="020F0502020204030204" pitchFamily="34" charset="0"/>
                <a:cs typeface="Times New Roman" panose="02020603050405020304" pitchFamily="18" charset="0"/>
              </a:rPr>
              <a:t> une aide pour les activités instrumentales de la vie quotidienne* et la relève et le soutien de l'aidant**.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36E5391A-81F5-8833-4D9C-E88B444A0462}"/>
              </a:ext>
            </a:extLst>
          </p:cNvPr>
          <p:cNvSpPr txBox="1"/>
          <p:nvPr/>
        </p:nvSpPr>
        <p:spPr>
          <a:xfrm>
            <a:off x="817581" y="5318842"/>
            <a:ext cx="11037345" cy="738664"/>
          </a:xfrm>
          <a:prstGeom prst="rect">
            <a:avLst/>
          </a:prstGeom>
          <a:noFill/>
        </p:spPr>
        <p:txBody>
          <a:bodyPr wrap="square" rtlCol="0">
            <a:spAutoFit/>
          </a:bodyPr>
          <a:lstStyle/>
          <a:p>
            <a:r>
              <a:rPr lang="en-CA" sz="1050" dirty="0">
                <a:effectLst/>
                <a:latin typeface="Calibri" panose="020F0502020204030204" pitchFamily="34" charset="0"/>
                <a:ea typeface="Calibri" panose="020F0502020204030204" pitchFamily="34" charset="0"/>
                <a:cs typeface="Times New Roman" panose="02020603050405020304" pitchFamily="18" charset="0"/>
              </a:rPr>
              <a:t>* L'Institut canadien d'information sur la santé définit les activités de la vie quotidienne comme l'</a:t>
            </a:r>
            <a:r>
              <a:rPr lang="en-CA" sz="1050" dirty="0">
                <a:effectLst/>
                <a:latin typeface="Calibri" panose="020F0502020204030204" pitchFamily="34" charset="0"/>
                <a:ea typeface="Calibri" panose="020F0502020204030204" pitchFamily="34" charset="0"/>
                <a:cs typeface="Calibri" panose="020F0502020204030204" pitchFamily="34" charset="0"/>
              </a:rPr>
              <a:t>hygiène personnelle, la toilette, la locomotion et l'alimentation, et les activités instrumentales de la vie quotidienne comme la préparation des repas, les travaux ménagers, la gestion des médicaments, les courses et le transport.</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1050" dirty="0">
              <a:effectLst/>
              <a:latin typeface="Calibri" panose="020F0502020204030204" pitchFamily="34" charset="0"/>
              <a:ea typeface="Calibri" panose="020F0502020204030204" pitchFamily="34" charset="0"/>
              <a:cs typeface="Times New Roman" panose="02020603050405020304" pitchFamily="18" charset="0"/>
            </a:endParaRPr>
          </a:p>
          <a:p>
            <a:r>
              <a:rPr lang="en-CA" sz="1050" dirty="0">
                <a:effectLst/>
                <a:latin typeface="Calibri" panose="020F0502020204030204" pitchFamily="34" charset="0"/>
                <a:ea typeface="Calibri" panose="020F0502020204030204" pitchFamily="34" charset="0"/>
                <a:cs typeface="Times New Roman" panose="02020603050405020304" pitchFamily="18" charset="0"/>
              </a:rPr>
              <a:t>** Proches aidants au Canada définit un </a:t>
            </a:r>
            <a:r>
              <a:rPr lang="en-CA" sz="1050" dirty="0">
                <a:effectLst/>
                <a:latin typeface="Calibri" panose="020F0502020204030204" pitchFamily="34" charset="0"/>
                <a:ea typeface="Calibri" panose="020F0502020204030204" pitchFamily="34" charset="0"/>
                <a:cs typeface="Calibri" panose="020F0502020204030204" pitchFamily="34" charset="0"/>
              </a:rPr>
              <a:t>aidant comme une personne qui assume un rôle de soins non rémunérés pour une personne qui a besoin d'aide en raison d'un état physique ou cognitif, d'une blessure ou d'une maladie chronique limitant l'espérance de vie.</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4508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F00DC5C0-9359-7641-B327-C7C836EEE187}"/>
              </a:ext>
            </a:extLst>
          </p:cNvPr>
          <p:cNvSpPr/>
          <p:nvPr/>
        </p:nvSpPr>
        <p:spPr>
          <a:xfrm>
            <a:off x="-10758" y="-1"/>
            <a:ext cx="12202758" cy="1408391"/>
          </a:xfrm>
          <a:prstGeom prst="rect">
            <a:avLst/>
          </a:prstGeom>
          <a:solidFill>
            <a:srgbClr val="F5F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5F3F0"/>
              </a:solidFill>
            </a:endParaRPr>
          </a:p>
        </p:txBody>
      </p:sp>
      <p:sp>
        <p:nvSpPr>
          <p:cNvPr id="2" name="Title 1">
            <a:extLst>
              <a:ext uri="{FF2B5EF4-FFF2-40B4-BE49-F238E27FC236}">
                <a16:creationId xmlns:a16="http://schemas.microsoft.com/office/drawing/2014/main" id="{1BFB62E6-0337-C94C-BD93-C34E5788FCF3}"/>
              </a:ext>
            </a:extLst>
          </p:cNvPr>
          <p:cNvSpPr>
            <a:spLocks noGrp="1"/>
          </p:cNvSpPr>
          <p:nvPr>
            <p:ph type="title"/>
          </p:nvPr>
        </p:nvSpPr>
        <p:spPr>
          <a:xfrm>
            <a:off x="1194790" y="304393"/>
            <a:ext cx="10515600" cy="812530"/>
          </a:xfrm>
        </p:spPr>
        <p:txBody>
          <a:bodyPr anchor="t" anchorCtr="0">
            <a:spAutoFit/>
          </a:bodyPr>
          <a:lstStyle/>
          <a:p>
            <a:r>
              <a:rPr lang="en-US" sz="2800" b="1" dirty="0">
                <a:latin typeface="+mn-lt"/>
              </a:rPr>
              <a:t>Marché du travail des soins à domicile</a:t>
            </a:r>
            <a:br>
              <a:rPr lang="en-US" sz="2800" b="1" dirty="0">
                <a:latin typeface="+mn-lt"/>
              </a:rPr>
            </a:br>
            <a:r>
              <a:rPr lang="en-US" sz="2400" dirty="0">
                <a:latin typeface="+mn-lt"/>
              </a:rPr>
              <a:t>En chiffres    </a:t>
            </a:r>
          </a:p>
        </p:txBody>
      </p:sp>
      <p:sp>
        <p:nvSpPr>
          <p:cNvPr id="7" name="Content Placeholder 6">
            <a:extLst>
              <a:ext uri="{FF2B5EF4-FFF2-40B4-BE49-F238E27FC236}">
                <a16:creationId xmlns:a16="http://schemas.microsoft.com/office/drawing/2014/main" id="{268A82D5-B08A-41DF-8E83-1995F824F8D4}"/>
              </a:ext>
            </a:extLst>
          </p:cNvPr>
          <p:cNvSpPr>
            <a:spLocks noGrp="1"/>
          </p:cNvSpPr>
          <p:nvPr>
            <p:ph sz="half" idx="2"/>
          </p:nvPr>
        </p:nvSpPr>
        <p:spPr>
          <a:xfrm>
            <a:off x="9390697" y="768517"/>
            <a:ext cx="2697312" cy="4093768"/>
          </a:xfrm>
          <a:solidFill>
            <a:schemeClr val="bg1"/>
          </a:solidFill>
          <a:ln w="66675">
            <a:solidFill>
              <a:srgbClr val="F5F3F0"/>
            </a:solidFill>
          </a:ln>
        </p:spPr>
        <p:txBody>
          <a:bodyPr wrap="square" lIns="180000" tIns="180000" rIns="180000" bIns="180000">
            <a:spAutoFit/>
          </a:bodyPr>
          <a:lstStyle/>
          <a:p>
            <a:pPr marL="0" indent="0">
              <a:lnSpc>
                <a:spcPct val="107000"/>
              </a:lnSpc>
              <a:spcAft>
                <a:spcPts val="800"/>
              </a:spcAft>
              <a:buNone/>
            </a:pPr>
            <a:r>
              <a:rPr lang="en-GB" sz="1400" b="1" dirty="0">
                <a:latin typeface="Optima"/>
                <a:ea typeface="Calibri" panose="020F0502020204030204" pitchFamily="34" charset="0"/>
                <a:cs typeface="Optima"/>
              </a:rPr>
              <a:t>Prestataires de soins à domicile  </a:t>
            </a:r>
            <a:endParaRPr lang="en-GB" sz="1400" b="1" dirty="0">
              <a:effectLst/>
              <a:latin typeface="Optima"/>
              <a:ea typeface="Calibri" panose="020F0502020204030204" pitchFamily="34" charset="0"/>
              <a:cs typeface="Optima"/>
            </a:endParaRPr>
          </a:p>
          <a:p>
            <a:pPr>
              <a:lnSpc>
                <a:spcPct val="107000"/>
              </a:lnSpc>
            </a:pPr>
            <a:r>
              <a:rPr lang="en-GB" sz="1400" dirty="0">
                <a:effectLst/>
                <a:latin typeface="Optima"/>
                <a:ea typeface="Calibri" panose="020F0502020204030204" pitchFamily="34" charset="0"/>
                <a:cs typeface="Optima"/>
              </a:rPr>
              <a:t>148 600 prestataires non réglementés (auxiliaires de vie, aides-soignants) </a:t>
            </a:r>
          </a:p>
          <a:p>
            <a:pPr>
              <a:lnSpc>
                <a:spcPct val="107000"/>
              </a:lnSpc>
            </a:pPr>
            <a:r>
              <a:rPr lang="en-GB" sz="1400" dirty="0">
                <a:latin typeface="Optima"/>
                <a:ea typeface="Calibri" panose="020F0502020204030204" pitchFamily="34" charset="0"/>
                <a:cs typeface="Arial" panose="020B0604020202020204" pitchFamily="34" charset="0"/>
              </a:rPr>
              <a:t>98 900 infirmières </a:t>
            </a:r>
          </a:p>
          <a:p>
            <a:pPr>
              <a:lnSpc>
                <a:spcPct val="107000"/>
              </a:lnSpc>
            </a:pPr>
            <a:r>
              <a:rPr lang="en-GB" sz="1400" dirty="0">
                <a:effectLst/>
                <a:latin typeface="Optima"/>
                <a:ea typeface="Calibri" panose="020F0502020204030204" pitchFamily="34" charset="0"/>
                <a:cs typeface="Arial" panose="020B0604020202020204" pitchFamily="34" charset="0"/>
              </a:rPr>
              <a:t>19 100 </a:t>
            </a:r>
            <a:r>
              <a:rPr lang="en-CA" sz="1400" dirty="0">
                <a:effectLst/>
                <a:latin typeface="Calibri" panose="020F0502020204030204" pitchFamily="34" charset="0"/>
                <a:ea typeface="Calibri" panose="020F0502020204030204" pitchFamily="34" charset="0"/>
                <a:cs typeface="Arial" panose="020B0604020202020204" pitchFamily="34" charset="0"/>
              </a:rPr>
              <a:t>thérapeutes, diététiciens, travailleurs sociaux)</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CA" sz="1400" dirty="0">
                <a:effectLst/>
                <a:latin typeface="Calibri" panose="020F0502020204030204" pitchFamily="34" charset="0"/>
                <a:ea typeface="Calibri" panose="020F0502020204030204" pitchFamily="34" charset="0"/>
                <a:cs typeface="Arial" panose="020B0604020202020204" pitchFamily="34" charset="0"/>
              </a:rPr>
              <a:t>12 000 gestionnaires de cas </a:t>
            </a:r>
          </a:p>
          <a:p>
            <a:pPr>
              <a:lnSpc>
                <a:spcPct val="107000"/>
              </a:lnSpc>
            </a:pPr>
            <a:r>
              <a:rPr lang="en-CA" sz="1400" dirty="0">
                <a:effectLst/>
                <a:latin typeface="Calibri" panose="020F0502020204030204" pitchFamily="34" charset="0"/>
                <a:ea typeface="Calibri" panose="020F0502020204030204" pitchFamily="34" charset="0"/>
                <a:cs typeface="Arial" panose="020B0604020202020204" pitchFamily="34" charset="0"/>
              </a:rPr>
              <a:t>Médecins (42% des médecins généralistes ont effectué des visites à domicile en 2010)</a:t>
            </a:r>
            <a:endParaRPr lang="en-US" sz="1400" dirty="0">
              <a:solidFill>
                <a:schemeClr val="tx1">
                  <a:lumMod val="65000"/>
                  <a:lumOff val="35000"/>
                </a:schemeClr>
              </a:solidFill>
            </a:endParaRPr>
          </a:p>
        </p:txBody>
      </p:sp>
      <p:cxnSp>
        <p:nvCxnSpPr>
          <p:cNvPr id="21" name="Straight Connector 20">
            <a:extLst>
              <a:ext uri="{FF2B5EF4-FFF2-40B4-BE49-F238E27FC236}">
                <a16:creationId xmlns:a16="http://schemas.microsoft.com/office/drawing/2014/main" id="{D0020FAD-B8F5-1D42-AEF7-57A24951D04E}"/>
              </a:ext>
            </a:extLst>
          </p:cNvPr>
          <p:cNvCxnSpPr>
            <a:cxnSpLocks/>
          </p:cNvCxnSpPr>
          <p:nvPr/>
        </p:nvCxnSpPr>
        <p:spPr>
          <a:xfrm>
            <a:off x="1194790" y="2795993"/>
            <a:ext cx="6258433" cy="0"/>
          </a:xfrm>
          <a:prstGeom prst="line">
            <a:avLst/>
          </a:prstGeom>
          <a:ln w="15875">
            <a:solidFill>
              <a:srgbClr val="8B0144"/>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82E4AC7-F9CF-614D-BF8A-B3E2C27F7D86}"/>
              </a:ext>
            </a:extLst>
          </p:cNvPr>
          <p:cNvCxnSpPr>
            <a:cxnSpLocks/>
          </p:cNvCxnSpPr>
          <p:nvPr/>
        </p:nvCxnSpPr>
        <p:spPr>
          <a:xfrm>
            <a:off x="1194790" y="4420094"/>
            <a:ext cx="6096270" cy="0"/>
          </a:xfrm>
          <a:prstGeom prst="line">
            <a:avLst/>
          </a:prstGeom>
          <a:ln w="15875">
            <a:solidFill>
              <a:srgbClr val="8B0144"/>
            </a:solidFill>
            <a:prstDash val="sysDot"/>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4F13D2C5-E089-4142-9333-92DA65E301A6}"/>
              </a:ext>
            </a:extLst>
          </p:cNvPr>
          <p:cNvSpPr/>
          <p:nvPr/>
        </p:nvSpPr>
        <p:spPr>
          <a:xfrm>
            <a:off x="1159064" y="3741088"/>
            <a:ext cx="6604504" cy="646331"/>
          </a:xfrm>
          <a:prstGeom prst="rect">
            <a:avLst/>
          </a:prstGeom>
        </p:spPr>
        <p:txBody>
          <a:bodyPr wrap="square">
            <a:spAutoFit/>
          </a:bodyPr>
          <a:lstStyle/>
          <a:p>
            <a:pPr>
              <a:spcBef>
                <a:spcPts val="600"/>
              </a:spcBef>
            </a:pPr>
            <a:r>
              <a:rPr lang="en-US" dirty="0"/>
              <a:t>Salaires, habiletés et conditions de travail : </a:t>
            </a:r>
            <a:r>
              <a:rPr lang="en-US" b="1" dirty="0">
                <a:solidFill>
                  <a:srgbClr val="A0345D"/>
                </a:solidFill>
              </a:rPr>
              <a:t>Les 3 principaux problèmes </a:t>
            </a:r>
            <a:endParaRPr lang="en-GB" b="1" dirty="0">
              <a:solidFill>
                <a:srgbClr val="A0345D"/>
              </a:solidFill>
              <a:cs typeface="Times New Roman" panose="02020603050405020304" pitchFamily="18" charset="0"/>
            </a:endParaRPr>
          </a:p>
        </p:txBody>
      </p:sp>
      <p:sp>
        <p:nvSpPr>
          <p:cNvPr id="26" name="Rectangle 25">
            <a:extLst>
              <a:ext uri="{FF2B5EF4-FFF2-40B4-BE49-F238E27FC236}">
                <a16:creationId xmlns:a16="http://schemas.microsoft.com/office/drawing/2014/main" id="{C53AE413-4926-D744-8D0A-48279CF91AC3}"/>
              </a:ext>
            </a:extLst>
          </p:cNvPr>
          <p:cNvSpPr/>
          <p:nvPr/>
        </p:nvSpPr>
        <p:spPr>
          <a:xfrm>
            <a:off x="1194790" y="4649086"/>
            <a:ext cx="5045638" cy="1355499"/>
          </a:xfrm>
          <a:prstGeom prst="rect">
            <a:avLst/>
          </a:prstGeom>
        </p:spPr>
        <p:txBody>
          <a:bodyPr wrap="square">
            <a:spAutoFit/>
          </a:bodyPr>
          <a:lstStyle/>
          <a:p>
            <a:pPr>
              <a:lnSpc>
                <a:spcPts val="2500"/>
              </a:lnSpc>
              <a:spcBef>
                <a:spcPts val="1200"/>
              </a:spcBef>
              <a:spcAft>
                <a:spcPts val="600"/>
              </a:spcAft>
            </a:pPr>
            <a:r>
              <a:rPr lang="en-CA" b="1" dirty="0">
                <a:solidFill>
                  <a:srgbClr val="8B0144"/>
                </a:solidFill>
                <a:cs typeface="Times New Roman" panose="02020603050405020304" pitchFamily="18" charset="0"/>
              </a:rPr>
              <a:t>Les 4 principales opportunités : </a:t>
            </a:r>
            <a:r>
              <a:rPr lang="en-CA" dirty="0">
                <a:cs typeface="Times New Roman" panose="02020603050405020304" pitchFamily="18" charset="0"/>
              </a:rPr>
              <a:t>Sécurité psychologique, bien-être mental, résilience des employés et compétences en intelligence émotionnelle.</a:t>
            </a:r>
            <a:endParaRPr lang="en-GB" dirty="0">
              <a:cs typeface="Times New Roman" panose="02020603050405020304" pitchFamily="18" charset="0"/>
            </a:endParaRPr>
          </a:p>
        </p:txBody>
      </p:sp>
      <p:sp>
        <p:nvSpPr>
          <p:cNvPr id="29" name="Rectangle 28">
            <a:extLst>
              <a:ext uri="{FF2B5EF4-FFF2-40B4-BE49-F238E27FC236}">
                <a16:creationId xmlns:a16="http://schemas.microsoft.com/office/drawing/2014/main" id="{164792A1-AFEB-A244-BB83-295E12B05704}"/>
              </a:ext>
            </a:extLst>
          </p:cNvPr>
          <p:cNvSpPr/>
          <p:nvPr/>
        </p:nvSpPr>
        <p:spPr>
          <a:xfrm>
            <a:off x="1194790" y="1879076"/>
            <a:ext cx="6258433" cy="734625"/>
          </a:xfrm>
          <a:prstGeom prst="rect">
            <a:avLst/>
          </a:prstGeom>
        </p:spPr>
        <p:txBody>
          <a:bodyPr wrap="square">
            <a:spAutoFit/>
          </a:bodyPr>
          <a:lstStyle/>
          <a:p>
            <a:pPr>
              <a:lnSpc>
                <a:spcPts val="2500"/>
              </a:lnSpc>
            </a:pPr>
            <a:r>
              <a:rPr lang="en-US" b="1" dirty="0">
                <a:solidFill>
                  <a:srgbClr val="8B0144"/>
                </a:solidFill>
              </a:rPr>
              <a:t>Pénurie de main-d'œuvre </a:t>
            </a:r>
            <a:r>
              <a:rPr lang="en-US" dirty="0"/>
              <a:t>prévue </a:t>
            </a:r>
            <a:r>
              <a:rPr lang="en-US" dirty="0">
                <a:solidFill>
                  <a:srgbClr val="8B0144"/>
                </a:solidFill>
                <a:cs typeface="Times New Roman" panose="02020603050405020304" pitchFamily="18" charset="0"/>
              </a:rPr>
              <a:t>pour </a:t>
            </a:r>
            <a:r>
              <a:rPr lang="en-US" b="1" dirty="0">
                <a:solidFill>
                  <a:srgbClr val="8B0144"/>
                </a:solidFill>
              </a:rPr>
              <a:t>22 </a:t>
            </a:r>
            <a:r>
              <a:rPr lang="en-US" b="1" dirty="0">
                <a:solidFill>
                  <a:srgbClr val="8B0144"/>
                </a:solidFill>
                <a:cs typeface="Times New Roman" panose="02020603050405020304" pitchFamily="18" charset="0"/>
              </a:rPr>
              <a:t>200 </a:t>
            </a:r>
            <a:r>
              <a:rPr lang="en-US" dirty="0">
                <a:cs typeface="Times New Roman" panose="02020603050405020304" pitchFamily="18" charset="0"/>
              </a:rPr>
              <a:t>prestataires non réglementés et </a:t>
            </a:r>
            <a:r>
              <a:rPr lang="en-US" b="1" dirty="0">
                <a:solidFill>
                  <a:srgbClr val="8B0144"/>
                </a:solidFill>
                <a:cs typeface="Times New Roman" panose="02020603050405020304" pitchFamily="18" charset="0"/>
              </a:rPr>
              <a:t>5 000 </a:t>
            </a:r>
            <a:r>
              <a:rPr lang="en-US" dirty="0">
                <a:cs typeface="Times New Roman" panose="02020603050405020304" pitchFamily="18" charset="0"/>
              </a:rPr>
              <a:t>prestataires réglementés d'</a:t>
            </a:r>
            <a:r>
              <a:rPr lang="en-US" dirty="0">
                <a:solidFill>
                  <a:srgbClr val="8B0144"/>
                </a:solidFill>
                <a:cs typeface="Times New Roman" panose="02020603050405020304" pitchFamily="18" charset="0"/>
              </a:rPr>
              <a:t>ici 2031.</a:t>
            </a:r>
            <a:endParaRPr lang="en-GB" dirty="0">
              <a:solidFill>
                <a:srgbClr val="8B0144"/>
              </a:solidFill>
              <a:cs typeface="Times New Roman" panose="02020603050405020304" pitchFamily="18" charset="0"/>
            </a:endParaRPr>
          </a:p>
        </p:txBody>
      </p:sp>
      <p:cxnSp>
        <p:nvCxnSpPr>
          <p:cNvPr id="30" name="Straight Connector 29">
            <a:extLst>
              <a:ext uri="{FF2B5EF4-FFF2-40B4-BE49-F238E27FC236}">
                <a16:creationId xmlns:a16="http://schemas.microsoft.com/office/drawing/2014/main" id="{283A80E8-1F3D-F441-BD67-BB66179EFFA5}"/>
              </a:ext>
            </a:extLst>
          </p:cNvPr>
          <p:cNvCxnSpPr>
            <a:cxnSpLocks/>
          </p:cNvCxnSpPr>
          <p:nvPr/>
        </p:nvCxnSpPr>
        <p:spPr>
          <a:xfrm>
            <a:off x="1194790" y="3615502"/>
            <a:ext cx="6258433" cy="0"/>
          </a:xfrm>
          <a:prstGeom prst="line">
            <a:avLst/>
          </a:prstGeom>
          <a:ln w="15875">
            <a:solidFill>
              <a:srgbClr val="8B0144"/>
            </a:solidFill>
            <a:prstDash val="sysDot"/>
          </a:ln>
        </p:spPr>
        <p:style>
          <a:lnRef idx="1">
            <a:schemeClr val="accent1"/>
          </a:lnRef>
          <a:fillRef idx="0">
            <a:schemeClr val="accent1"/>
          </a:fillRef>
          <a:effectRef idx="0">
            <a:schemeClr val="accent1"/>
          </a:effectRef>
          <a:fontRef idx="minor">
            <a:schemeClr val="tx1"/>
          </a:fontRef>
        </p:style>
      </p:cxnSp>
      <p:sp>
        <p:nvSpPr>
          <p:cNvPr id="13" name="Content Placeholder 2">
            <a:extLst>
              <a:ext uri="{FF2B5EF4-FFF2-40B4-BE49-F238E27FC236}">
                <a16:creationId xmlns:a16="http://schemas.microsoft.com/office/drawing/2014/main" id="{DA383213-23BA-4242-92A1-74FA9FB5DF4F}"/>
              </a:ext>
            </a:extLst>
          </p:cNvPr>
          <p:cNvSpPr txBox="1">
            <a:spLocks/>
          </p:cNvSpPr>
          <p:nvPr/>
        </p:nvSpPr>
        <p:spPr>
          <a:xfrm>
            <a:off x="6953333" y="4987870"/>
            <a:ext cx="4139210" cy="1214142"/>
          </a:xfrm>
          <a:prstGeom prst="rect">
            <a:avLst/>
          </a:prstGeom>
          <a:solidFill>
            <a:srgbClr val="8B0144"/>
          </a:solidFill>
          <a:ln w="19050">
            <a:noFill/>
            <a:prstDash val="sysDot"/>
            <a:extLst>
              <a:ext uri="{C807C97D-BFC1-408E-A445-0C87EB9F89A2}">
                <ask:lineSketchStyleProps xmlns:ask="http://schemas.microsoft.com/office/drawing/2018/sketchyshapes" sd="1219033472">
                  <a:custGeom>
                    <a:avLst/>
                    <a:gdLst>
                      <a:gd name="connsiteX0" fmla="*/ 0 w 4033426"/>
                      <a:gd name="connsiteY0" fmla="*/ 0 h 2046714"/>
                      <a:gd name="connsiteX1" fmla="*/ 656872 w 4033426"/>
                      <a:gd name="connsiteY1" fmla="*/ 0 h 2046714"/>
                      <a:gd name="connsiteX2" fmla="*/ 1273410 w 4033426"/>
                      <a:gd name="connsiteY2" fmla="*/ 0 h 2046714"/>
                      <a:gd name="connsiteX3" fmla="*/ 1849614 w 4033426"/>
                      <a:gd name="connsiteY3" fmla="*/ 0 h 2046714"/>
                      <a:gd name="connsiteX4" fmla="*/ 2425818 w 4033426"/>
                      <a:gd name="connsiteY4" fmla="*/ 0 h 2046714"/>
                      <a:gd name="connsiteX5" fmla="*/ 3082690 w 4033426"/>
                      <a:gd name="connsiteY5" fmla="*/ 0 h 2046714"/>
                      <a:gd name="connsiteX6" fmla="*/ 4033426 w 4033426"/>
                      <a:gd name="connsiteY6" fmla="*/ 0 h 2046714"/>
                      <a:gd name="connsiteX7" fmla="*/ 4033426 w 4033426"/>
                      <a:gd name="connsiteY7" fmla="*/ 450277 h 2046714"/>
                      <a:gd name="connsiteX8" fmla="*/ 4033426 w 4033426"/>
                      <a:gd name="connsiteY8" fmla="*/ 982423 h 2046714"/>
                      <a:gd name="connsiteX9" fmla="*/ 4033426 w 4033426"/>
                      <a:gd name="connsiteY9" fmla="*/ 1432700 h 2046714"/>
                      <a:gd name="connsiteX10" fmla="*/ 4033426 w 4033426"/>
                      <a:gd name="connsiteY10" fmla="*/ 2046714 h 2046714"/>
                      <a:gd name="connsiteX11" fmla="*/ 3537891 w 4033426"/>
                      <a:gd name="connsiteY11" fmla="*/ 2046714 h 2046714"/>
                      <a:gd name="connsiteX12" fmla="*/ 2881019 w 4033426"/>
                      <a:gd name="connsiteY12" fmla="*/ 2046714 h 2046714"/>
                      <a:gd name="connsiteX13" fmla="*/ 2345149 w 4033426"/>
                      <a:gd name="connsiteY13" fmla="*/ 2046714 h 2046714"/>
                      <a:gd name="connsiteX14" fmla="*/ 1688277 w 4033426"/>
                      <a:gd name="connsiteY14" fmla="*/ 2046714 h 2046714"/>
                      <a:gd name="connsiteX15" fmla="*/ 1192742 w 4033426"/>
                      <a:gd name="connsiteY15" fmla="*/ 2046714 h 2046714"/>
                      <a:gd name="connsiteX16" fmla="*/ 737541 w 4033426"/>
                      <a:gd name="connsiteY16" fmla="*/ 2046714 h 2046714"/>
                      <a:gd name="connsiteX17" fmla="*/ 0 w 4033426"/>
                      <a:gd name="connsiteY17" fmla="*/ 2046714 h 2046714"/>
                      <a:gd name="connsiteX18" fmla="*/ 0 w 4033426"/>
                      <a:gd name="connsiteY18" fmla="*/ 1514568 h 2046714"/>
                      <a:gd name="connsiteX19" fmla="*/ 0 w 4033426"/>
                      <a:gd name="connsiteY19" fmla="*/ 1064291 h 2046714"/>
                      <a:gd name="connsiteX20" fmla="*/ 0 w 4033426"/>
                      <a:gd name="connsiteY20" fmla="*/ 511679 h 2046714"/>
                      <a:gd name="connsiteX21" fmla="*/ 0 w 4033426"/>
                      <a:gd name="connsiteY21" fmla="*/ 0 h 2046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033426" h="2046714" fill="none" extrusionOk="0">
                        <a:moveTo>
                          <a:pt x="0" y="0"/>
                        </a:moveTo>
                        <a:cubicBezTo>
                          <a:pt x="189318" y="-7265"/>
                          <a:pt x="485606" y="42640"/>
                          <a:pt x="656872" y="0"/>
                        </a:cubicBezTo>
                        <a:cubicBezTo>
                          <a:pt x="828138" y="-42640"/>
                          <a:pt x="1001381" y="62707"/>
                          <a:pt x="1273410" y="0"/>
                        </a:cubicBezTo>
                        <a:cubicBezTo>
                          <a:pt x="1545439" y="-62707"/>
                          <a:pt x="1676982" y="36300"/>
                          <a:pt x="1849614" y="0"/>
                        </a:cubicBezTo>
                        <a:cubicBezTo>
                          <a:pt x="2022246" y="-36300"/>
                          <a:pt x="2139706" y="16907"/>
                          <a:pt x="2425818" y="0"/>
                        </a:cubicBezTo>
                        <a:cubicBezTo>
                          <a:pt x="2711930" y="-16907"/>
                          <a:pt x="2781760" y="72070"/>
                          <a:pt x="3082690" y="0"/>
                        </a:cubicBezTo>
                        <a:cubicBezTo>
                          <a:pt x="3383620" y="-72070"/>
                          <a:pt x="3562973" y="98261"/>
                          <a:pt x="4033426" y="0"/>
                        </a:cubicBezTo>
                        <a:cubicBezTo>
                          <a:pt x="4048188" y="208895"/>
                          <a:pt x="4027190" y="233480"/>
                          <a:pt x="4033426" y="450277"/>
                        </a:cubicBezTo>
                        <a:cubicBezTo>
                          <a:pt x="4039662" y="667074"/>
                          <a:pt x="4006011" y="770056"/>
                          <a:pt x="4033426" y="982423"/>
                        </a:cubicBezTo>
                        <a:cubicBezTo>
                          <a:pt x="4060841" y="1194790"/>
                          <a:pt x="4031383" y="1332916"/>
                          <a:pt x="4033426" y="1432700"/>
                        </a:cubicBezTo>
                        <a:cubicBezTo>
                          <a:pt x="4035469" y="1532484"/>
                          <a:pt x="3974716" y="1816681"/>
                          <a:pt x="4033426" y="2046714"/>
                        </a:cubicBezTo>
                        <a:cubicBezTo>
                          <a:pt x="3918125" y="2095524"/>
                          <a:pt x="3780438" y="2001227"/>
                          <a:pt x="3537891" y="2046714"/>
                        </a:cubicBezTo>
                        <a:cubicBezTo>
                          <a:pt x="3295344" y="2092201"/>
                          <a:pt x="3143113" y="2023289"/>
                          <a:pt x="2881019" y="2046714"/>
                        </a:cubicBezTo>
                        <a:cubicBezTo>
                          <a:pt x="2618925" y="2070139"/>
                          <a:pt x="2571552" y="2035105"/>
                          <a:pt x="2345149" y="2046714"/>
                        </a:cubicBezTo>
                        <a:cubicBezTo>
                          <a:pt x="2118746" y="2058323"/>
                          <a:pt x="1969586" y="2044055"/>
                          <a:pt x="1688277" y="2046714"/>
                        </a:cubicBezTo>
                        <a:cubicBezTo>
                          <a:pt x="1406968" y="2049373"/>
                          <a:pt x="1430200" y="2033875"/>
                          <a:pt x="1192742" y="2046714"/>
                        </a:cubicBezTo>
                        <a:cubicBezTo>
                          <a:pt x="955285" y="2059553"/>
                          <a:pt x="874601" y="2016222"/>
                          <a:pt x="737541" y="2046714"/>
                        </a:cubicBezTo>
                        <a:cubicBezTo>
                          <a:pt x="600481" y="2077206"/>
                          <a:pt x="210375" y="2029454"/>
                          <a:pt x="0" y="2046714"/>
                        </a:cubicBezTo>
                        <a:cubicBezTo>
                          <a:pt x="-29322" y="1799088"/>
                          <a:pt x="55807" y="1651071"/>
                          <a:pt x="0" y="1514568"/>
                        </a:cubicBezTo>
                        <a:cubicBezTo>
                          <a:pt x="-55807" y="1378065"/>
                          <a:pt x="38441" y="1215510"/>
                          <a:pt x="0" y="1064291"/>
                        </a:cubicBezTo>
                        <a:cubicBezTo>
                          <a:pt x="-38441" y="913072"/>
                          <a:pt x="20224" y="740344"/>
                          <a:pt x="0" y="511679"/>
                        </a:cubicBezTo>
                        <a:cubicBezTo>
                          <a:pt x="-20224" y="283014"/>
                          <a:pt x="30252" y="102565"/>
                          <a:pt x="0" y="0"/>
                        </a:cubicBezTo>
                        <a:close/>
                      </a:path>
                      <a:path w="4033426" h="2046714" stroke="0" extrusionOk="0">
                        <a:moveTo>
                          <a:pt x="0" y="0"/>
                        </a:moveTo>
                        <a:cubicBezTo>
                          <a:pt x="184265" y="-644"/>
                          <a:pt x="386674" y="46407"/>
                          <a:pt x="535869" y="0"/>
                        </a:cubicBezTo>
                        <a:cubicBezTo>
                          <a:pt x="685064" y="-46407"/>
                          <a:pt x="766702" y="7241"/>
                          <a:pt x="991070" y="0"/>
                        </a:cubicBezTo>
                        <a:cubicBezTo>
                          <a:pt x="1215438" y="-7241"/>
                          <a:pt x="1447362" y="56833"/>
                          <a:pt x="1647943" y="0"/>
                        </a:cubicBezTo>
                        <a:cubicBezTo>
                          <a:pt x="1848524" y="-56833"/>
                          <a:pt x="1996897" y="15303"/>
                          <a:pt x="2183812" y="0"/>
                        </a:cubicBezTo>
                        <a:cubicBezTo>
                          <a:pt x="2370727" y="-15303"/>
                          <a:pt x="2508281" y="39756"/>
                          <a:pt x="2719682" y="0"/>
                        </a:cubicBezTo>
                        <a:cubicBezTo>
                          <a:pt x="2931083" y="-39756"/>
                          <a:pt x="3236526" y="8061"/>
                          <a:pt x="3376554" y="0"/>
                        </a:cubicBezTo>
                        <a:cubicBezTo>
                          <a:pt x="3516582" y="-8061"/>
                          <a:pt x="3834545" y="59009"/>
                          <a:pt x="4033426" y="0"/>
                        </a:cubicBezTo>
                        <a:cubicBezTo>
                          <a:pt x="4089729" y="227441"/>
                          <a:pt x="4016284" y="419912"/>
                          <a:pt x="4033426" y="552613"/>
                        </a:cubicBezTo>
                        <a:cubicBezTo>
                          <a:pt x="4050568" y="685314"/>
                          <a:pt x="4020437" y="883370"/>
                          <a:pt x="4033426" y="1023357"/>
                        </a:cubicBezTo>
                        <a:cubicBezTo>
                          <a:pt x="4046415" y="1163344"/>
                          <a:pt x="4007227" y="1375022"/>
                          <a:pt x="4033426" y="1494101"/>
                        </a:cubicBezTo>
                        <a:cubicBezTo>
                          <a:pt x="4059625" y="1613180"/>
                          <a:pt x="3986137" y="1793565"/>
                          <a:pt x="4033426" y="2046714"/>
                        </a:cubicBezTo>
                        <a:cubicBezTo>
                          <a:pt x="3906672" y="2102272"/>
                          <a:pt x="3718053" y="2036547"/>
                          <a:pt x="3416888" y="2046714"/>
                        </a:cubicBezTo>
                        <a:cubicBezTo>
                          <a:pt x="3115723" y="2056881"/>
                          <a:pt x="3019757" y="1991410"/>
                          <a:pt x="2760016" y="2046714"/>
                        </a:cubicBezTo>
                        <a:cubicBezTo>
                          <a:pt x="2500275" y="2102018"/>
                          <a:pt x="2332786" y="2017820"/>
                          <a:pt x="2103144" y="2046714"/>
                        </a:cubicBezTo>
                        <a:cubicBezTo>
                          <a:pt x="1873502" y="2075608"/>
                          <a:pt x="1762298" y="2001766"/>
                          <a:pt x="1607608" y="2046714"/>
                        </a:cubicBezTo>
                        <a:cubicBezTo>
                          <a:pt x="1452918" y="2091662"/>
                          <a:pt x="1268449" y="2031999"/>
                          <a:pt x="1031405" y="2046714"/>
                        </a:cubicBezTo>
                        <a:cubicBezTo>
                          <a:pt x="794361" y="2061429"/>
                          <a:pt x="410758" y="1964997"/>
                          <a:pt x="0" y="2046714"/>
                        </a:cubicBezTo>
                        <a:cubicBezTo>
                          <a:pt x="-611" y="1813102"/>
                          <a:pt x="49741" y="1713949"/>
                          <a:pt x="0" y="1535036"/>
                        </a:cubicBezTo>
                        <a:cubicBezTo>
                          <a:pt x="-49741" y="1356123"/>
                          <a:pt x="34217" y="1251570"/>
                          <a:pt x="0" y="1064291"/>
                        </a:cubicBezTo>
                        <a:cubicBezTo>
                          <a:pt x="-34217" y="877012"/>
                          <a:pt x="10703" y="747316"/>
                          <a:pt x="0" y="593547"/>
                        </a:cubicBezTo>
                        <a:cubicBezTo>
                          <a:pt x="-10703" y="439778"/>
                          <a:pt x="35681" y="147884"/>
                          <a:pt x="0" y="0"/>
                        </a:cubicBezTo>
                        <a:close/>
                      </a:path>
                    </a:pathLst>
                  </a:custGeom>
                  <ask:type>
                    <ask:lineSketchNone/>
                  </ask:type>
                </ask:lineSketchStyleProps>
              </a:ext>
            </a:extLst>
          </a:ln>
        </p:spPr>
        <p:txBody>
          <a:bodyPr vert="horz" wrap="square" lIns="144000" tIns="144000" rIns="144000" bIns="144000" numCol="1"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Font typeface="Arial" panose="020B0604020202020204" pitchFamily="34" charset="0"/>
              <a:buNone/>
            </a:pPr>
            <a:r>
              <a:rPr lang="en-US" sz="1200" b="1" dirty="0">
                <a:solidFill>
                  <a:schemeClr val="bg1"/>
                </a:solidFill>
              </a:rPr>
              <a:t>IMPACT SUR LES SOINS À DOMICILE   </a:t>
            </a:r>
          </a:p>
          <a:p>
            <a:pPr marL="156600" indent="-156600">
              <a:lnSpc>
                <a:spcPct val="100000"/>
              </a:lnSpc>
              <a:spcBef>
                <a:spcPts val="0"/>
              </a:spcBef>
            </a:pPr>
            <a:r>
              <a:rPr lang="en-US" sz="1200" dirty="0">
                <a:solidFill>
                  <a:schemeClr val="bg1"/>
                </a:solidFill>
              </a:rPr>
              <a:t>Travailleurs quittant le marché du travail </a:t>
            </a:r>
          </a:p>
          <a:p>
            <a:pPr marL="156600" indent="-156600">
              <a:lnSpc>
                <a:spcPct val="100000"/>
              </a:lnSpc>
              <a:spcBef>
                <a:spcPts val="0"/>
              </a:spcBef>
            </a:pPr>
            <a:r>
              <a:rPr lang="en-US" sz="1200" dirty="0">
                <a:solidFill>
                  <a:schemeClr val="bg1"/>
                </a:solidFill>
              </a:rPr>
              <a:t>Retraites anticipées </a:t>
            </a:r>
          </a:p>
          <a:p>
            <a:pPr marL="156600" indent="-156600">
              <a:lnSpc>
                <a:spcPct val="100000"/>
              </a:lnSpc>
              <a:spcBef>
                <a:spcPts val="0"/>
              </a:spcBef>
            </a:pPr>
            <a:r>
              <a:rPr lang="en-US" sz="1200" dirty="0">
                <a:solidFill>
                  <a:schemeClr val="bg1"/>
                </a:solidFill>
              </a:rPr>
              <a:t>L'épuisement professionnel et le stress mental</a:t>
            </a:r>
          </a:p>
          <a:p>
            <a:pPr marL="156600" indent="-156600">
              <a:lnSpc>
                <a:spcPct val="100000"/>
              </a:lnSpc>
              <a:spcBef>
                <a:spcPts val="0"/>
              </a:spcBef>
            </a:pPr>
            <a:r>
              <a:rPr lang="en-US" sz="1200" dirty="0">
                <a:solidFill>
                  <a:schemeClr val="bg1"/>
                </a:solidFill>
              </a:rPr>
              <a:t>Concurrence avec d'autres secteurs des soins de santé </a:t>
            </a:r>
          </a:p>
        </p:txBody>
      </p:sp>
      <p:sp>
        <p:nvSpPr>
          <p:cNvPr id="16" name="Rectangle 15">
            <a:extLst>
              <a:ext uri="{FF2B5EF4-FFF2-40B4-BE49-F238E27FC236}">
                <a16:creationId xmlns:a16="http://schemas.microsoft.com/office/drawing/2014/main" id="{9A233641-7D71-4546-8425-C4809E168FD4}"/>
              </a:ext>
            </a:extLst>
          </p:cNvPr>
          <p:cNvSpPr/>
          <p:nvPr/>
        </p:nvSpPr>
        <p:spPr>
          <a:xfrm>
            <a:off x="1194790" y="2923793"/>
            <a:ext cx="6258433" cy="646331"/>
          </a:xfrm>
          <a:prstGeom prst="rect">
            <a:avLst/>
          </a:prstGeom>
        </p:spPr>
        <p:txBody>
          <a:bodyPr wrap="square">
            <a:spAutoFit/>
          </a:bodyPr>
          <a:lstStyle/>
          <a:p>
            <a:pPr>
              <a:spcBef>
                <a:spcPts val="600"/>
              </a:spcBef>
            </a:pPr>
            <a:r>
              <a:rPr lang="en-US" dirty="0">
                <a:solidFill>
                  <a:srgbClr val="8B0144"/>
                </a:solidFill>
              </a:rPr>
              <a:t>Le problème </a:t>
            </a:r>
            <a:r>
              <a:rPr lang="en-US" b="1" dirty="0">
                <a:solidFill>
                  <a:srgbClr val="8B0144"/>
                </a:solidFill>
              </a:rPr>
              <a:t>numéro 1 </a:t>
            </a:r>
            <a:r>
              <a:rPr lang="en-US" dirty="0"/>
              <a:t>pour toutes les organisations de prestataires de soins à domicile </a:t>
            </a:r>
          </a:p>
        </p:txBody>
      </p:sp>
      <p:sp>
        <p:nvSpPr>
          <p:cNvPr id="17" name="Title 1">
            <a:extLst>
              <a:ext uri="{FF2B5EF4-FFF2-40B4-BE49-F238E27FC236}">
                <a16:creationId xmlns:a16="http://schemas.microsoft.com/office/drawing/2014/main" id="{2B1971CB-936F-9FCC-AA40-1DE239168FE3}"/>
              </a:ext>
            </a:extLst>
          </p:cNvPr>
          <p:cNvSpPr txBox="1">
            <a:spLocks/>
          </p:cNvSpPr>
          <p:nvPr/>
        </p:nvSpPr>
        <p:spPr>
          <a:xfrm>
            <a:off x="0" y="1209874"/>
            <a:ext cx="9286707" cy="397032"/>
          </a:xfrm>
          <a:prstGeom prst="rect">
            <a:avLst/>
          </a:prstGeom>
          <a:solidFill>
            <a:schemeClr val="tx2"/>
          </a:solidFill>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200" i="1" dirty="0">
                <a:solidFill>
                  <a:schemeClr val="bg1"/>
                </a:solidFill>
              </a:rPr>
              <a:t>                    </a:t>
            </a:r>
          </a:p>
        </p:txBody>
      </p:sp>
    </p:spTree>
    <p:extLst>
      <p:ext uri="{BB962C8B-B14F-4D97-AF65-F5344CB8AC3E}">
        <p14:creationId xmlns:p14="http://schemas.microsoft.com/office/powerpoint/2010/main" val="986641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F00DC5C0-9359-7641-B327-C7C836EEE187}"/>
              </a:ext>
            </a:extLst>
          </p:cNvPr>
          <p:cNvSpPr/>
          <p:nvPr/>
        </p:nvSpPr>
        <p:spPr>
          <a:xfrm>
            <a:off x="-10758" y="-1"/>
            <a:ext cx="12202758" cy="1408391"/>
          </a:xfrm>
          <a:prstGeom prst="rect">
            <a:avLst/>
          </a:prstGeom>
          <a:solidFill>
            <a:srgbClr val="F5F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5F3F0"/>
              </a:solidFill>
            </a:endParaRPr>
          </a:p>
        </p:txBody>
      </p:sp>
      <p:sp>
        <p:nvSpPr>
          <p:cNvPr id="2" name="Title 1">
            <a:extLst>
              <a:ext uri="{FF2B5EF4-FFF2-40B4-BE49-F238E27FC236}">
                <a16:creationId xmlns:a16="http://schemas.microsoft.com/office/drawing/2014/main" id="{1BFB62E6-0337-C94C-BD93-C34E5788FCF3}"/>
              </a:ext>
            </a:extLst>
          </p:cNvPr>
          <p:cNvSpPr>
            <a:spLocks noGrp="1"/>
          </p:cNvSpPr>
          <p:nvPr>
            <p:ph type="title"/>
          </p:nvPr>
        </p:nvSpPr>
        <p:spPr>
          <a:xfrm>
            <a:off x="968880" y="242716"/>
            <a:ext cx="10515600" cy="1200329"/>
          </a:xfrm>
        </p:spPr>
        <p:txBody>
          <a:bodyPr anchor="t" anchorCtr="0">
            <a:spAutoFit/>
          </a:bodyPr>
          <a:lstStyle/>
          <a:p>
            <a:r>
              <a:rPr lang="en-US" sz="2800" b="1" dirty="0">
                <a:latin typeface="+mn-lt"/>
              </a:rPr>
              <a:t>Employeurs du secteur des soins à domicile </a:t>
            </a:r>
            <a:br>
              <a:rPr lang="en-US" sz="2800" b="1" dirty="0">
                <a:latin typeface="+mn-lt"/>
              </a:rPr>
            </a:br>
            <a:r>
              <a:rPr lang="en-US" sz="2800" dirty="0">
                <a:latin typeface="+mn-lt"/>
              </a:rPr>
              <a:t>Questions et </a:t>
            </a:r>
            <a:r>
              <a:rPr lang="en-US" sz="2400" dirty="0">
                <a:latin typeface="+mn-lt"/>
              </a:rPr>
              <a:t>défis  </a:t>
            </a:r>
            <a:br>
              <a:rPr lang="en-US" sz="2800" b="1" dirty="0">
                <a:latin typeface="+mn-lt"/>
              </a:rPr>
            </a:br>
            <a:r>
              <a:rPr lang="en-US" sz="2400" dirty="0">
                <a:latin typeface="+mn-lt"/>
              </a:rPr>
              <a:t>  </a:t>
            </a:r>
          </a:p>
        </p:txBody>
      </p:sp>
      <p:sp>
        <p:nvSpPr>
          <p:cNvPr id="5" name="TextBox 4">
            <a:extLst>
              <a:ext uri="{FF2B5EF4-FFF2-40B4-BE49-F238E27FC236}">
                <a16:creationId xmlns:a16="http://schemas.microsoft.com/office/drawing/2014/main" id="{701B3857-29CB-9405-F647-1B226A8FDE2B}"/>
              </a:ext>
            </a:extLst>
          </p:cNvPr>
          <p:cNvSpPr txBox="1"/>
          <p:nvPr/>
        </p:nvSpPr>
        <p:spPr>
          <a:xfrm>
            <a:off x="872061" y="2081182"/>
            <a:ext cx="10014677" cy="3339184"/>
          </a:xfrm>
          <a:prstGeom prst="rect">
            <a:avLst/>
          </a:prstGeom>
          <a:noFill/>
        </p:spPr>
        <p:txBody>
          <a:bodyPr wrap="square" rtlCol="0">
            <a:spAutoFit/>
          </a:bodyPr>
          <a:lstStyle/>
          <a:p>
            <a:pPr marL="342900" lvl="0" indent="-342900">
              <a:lnSpc>
                <a:spcPct val="107000"/>
              </a:lnSpc>
              <a:buSzPct val="80000"/>
              <a:buFont typeface="Symbol" panose="05050102010706020507" pitchFamily="18" charset="2"/>
              <a:buChar char=""/>
              <a:tabLst>
                <a:tab pos="457200" algn="l"/>
              </a:tabLst>
            </a:pPr>
            <a:r>
              <a:rPr lang="en-CA" b="1" dirty="0">
                <a:solidFill>
                  <a:srgbClr val="6F183B"/>
                </a:solidFill>
                <a:effectLst/>
                <a:latin typeface="Calibri" panose="020F0502020204030204" pitchFamily="34" charset="0"/>
                <a:ea typeface="Calibri" panose="020F0502020204030204" pitchFamily="34" charset="0"/>
                <a:cs typeface="Arial" panose="020B0604020202020204" pitchFamily="34" charset="0"/>
              </a:rPr>
              <a:t>Réductions budgétaires </a:t>
            </a:r>
            <a:r>
              <a:rPr lang="en-CA" dirty="0">
                <a:effectLst/>
                <a:latin typeface="Calibri" panose="020F0502020204030204" pitchFamily="34" charset="0"/>
                <a:ea typeface="Calibri" panose="020F0502020204030204" pitchFamily="34" charset="0"/>
                <a:cs typeface="Arial" panose="020B0604020202020204" pitchFamily="34" charset="0"/>
              </a:rPr>
              <a:t>et prolongation des contrats gouvernementaux </a:t>
            </a:r>
            <a:r>
              <a:rPr lang="en-CA" dirty="0">
                <a:latin typeface="Calibri" panose="020F0502020204030204" pitchFamily="34" charset="0"/>
                <a:ea typeface="Calibri" panose="020F0502020204030204" pitchFamily="34" charset="0"/>
                <a:cs typeface="Arial" panose="020B0604020202020204" pitchFamily="34" charset="0"/>
              </a:rPr>
              <a:t>sans </a:t>
            </a:r>
            <a:r>
              <a:rPr lang="en-CA" dirty="0">
                <a:effectLst/>
                <a:latin typeface="Calibri" panose="020F0502020204030204" pitchFamily="34" charset="0"/>
                <a:ea typeface="Calibri" panose="020F0502020204030204" pitchFamily="34" charset="0"/>
                <a:cs typeface="Arial" panose="020B0604020202020204" pitchFamily="34" charset="0"/>
              </a:rPr>
              <a:t>augmentation du </a:t>
            </a:r>
            <a:r>
              <a:rPr lang="en-CA" dirty="0">
                <a:latin typeface="Calibri" panose="020F0502020204030204" pitchFamily="34" charset="0"/>
                <a:ea typeface="Calibri" panose="020F0502020204030204" pitchFamily="34" charset="0"/>
                <a:cs typeface="Arial" panose="020B0604020202020204" pitchFamily="34" charset="0"/>
              </a:rPr>
              <a:t>financement </a:t>
            </a:r>
            <a:endParaRPr lang="en-GB"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tabLst>
                <a:tab pos="457200" algn="l"/>
              </a:tabLst>
            </a:pPr>
            <a:endParaRPr lang="en-CA"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tabLst>
                <a:tab pos="457200" algn="l"/>
              </a:tabLst>
            </a:pPr>
            <a:r>
              <a:rPr lang="en-CA" b="1" dirty="0">
                <a:solidFill>
                  <a:srgbClr val="701E3C"/>
                </a:solidFill>
                <a:effectLst/>
                <a:latin typeface="Calibri" panose="020F0502020204030204" pitchFamily="34" charset="0"/>
                <a:ea typeface="Calibri" panose="020F0502020204030204" pitchFamily="34" charset="0"/>
                <a:cs typeface="Arial" panose="020B0604020202020204" pitchFamily="34" charset="0"/>
              </a:rPr>
              <a:t>Les fluctuations de </a:t>
            </a:r>
            <a:r>
              <a:rPr lang="en-CA" dirty="0">
                <a:effectLst/>
                <a:latin typeface="Calibri" panose="020F0502020204030204" pitchFamily="34" charset="0"/>
                <a:ea typeface="Calibri" panose="020F0502020204030204" pitchFamily="34" charset="0"/>
                <a:cs typeface="Arial" panose="020B0604020202020204" pitchFamily="34" charset="0"/>
              </a:rPr>
              <a:t>volume ont un impact sur les besoins en personnel  </a:t>
            </a:r>
            <a:endParaRPr lang="en-GB"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tabLst>
                <a:tab pos="457200" algn="l"/>
              </a:tabLst>
            </a:pPr>
            <a:endParaRPr lang="en-CA"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SzPct val="80000"/>
              <a:buFont typeface="Symbol" panose="05050102010706020507" pitchFamily="18" charset="2"/>
              <a:buChar char=""/>
              <a:tabLst>
                <a:tab pos="457200" algn="l"/>
              </a:tabLst>
            </a:pPr>
            <a:r>
              <a:rPr lang="en-CA" b="1" dirty="0">
                <a:solidFill>
                  <a:srgbClr val="701E3C"/>
                </a:solidFill>
                <a:effectLst/>
                <a:latin typeface="Calibri" panose="020F0502020204030204" pitchFamily="34" charset="0"/>
                <a:ea typeface="Calibri" panose="020F0502020204030204" pitchFamily="34" charset="0"/>
                <a:cs typeface="Arial" panose="020B0604020202020204" pitchFamily="34" charset="0"/>
              </a:rPr>
              <a:t>Augmentation des coûts </a:t>
            </a:r>
            <a:r>
              <a:rPr lang="en-CA" dirty="0">
                <a:effectLst/>
                <a:latin typeface="Calibri" panose="020F0502020204030204" pitchFamily="34" charset="0"/>
                <a:ea typeface="Calibri" panose="020F0502020204030204" pitchFamily="34" charset="0"/>
                <a:cs typeface="Arial" panose="020B0604020202020204" pitchFamily="34" charset="0"/>
              </a:rPr>
              <a:t>du gaz (transport) et des équipements de protection individuelle  </a:t>
            </a:r>
          </a:p>
          <a:p>
            <a:pPr marL="342900" lvl="0" indent="-342900">
              <a:lnSpc>
                <a:spcPct val="107000"/>
              </a:lnSpc>
              <a:buFont typeface="Symbol" panose="05050102010706020507" pitchFamily="18" charset="2"/>
              <a:buChar char=""/>
              <a:tabLst>
                <a:tab pos="457200" algn="l"/>
              </a:tabLst>
            </a:pPr>
            <a:endParaRPr lang="en-CA"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tabLst>
                <a:tab pos="457200" algn="l"/>
              </a:tabLst>
            </a:pPr>
            <a:r>
              <a:rPr lang="en-CA" dirty="0">
                <a:effectLst/>
                <a:latin typeface="Calibri" panose="020F0502020204030204" pitchFamily="34" charset="0"/>
                <a:ea typeface="Calibri" panose="020F0502020204030204" pitchFamily="34" charset="0"/>
                <a:cs typeface="Arial" panose="020B0604020202020204" pitchFamily="34" charset="0"/>
              </a:rPr>
              <a:t>Forte rotation du personnel </a:t>
            </a:r>
          </a:p>
          <a:p>
            <a:pPr marL="342900" lvl="0" indent="-342900">
              <a:lnSpc>
                <a:spcPct val="107000"/>
              </a:lnSpc>
              <a:buFont typeface="Symbol" panose="05050102010706020507" pitchFamily="18" charset="2"/>
              <a:buChar char=""/>
              <a:tabLst>
                <a:tab pos="457200" algn="l"/>
              </a:tabLst>
            </a:pPr>
            <a:r>
              <a:rPr lang="en-CA" b="1" dirty="0">
                <a:solidFill>
                  <a:srgbClr val="701E3C"/>
                </a:solidFill>
                <a:effectLst/>
                <a:latin typeface="Calibri" panose="020F0502020204030204" pitchFamily="34" charset="0"/>
                <a:ea typeface="Calibri" panose="020F0502020204030204" pitchFamily="34" charset="0"/>
                <a:cs typeface="Arial" panose="020B0604020202020204" pitchFamily="34" charset="0"/>
              </a:rPr>
              <a:t>Épuisement professionnel du </a:t>
            </a:r>
            <a:r>
              <a:rPr lang="en-CA" dirty="0">
                <a:effectLst/>
                <a:latin typeface="Calibri" panose="020F0502020204030204" pitchFamily="34" charset="0"/>
                <a:ea typeface="Calibri" panose="020F0502020204030204" pitchFamily="34" charset="0"/>
                <a:cs typeface="Arial" panose="020B0604020202020204" pitchFamily="34" charset="0"/>
              </a:rPr>
              <a:t>personnel, congés pour cause de stress  </a:t>
            </a:r>
            <a:endParaRPr lang="en-GB"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tabLst>
                <a:tab pos="457200" algn="l"/>
              </a:tabLst>
            </a:pPr>
            <a:endParaRPr lang="en-CA"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tabLst>
                <a:tab pos="457200" algn="l"/>
              </a:tabLst>
            </a:pPr>
            <a:r>
              <a:rPr lang="en-CA" dirty="0">
                <a:effectLst/>
                <a:latin typeface="Calibri" panose="020F0502020204030204" pitchFamily="34" charset="0"/>
                <a:ea typeface="Calibri" panose="020F0502020204030204" pitchFamily="34" charset="0"/>
                <a:cs typeface="Arial" panose="020B0604020202020204" pitchFamily="34" charset="0"/>
              </a:rPr>
              <a:t>Ressources </a:t>
            </a:r>
            <a:r>
              <a:rPr lang="en-CA" b="1" dirty="0">
                <a:solidFill>
                  <a:srgbClr val="6F183B"/>
                </a:solidFill>
                <a:effectLst/>
                <a:latin typeface="Calibri" panose="020F0502020204030204" pitchFamily="34" charset="0"/>
                <a:ea typeface="Calibri" panose="020F0502020204030204" pitchFamily="34" charset="0"/>
                <a:cs typeface="Arial" panose="020B0604020202020204" pitchFamily="34" charset="0"/>
              </a:rPr>
              <a:t>limitées </a:t>
            </a:r>
            <a:r>
              <a:rPr lang="en-CA" dirty="0">
                <a:effectLst/>
                <a:latin typeface="Calibri" panose="020F0502020204030204" pitchFamily="34" charset="0"/>
                <a:ea typeface="Calibri" panose="020F0502020204030204" pitchFamily="34" charset="0"/>
                <a:cs typeface="Arial" panose="020B0604020202020204" pitchFamily="34" charset="0"/>
              </a:rPr>
              <a:t>pour la formation continue </a:t>
            </a:r>
            <a:r>
              <a:rPr lang="en-CA" b="1" dirty="0">
                <a:solidFill>
                  <a:srgbClr val="701E3C"/>
                </a:solidFill>
                <a:effectLst/>
                <a:latin typeface="Calibri" panose="020F0502020204030204" pitchFamily="34" charset="0"/>
                <a:ea typeface="Calibri" panose="020F0502020204030204" pitchFamily="34" charset="0"/>
                <a:cs typeface="Arial" panose="020B0604020202020204" pitchFamily="34" charset="0"/>
              </a:rPr>
              <a:t>et le développement des habiletés    </a:t>
            </a:r>
            <a:endParaRPr lang="en-GB" b="1" dirty="0">
              <a:solidFill>
                <a:srgbClr val="701E3C"/>
              </a:solidFill>
              <a:effectLst/>
              <a:latin typeface="Calibri" panose="020F0502020204030204" pitchFamily="34" charset="0"/>
              <a:ea typeface="Calibri" panose="020F0502020204030204" pitchFamily="34" charset="0"/>
              <a:cs typeface="Arial" panose="020B0604020202020204" pitchFamily="34" charset="0"/>
            </a:endParaRPr>
          </a:p>
        </p:txBody>
      </p:sp>
      <p:cxnSp>
        <p:nvCxnSpPr>
          <p:cNvPr id="11" name="Straight Connector 10">
            <a:extLst>
              <a:ext uri="{FF2B5EF4-FFF2-40B4-BE49-F238E27FC236}">
                <a16:creationId xmlns:a16="http://schemas.microsoft.com/office/drawing/2014/main" id="{5954629F-5548-07A1-8C4B-005D9C854E43}"/>
              </a:ext>
            </a:extLst>
          </p:cNvPr>
          <p:cNvCxnSpPr>
            <a:cxnSpLocks/>
          </p:cNvCxnSpPr>
          <p:nvPr/>
        </p:nvCxnSpPr>
        <p:spPr>
          <a:xfrm>
            <a:off x="872061" y="2807855"/>
            <a:ext cx="6096270" cy="0"/>
          </a:xfrm>
          <a:prstGeom prst="line">
            <a:avLst/>
          </a:prstGeom>
          <a:ln w="15875">
            <a:solidFill>
              <a:srgbClr val="8B0144"/>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1BDA080-83FD-226F-C32B-37310B793E9D}"/>
              </a:ext>
            </a:extLst>
          </p:cNvPr>
          <p:cNvCxnSpPr>
            <a:cxnSpLocks/>
          </p:cNvCxnSpPr>
          <p:nvPr/>
        </p:nvCxnSpPr>
        <p:spPr>
          <a:xfrm>
            <a:off x="872061" y="3429000"/>
            <a:ext cx="6096270" cy="0"/>
          </a:xfrm>
          <a:prstGeom prst="line">
            <a:avLst/>
          </a:prstGeom>
          <a:ln w="15875">
            <a:solidFill>
              <a:srgbClr val="8B0144"/>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C771C5A-FAF3-0014-9762-882719298B98}"/>
              </a:ext>
            </a:extLst>
          </p:cNvPr>
          <p:cNvCxnSpPr>
            <a:cxnSpLocks/>
          </p:cNvCxnSpPr>
          <p:nvPr/>
        </p:nvCxnSpPr>
        <p:spPr>
          <a:xfrm>
            <a:off x="968880" y="4097860"/>
            <a:ext cx="6096270" cy="0"/>
          </a:xfrm>
          <a:prstGeom prst="line">
            <a:avLst/>
          </a:prstGeom>
          <a:ln w="15875">
            <a:solidFill>
              <a:srgbClr val="8B0144"/>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0047905-B89E-7A7C-906D-3D29DAA27C55}"/>
              </a:ext>
            </a:extLst>
          </p:cNvPr>
          <p:cNvCxnSpPr>
            <a:cxnSpLocks/>
          </p:cNvCxnSpPr>
          <p:nvPr/>
        </p:nvCxnSpPr>
        <p:spPr>
          <a:xfrm>
            <a:off x="968880" y="4904040"/>
            <a:ext cx="6096270" cy="0"/>
          </a:xfrm>
          <a:prstGeom prst="line">
            <a:avLst/>
          </a:prstGeom>
          <a:ln w="15875">
            <a:solidFill>
              <a:srgbClr val="8B0144"/>
            </a:solidFill>
            <a:prstDash val="sysDot"/>
          </a:ln>
        </p:spPr>
        <p:style>
          <a:lnRef idx="1">
            <a:schemeClr val="accent1"/>
          </a:lnRef>
          <a:fillRef idx="0">
            <a:schemeClr val="accent1"/>
          </a:fillRef>
          <a:effectRef idx="0">
            <a:schemeClr val="accent1"/>
          </a:effectRef>
          <a:fontRef idx="minor">
            <a:schemeClr val="tx1"/>
          </a:fontRef>
        </p:style>
      </p:cxnSp>
      <p:sp>
        <p:nvSpPr>
          <p:cNvPr id="18" name="Title 1">
            <a:extLst>
              <a:ext uri="{FF2B5EF4-FFF2-40B4-BE49-F238E27FC236}">
                <a16:creationId xmlns:a16="http://schemas.microsoft.com/office/drawing/2014/main" id="{998F37BA-9A28-1ED1-4B64-E6C2AA4A9F0E}"/>
              </a:ext>
            </a:extLst>
          </p:cNvPr>
          <p:cNvSpPr txBox="1">
            <a:spLocks/>
          </p:cNvSpPr>
          <p:nvPr/>
        </p:nvSpPr>
        <p:spPr>
          <a:xfrm>
            <a:off x="0" y="1255724"/>
            <a:ext cx="12192000" cy="397032"/>
          </a:xfrm>
          <a:prstGeom prst="rect">
            <a:avLst/>
          </a:prstGeom>
          <a:solidFill>
            <a:schemeClr val="tx2"/>
          </a:solidFill>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200" i="1" dirty="0">
                <a:solidFill>
                  <a:schemeClr val="bg1"/>
                </a:solidFill>
              </a:rPr>
              <a:t>                    </a:t>
            </a:r>
          </a:p>
        </p:txBody>
      </p:sp>
    </p:spTree>
    <p:extLst>
      <p:ext uri="{BB962C8B-B14F-4D97-AF65-F5344CB8AC3E}">
        <p14:creationId xmlns:p14="http://schemas.microsoft.com/office/powerpoint/2010/main" val="473947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F00DC5C0-9359-7641-B327-C7C836EEE187}"/>
              </a:ext>
            </a:extLst>
          </p:cNvPr>
          <p:cNvSpPr/>
          <p:nvPr/>
        </p:nvSpPr>
        <p:spPr>
          <a:xfrm>
            <a:off x="-10758" y="-1"/>
            <a:ext cx="12202758" cy="1408391"/>
          </a:xfrm>
          <a:prstGeom prst="rect">
            <a:avLst/>
          </a:prstGeom>
          <a:solidFill>
            <a:srgbClr val="F5F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5F3F0"/>
              </a:solidFill>
            </a:endParaRPr>
          </a:p>
        </p:txBody>
      </p:sp>
      <p:sp>
        <p:nvSpPr>
          <p:cNvPr id="2" name="Title 1">
            <a:extLst>
              <a:ext uri="{FF2B5EF4-FFF2-40B4-BE49-F238E27FC236}">
                <a16:creationId xmlns:a16="http://schemas.microsoft.com/office/drawing/2014/main" id="{1BFB62E6-0337-C94C-BD93-C34E5788FCF3}"/>
              </a:ext>
            </a:extLst>
          </p:cNvPr>
          <p:cNvSpPr>
            <a:spLocks noGrp="1"/>
          </p:cNvSpPr>
          <p:nvPr>
            <p:ph type="title"/>
          </p:nvPr>
        </p:nvSpPr>
        <p:spPr>
          <a:xfrm>
            <a:off x="1005652" y="212742"/>
            <a:ext cx="10515600" cy="1144929"/>
          </a:xfrm>
        </p:spPr>
        <p:txBody>
          <a:bodyPr anchor="t" anchorCtr="0">
            <a:spAutoFit/>
          </a:bodyPr>
          <a:lstStyle/>
          <a:p>
            <a:r>
              <a:rPr lang="en-US" sz="2800" b="1" dirty="0">
                <a:latin typeface="+mn-lt"/>
              </a:rPr>
              <a:t>Travailleurs à domicile </a:t>
            </a:r>
            <a:br>
              <a:rPr lang="en-US" sz="2800" b="1" dirty="0">
                <a:latin typeface="+mn-lt"/>
              </a:rPr>
            </a:br>
            <a:r>
              <a:rPr lang="en-US" sz="2400" dirty="0">
                <a:latin typeface="+mn-lt"/>
              </a:rPr>
              <a:t>Travailleurs non réglementés (aides à la personne)</a:t>
            </a:r>
            <a:br>
              <a:rPr lang="en-US" sz="2800" b="1" dirty="0">
                <a:latin typeface="+mn-lt"/>
              </a:rPr>
            </a:br>
            <a:r>
              <a:rPr lang="en-US" sz="2400" dirty="0">
                <a:latin typeface="+mn-lt"/>
              </a:rPr>
              <a:t>  </a:t>
            </a:r>
          </a:p>
        </p:txBody>
      </p:sp>
      <p:sp>
        <p:nvSpPr>
          <p:cNvPr id="7" name="Content Placeholder 6">
            <a:extLst>
              <a:ext uri="{FF2B5EF4-FFF2-40B4-BE49-F238E27FC236}">
                <a16:creationId xmlns:a16="http://schemas.microsoft.com/office/drawing/2014/main" id="{268A82D5-B08A-41DF-8E83-1995F824F8D4}"/>
              </a:ext>
            </a:extLst>
          </p:cNvPr>
          <p:cNvSpPr>
            <a:spLocks noGrp="1"/>
          </p:cNvSpPr>
          <p:nvPr>
            <p:ph sz="quarter" idx="4"/>
          </p:nvPr>
        </p:nvSpPr>
        <p:spPr>
          <a:xfrm>
            <a:off x="9286707" y="1179794"/>
            <a:ext cx="2697312" cy="3697762"/>
          </a:xfrm>
          <a:solidFill>
            <a:schemeClr val="bg1"/>
          </a:solidFill>
          <a:ln w="66675">
            <a:solidFill>
              <a:srgbClr val="F5F3F0"/>
            </a:solidFill>
          </a:ln>
        </p:spPr>
        <p:txBody>
          <a:bodyPr wrap="square" lIns="180000" tIns="180000" rIns="180000" bIns="180000">
            <a:spAutoFit/>
          </a:bodyPr>
          <a:lstStyle/>
          <a:p>
            <a:pPr marL="0" indent="0">
              <a:lnSpc>
                <a:spcPct val="100000"/>
              </a:lnSpc>
              <a:spcBef>
                <a:spcPts val="0"/>
              </a:spcBef>
              <a:spcAft>
                <a:spcPts val="800"/>
              </a:spcAft>
              <a:buNone/>
            </a:pPr>
            <a:r>
              <a:rPr lang="en-GB" sz="1400" b="1" dirty="0">
                <a:latin typeface="Optima"/>
                <a:ea typeface="Calibri" panose="020F0502020204030204" pitchFamily="34" charset="0"/>
                <a:cs typeface="Optima"/>
              </a:rPr>
              <a:t>En chiffres :  </a:t>
            </a:r>
            <a:endParaRPr lang="en-GB" sz="1400" b="1" dirty="0">
              <a:effectLst/>
              <a:latin typeface="Optima"/>
              <a:ea typeface="Calibri" panose="020F0502020204030204" pitchFamily="34" charset="0"/>
              <a:cs typeface="Optima"/>
            </a:endParaRPr>
          </a:p>
          <a:p>
            <a:pPr>
              <a:lnSpc>
                <a:spcPct val="100000"/>
              </a:lnSpc>
              <a:spcBef>
                <a:spcPts val="0"/>
              </a:spcBef>
            </a:pPr>
            <a:r>
              <a:rPr lang="en-GB" sz="1400" dirty="0">
                <a:effectLst/>
                <a:latin typeface="Optima"/>
                <a:ea typeface="Calibri" panose="020F0502020204030204" pitchFamily="34" charset="0"/>
                <a:cs typeface="Optima"/>
              </a:rPr>
              <a:t>148 600 prestataires non réglementés travaillant dans tous les secteurs de la santé  </a:t>
            </a:r>
          </a:p>
          <a:p>
            <a:pPr marL="360000" lvl="1">
              <a:lnSpc>
                <a:spcPct val="100000"/>
              </a:lnSpc>
            </a:pPr>
            <a:r>
              <a:rPr lang="en-GB" sz="1400" dirty="0">
                <a:latin typeface="Optima"/>
                <a:ea typeface="Calibri" panose="020F0502020204030204" pitchFamily="34" charset="0"/>
                <a:cs typeface="Arial" panose="020B0604020202020204" pitchFamily="34" charset="0"/>
              </a:rPr>
              <a:t>34 000 personnes travaillent dans les soins à domicile </a:t>
            </a:r>
          </a:p>
          <a:p>
            <a:pPr marL="360000" lvl="1">
              <a:lnSpc>
                <a:spcPct val="100000"/>
              </a:lnSpc>
            </a:pPr>
            <a:r>
              <a:rPr lang="en-GB" sz="1400" dirty="0">
                <a:latin typeface="Optima"/>
                <a:ea typeface="Calibri" panose="020F0502020204030204" pitchFamily="34" charset="0"/>
                <a:cs typeface="Arial" panose="020B0604020202020204" pitchFamily="34" charset="0"/>
              </a:rPr>
              <a:t>57 0000 travaillent dans des établissements de SLD  </a:t>
            </a:r>
          </a:p>
          <a:p>
            <a:pPr>
              <a:lnSpc>
                <a:spcPct val="100000"/>
              </a:lnSpc>
            </a:pPr>
            <a:r>
              <a:rPr lang="en-GB" sz="1400" dirty="0">
                <a:effectLst/>
                <a:latin typeface="Optima"/>
                <a:ea typeface="Calibri" panose="020F0502020204030204" pitchFamily="34" charset="0"/>
                <a:cs typeface="Arial" panose="020B0604020202020204" pitchFamily="34" charset="0"/>
              </a:rPr>
              <a:t>38% d'employeurs du secteur public </a:t>
            </a:r>
          </a:p>
          <a:p>
            <a:pPr>
              <a:lnSpc>
                <a:spcPct val="100000"/>
              </a:lnSpc>
            </a:pPr>
            <a:r>
              <a:rPr lang="en-GB" sz="1400" dirty="0">
                <a:latin typeface="Optima"/>
                <a:ea typeface="Calibri" panose="020F0502020204030204" pitchFamily="34" charset="0"/>
                <a:cs typeface="Arial" panose="020B0604020202020204" pitchFamily="34" charset="0"/>
              </a:rPr>
              <a:t>62% employés par des prestataires du secteur privé </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100000"/>
              </a:lnSpc>
              <a:spcBef>
                <a:spcPts val="600"/>
              </a:spcBef>
              <a:buNone/>
            </a:pPr>
            <a:r>
              <a:rPr lang="en-US" sz="1200" dirty="0">
                <a:solidFill>
                  <a:schemeClr val="tx1">
                    <a:lumMod val="65000"/>
                    <a:lumOff val="35000"/>
                  </a:schemeClr>
                </a:solidFill>
              </a:rPr>
              <a:t>(Statistique Canada)</a:t>
            </a:r>
          </a:p>
        </p:txBody>
      </p:sp>
      <p:sp>
        <p:nvSpPr>
          <p:cNvPr id="5" name="TextBox 4">
            <a:extLst>
              <a:ext uri="{FF2B5EF4-FFF2-40B4-BE49-F238E27FC236}">
                <a16:creationId xmlns:a16="http://schemas.microsoft.com/office/drawing/2014/main" id="{701B3857-29CB-9405-F647-1B226A8FDE2B}"/>
              </a:ext>
            </a:extLst>
          </p:cNvPr>
          <p:cNvSpPr txBox="1"/>
          <p:nvPr/>
        </p:nvSpPr>
        <p:spPr>
          <a:xfrm>
            <a:off x="770448" y="1654880"/>
            <a:ext cx="7842325" cy="2677977"/>
          </a:xfrm>
          <a:prstGeom prst="rect">
            <a:avLst/>
          </a:prstGeom>
          <a:noFill/>
        </p:spPr>
        <p:txBody>
          <a:bodyPr wrap="square" rtlCol="0">
            <a:spAutoFit/>
          </a:bodyPr>
          <a:lstStyle/>
          <a:p>
            <a:r>
              <a:rPr lang="en-CA" sz="1600" dirty="0">
                <a:effectLst/>
                <a:latin typeface="Calibri" panose="020F0502020204030204" pitchFamily="34" charset="0"/>
                <a:ea typeface="Calibri" panose="020F0502020204030204" pitchFamily="34" charset="0"/>
                <a:cs typeface="Calibri" panose="020F0502020204030204" pitchFamily="34" charset="0"/>
              </a:rPr>
              <a:t>Les travailleurs non réglementés sont appelés aides à la personne, aides-soignants à domicile, aides-soignants, aides-soignants à domicile et aides à domicile. </a:t>
            </a:r>
          </a:p>
          <a:p>
            <a:endParaRPr lang="en-CA" sz="1600" dirty="0">
              <a:effectLst/>
              <a:latin typeface="Calibri" panose="020F0502020204030204" pitchFamily="34" charset="0"/>
              <a:ea typeface="Calibri" panose="020F0502020204030204" pitchFamily="34" charset="0"/>
              <a:cs typeface="Calibri" panose="020F0502020204030204" pitchFamily="34" charset="0"/>
            </a:endParaRPr>
          </a:p>
          <a:p>
            <a:r>
              <a:rPr lang="en-CA" sz="1600" b="1" dirty="0">
                <a:solidFill>
                  <a:srgbClr val="6F183B"/>
                </a:solidFill>
                <a:effectLst/>
                <a:latin typeface="Calibri" panose="020F0502020204030204" pitchFamily="34" charset="0"/>
                <a:ea typeface="Calibri" panose="020F0502020204030204" pitchFamily="34" charset="0"/>
                <a:cs typeface="Calibri" panose="020F0502020204030204" pitchFamily="34" charset="0"/>
              </a:rPr>
              <a:t>70 à 80 % </a:t>
            </a:r>
            <a:r>
              <a:rPr lang="en-CA" sz="1600" dirty="0">
                <a:effectLst/>
                <a:latin typeface="Calibri" panose="020F0502020204030204" pitchFamily="34" charset="0"/>
                <a:ea typeface="Calibri" panose="020F0502020204030204" pitchFamily="34" charset="0"/>
                <a:cs typeface="Calibri" panose="020F0502020204030204" pitchFamily="34" charset="0"/>
              </a:rPr>
              <a:t>des services de soins de longue durée sont fournis par des travailleurs non réglementés</a:t>
            </a:r>
          </a:p>
          <a:p>
            <a:endParaRPr lang="en-CA" sz="1600" dirty="0">
              <a:effectLst/>
              <a:latin typeface="Calibri" panose="020F0502020204030204" pitchFamily="34" charset="0"/>
              <a:ea typeface="Calibri" panose="020F0502020204030204" pitchFamily="34" charset="0"/>
              <a:cs typeface="Calibri" panose="020F0502020204030204" pitchFamily="34" charset="0"/>
            </a:endParaRPr>
          </a:p>
          <a:p>
            <a:pPr lvl="0"/>
            <a:r>
              <a:rPr lang="en-CA" sz="1600" b="1" dirty="0">
                <a:solidFill>
                  <a:srgbClr val="6F183B"/>
                </a:solidFill>
                <a:latin typeface="Calibri" panose="020F0502020204030204" pitchFamily="34" charset="0"/>
                <a:ea typeface="Calibri" panose="020F0502020204030204" pitchFamily="34" charset="0"/>
                <a:cs typeface="Calibri" panose="020F0502020204030204" pitchFamily="34" charset="0"/>
              </a:rPr>
              <a:t>22 200 personnes manquent </a:t>
            </a:r>
            <a:r>
              <a:rPr lang="en-CA" sz="1600" dirty="0">
                <a:latin typeface="Calibri" panose="020F0502020204030204" pitchFamily="34" charset="0"/>
                <a:ea typeface="Calibri" panose="020F0502020204030204" pitchFamily="34" charset="0"/>
                <a:cs typeface="Calibri" panose="020F0502020204030204" pitchFamily="34" charset="0"/>
              </a:rPr>
              <a:t>pour les services d'aide à la personne d'</a:t>
            </a:r>
            <a:r>
              <a:rPr lang="en-CA" sz="1600" dirty="0">
                <a:effectLst/>
                <a:latin typeface="Calibri" panose="020F0502020204030204" pitchFamily="34" charset="0"/>
                <a:ea typeface="Calibri" panose="020F0502020204030204" pitchFamily="34" charset="0"/>
                <a:cs typeface="Calibri" panose="020F0502020204030204" pitchFamily="34" charset="0"/>
              </a:rPr>
              <a:t>ici à 2031</a:t>
            </a:r>
          </a:p>
          <a:p>
            <a:pPr marL="800100" lvl="1" indent="-342900">
              <a:lnSpc>
                <a:spcPct val="150000"/>
              </a:lnSpc>
              <a:buFont typeface="Symbol" panose="05050102010706020507" pitchFamily="18" charset="2"/>
              <a:buChar char=""/>
            </a:pPr>
            <a:r>
              <a:rPr lang="en-CA" sz="1100" dirty="0">
                <a:effectLst/>
                <a:latin typeface="Calibri" panose="020F0502020204030204" pitchFamily="34" charset="0"/>
                <a:ea typeface="Calibri" panose="020F0502020204030204" pitchFamily="34" charset="0"/>
                <a:cs typeface="Calibri" panose="020F0502020204030204" pitchFamily="34" charset="0"/>
              </a:rPr>
              <a:t>1,8 million de bénéficiaires de soins à domicile financés par l'État (80 %, soit 1,4 million, reçoivent une aide personnelle)*. </a:t>
            </a:r>
          </a:p>
          <a:p>
            <a:pPr marL="800100" lvl="1" indent="-342900">
              <a:lnSpc>
                <a:spcPct val="107000"/>
              </a:lnSpc>
              <a:buFont typeface="Symbol" panose="05050102010706020507" pitchFamily="18" charset="2"/>
              <a:buChar char=""/>
            </a:pPr>
            <a:r>
              <a:rPr lang="en-CA" sz="1100" dirty="0">
                <a:effectLst/>
                <a:latin typeface="Calibri" panose="020F0502020204030204" pitchFamily="34" charset="0"/>
                <a:ea typeface="Calibri" panose="020F0502020204030204" pitchFamily="34" charset="0"/>
                <a:cs typeface="Calibri" panose="020F0502020204030204" pitchFamily="34" charset="0"/>
              </a:rPr>
              <a:t>Ratio d'un travailleur pour 25 clients **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buFont typeface="Symbol" panose="05050102010706020507" pitchFamily="18" charset="2"/>
              <a:buChar char=""/>
            </a:pPr>
            <a:r>
              <a:rPr lang="en-CA" sz="1100" dirty="0">
                <a:effectLst/>
                <a:latin typeface="Calibri" panose="020F0502020204030204" pitchFamily="34" charset="0"/>
                <a:ea typeface="Calibri" panose="020F0502020204030204" pitchFamily="34" charset="0"/>
                <a:cs typeface="Calibri" panose="020F0502020204030204" pitchFamily="34" charset="0"/>
              </a:rPr>
              <a:t>Besoin prévu de 56 00 travailleurs (</a:t>
            </a:r>
            <a:r>
              <a:rPr lang="en-CA" sz="1100" dirty="0">
                <a:latin typeface="Calibri" panose="020F0502020204030204" pitchFamily="34" charset="0"/>
                <a:ea typeface="Calibri" panose="020F0502020204030204" pitchFamily="34" charset="0"/>
                <a:cs typeface="Calibri" panose="020F0502020204030204" pitchFamily="34" charset="0"/>
              </a:rPr>
              <a:t>33 800 disponibles prévus) </a:t>
            </a:r>
            <a:r>
              <a:rPr lang="en-CA" sz="1100" dirty="0">
                <a:effectLst/>
                <a:latin typeface="Calibri" panose="020F0502020204030204" pitchFamily="34" charset="0"/>
                <a:ea typeface="Calibri" panose="020F0502020204030204" pitchFamily="34" charset="0"/>
                <a:cs typeface="Calibri" panose="020F0502020204030204" pitchFamily="34" charset="0"/>
              </a:rPr>
              <a:t>***</a:t>
            </a:r>
            <a:endParaRPr lang="en-GB"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75550EFB-29A0-179B-CA83-0255BEA91411}"/>
              </a:ext>
            </a:extLst>
          </p:cNvPr>
          <p:cNvSpPr txBox="1"/>
          <p:nvPr/>
        </p:nvSpPr>
        <p:spPr>
          <a:xfrm>
            <a:off x="2469428" y="6282799"/>
            <a:ext cx="6609298" cy="553998"/>
          </a:xfrm>
          <a:prstGeom prst="rect">
            <a:avLst/>
          </a:prstGeom>
          <a:noFill/>
        </p:spPr>
        <p:txBody>
          <a:bodyPr wrap="square" rtlCol="0">
            <a:spAutoFit/>
          </a:bodyPr>
          <a:lstStyle/>
          <a:p>
            <a:pPr marL="171450" indent="-171450">
              <a:buFont typeface="Arial" panose="020B0604020202020204" pitchFamily="34" charset="0"/>
              <a:buChar char="•"/>
            </a:pPr>
            <a:r>
              <a:rPr lang="en-CA" sz="1000" dirty="0"/>
              <a:t>Projection de l'ACSSD Portraits des soins à domicile (2012)</a:t>
            </a:r>
          </a:p>
          <a:p>
            <a:r>
              <a:rPr lang="en-CA" sz="1000" dirty="0"/>
              <a:t>** Ratio de l'étude sectorielle sur les ressources humaines dans le secteur des soins à domicile et de la santé </a:t>
            </a:r>
          </a:p>
          <a:p>
            <a:r>
              <a:rPr lang="en-CA" sz="1000" dirty="0"/>
              <a:t>*** Dans l'hypothèse d'une attrition de 0 </a:t>
            </a:r>
          </a:p>
        </p:txBody>
      </p:sp>
      <p:cxnSp>
        <p:nvCxnSpPr>
          <p:cNvPr id="18" name="Straight Connector 17">
            <a:extLst>
              <a:ext uri="{FF2B5EF4-FFF2-40B4-BE49-F238E27FC236}">
                <a16:creationId xmlns:a16="http://schemas.microsoft.com/office/drawing/2014/main" id="{7B3E279E-4699-60B2-EF91-F8F12F5D71C9}"/>
              </a:ext>
            </a:extLst>
          </p:cNvPr>
          <p:cNvCxnSpPr>
            <a:cxnSpLocks/>
          </p:cNvCxnSpPr>
          <p:nvPr/>
        </p:nvCxnSpPr>
        <p:spPr>
          <a:xfrm>
            <a:off x="861303" y="2419475"/>
            <a:ext cx="6258433" cy="0"/>
          </a:xfrm>
          <a:prstGeom prst="line">
            <a:avLst/>
          </a:prstGeom>
          <a:ln w="15875">
            <a:solidFill>
              <a:srgbClr val="8B0144"/>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B22E848-B16E-555A-FB6B-9B2CB7138C96}"/>
              </a:ext>
            </a:extLst>
          </p:cNvPr>
          <p:cNvCxnSpPr>
            <a:cxnSpLocks/>
          </p:cNvCxnSpPr>
          <p:nvPr/>
        </p:nvCxnSpPr>
        <p:spPr>
          <a:xfrm>
            <a:off x="861303" y="2935842"/>
            <a:ext cx="6258433" cy="0"/>
          </a:xfrm>
          <a:prstGeom prst="line">
            <a:avLst/>
          </a:prstGeom>
          <a:ln w="15875">
            <a:solidFill>
              <a:srgbClr val="8B0144"/>
            </a:solidFill>
            <a:prstDash val="sysDot"/>
          </a:ln>
        </p:spPr>
        <p:style>
          <a:lnRef idx="1">
            <a:schemeClr val="accent1"/>
          </a:lnRef>
          <a:fillRef idx="0">
            <a:schemeClr val="accent1"/>
          </a:fillRef>
          <a:effectRef idx="0">
            <a:schemeClr val="accent1"/>
          </a:effectRef>
          <a:fontRef idx="minor">
            <a:schemeClr val="tx1"/>
          </a:fontRef>
        </p:style>
      </p:cxnSp>
      <p:sp>
        <p:nvSpPr>
          <p:cNvPr id="20" name="Title 1">
            <a:extLst>
              <a:ext uri="{FF2B5EF4-FFF2-40B4-BE49-F238E27FC236}">
                <a16:creationId xmlns:a16="http://schemas.microsoft.com/office/drawing/2014/main" id="{BC75CA77-F972-2A32-8EF3-12EAF2688ACE}"/>
              </a:ext>
            </a:extLst>
          </p:cNvPr>
          <p:cNvSpPr txBox="1">
            <a:spLocks/>
          </p:cNvSpPr>
          <p:nvPr/>
        </p:nvSpPr>
        <p:spPr>
          <a:xfrm>
            <a:off x="0" y="1209874"/>
            <a:ext cx="9286707" cy="397032"/>
          </a:xfrm>
          <a:prstGeom prst="rect">
            <a:avLst/>
          </a:prstGeom>
          <a:solidFill>
            <a:schemeClr val="tx2"/>
          </a:solidFill>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200" i="1" dirty="0">
                <a:solidFill>
                  <a:schemeClr val="bg1"/>
                </a:solidFill>
              </a:rPr>
              <a:t>                    </a:t>
            </a:r>
          </a:p>
        </p:txBody>
      </p:sp>
      <p:sp>
        <p:nvSpPr>
          <p:cNvPr id="9" name="TextBox 8">
            <a:extLst>
              <a:ext uri="{FF2B5EF4-FFF2-40B4-BE49-F238E27FC236}">
                <a16:creationId xmlns:a16="http://schemas.microsoft.com/office/drawing/2014/main" id="{7210E98F-CBAE-BB71-0175-F36CDF2CD211}"/>
              </a:ext>
            </a:extLst>
          </p:cNvPr>
          <p:cNvSpPr txBox="1"/>
          <p:nvPr/>
        </p:nvSpPr>
        <p:spPr>
          <a:xfrm>
            <a:off x="770448" y="4454928"/>
            <a:ext cx="8308278" cy="1800493"/>
          </a:xfrm>
          <a:prstGeom prst="rect">
            <a:avLst/>
          </a:prstGeom>
          <a:noFill/>
        </p:spPr>
        <p:txBody>
          <a:bodyPr wrap="square">
            <a:spAutoFit/>
          </a:bodyPr>
          <a:lstStyle/>
          <a:p>
            <a:pPr>
              <a:lnSpc>
                <a:spcPts val="1875"/>
              </a:lnSpc>
              <a:spcAft>
                <a:spcPts val="865"/>
              </a:spcAft>
            </a:pPr>
            <a:r>
              <a:rPr lang="en-GB" sz="1600" dirty="0">
                <a:solidFill>
                  <a:srgbClr val="333333"/>
                </a:solidFill>
                <a:effectLst/>
                <a:latin typeface="Calibri" panose="020F0502020204030204" pitchFamily="34" charset="0"/>
                <a:ea typeface="Times New Roman" panose="02020603050405020304" pitchFamily="18" charset="0"/>
              </a:rPr>
              <a:t>40 % des demandeurs d'emploi devraient sortir directement du système scolaire MAIS les bas salaires et la nature du travail font que ce groupe professionnel </a:t>
            </a:r>
            <a:r>
              <a:rPr lang="en-GB" sz="1600" b="1" dirty="0">
                <a:solidFill>
                  <a:srgbClr val="6F183B"/>
                </a:solidFill>
                <a:effectLst/>
                <a:latin typeface="Calibri" panose="020F0502020204030204" pitchFamily="34" charset="0"/>
                <a:ea typeface="Times New Roman" panose="02020603050405020304" pitchFamily="18" charset="0"/>
              </a:rPr>
              <a:t>n'est pas très populaire parmi les sortants </a:t>
            </a:r>
            <a:r>
              <a:rPr lang="en-GB" sz="1600" dirty="0">
                <a:solidFill>
                  <a:srgbClr val="333333"/>
                </a:solidFill>
                <a:effectLst/>
                <a:latin typeface="Calibri" panose="020F0502020204030204" pitchFamily="34" charset="0"/>
                <a:ea typeface="Times New Roman" panose="02020603050405020304" pitchFamily="18" charset="0"/>
              </a:rPr>
              <a:t>(Stats Canada).</a:t>
            </a:r>
            <a:endParaRPr lang="en-GB" sz="1600" dirty="0">
              <a:effectLst/>
              <a:latin typeface="Times New Roman" panose="02020603050405020304" pitchFamily="18" charset="0"/>
              <a:ea typeface="Times New Roman" panose="02020603050405020304" pitchFamily="18" charset="0"/>
            </a:endParaRPr>
          </a:p>
          <a:p>
            <a:endParaRPr lang="en-CA" sz="800" dirty="0">
              <a:solidFill>
                <a:srgbClr val="333333"/>
              </a:solidFill>
              <a:effectLst/>
              <a:latin typeface="Calibri" panose="020F0502020204030204" pitchFamily="34" charset="0"/>
              <a:ea typeface="Calibri" panose="020F0502020204030204" pitchFamily="34" charset="0"/>
            </a:endParaRPr>
          </a:p>
          <a:p>
            <a:r>
              <a:rPr lang="en-CA" sz="1600" b="1" dirty="0">
                <a:solidFill>
                  <a:srgbClr val="6F183B"/>
                </a:solidFill>
                <a:effectLst/>
                <a:latin typeface="Calibri" panose="020F0502020204030204" pitchFamily="34" charset="0"/>
                <a:ea typeface="Calibri" panose="020F0502020204030204" pitchFamily="34" charset="0"/>
              </a:rPr>
              <a:t>Les nouveaux immigrants représentent </a:t>
            </a:r>
            <a:r>
              <a:rPr lang="en-CA" sz="1600" dirty="0">
                <a:solidFill>
                  <a:srgbClr val="333333"/>
                </a:solidFill>
                <a:effectLst/>
                <a:latin typeface="Calibri" panose="020F0502020204030204" pitchFamily="34" charset="0"/>
                <a:ea typeface="Calibri" panose="020F0502020204030204" pitchFamily="34" charset="0"/>
              </a:rPr>
              <a:t>une proportion élevée de cette catégorie professionnelle (exigences peu élevées, qui leur permettent d'acquérir une expérience du marché du travail canadien).</a:t>
            </a:r>
            <a:endParaRPr lang="en-GB" sz="16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10" name="Straight Connector 9">
            <a:extLst>
              <a:ext uri="{FF2B5EF4-FFF2-40B4-BE49-F238E27FC236}">
                <a16:creationId xmlns:a16="http://schemas.microsoft.com/office/drawing/2014/main" id="{D9DE8101-5A77-250C-19D7-F898EE88839D}"/>
              </a:ext>
            </a:extLst>
          </p:cNvPr>
          <p:cNvCxnSpPr>
            <a:cxnSpLocks/>
          </p:cNvCxnSpPr>
          <p:nvPr/>
        </p:nvCxnSpPr>
        <p:spPr>
          <a:xfrm>
            <a:off x="861302" y="4392635"/>
            <a:ext cx="6258433" cy="0"/>
          </a:xfrm>
          <a:prstGeom prst="line">
            <a:avLst/>
          </a:prstGeom>
          <a:ln w="15875">
            <a:solidFill>
              <a:srgbClr val="8B0144"/>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A08D69B-C4FD-BE72-6EAC-5386CFB9011A}"/>
              </a:ext>
            </a:extLst>
          </p:cNvPr>
          <p:cNvCxnSpPr>
            <a:cxnSpLocks/>
          </p:cNvCxnSpPr>
          <p:nvPr/>
        </p:nvCxnSpPr>
        <p:spPr>
          <a:xfrm>
            <a:off x="861301" y="5368863"/>
            <a:ext cx="6258433" cy="0"/>
          </a:xfrm>
          <a:prstGeom prst="line">
            <a:avLst/>
          </a:prstGeom>
          <a:ln w="15875">
            <a:solidFill>
              <a:srgbClr val="8B0144"/>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1314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F00DC5C0-9359-7641-B327-C7C836EEE187}"/>
              </a:ext>
            </a:extLst>
          </p:cNvPr>
          <p:cNvSpPr/>
          <p:nvPr/>
        </p:nvSpPr>
        <p:spPr>
          <a:xfrm>
            <a:off x="-10758" y="-1"/>
            <a:ext cx="12202758" cy="1408391"/>
          </a:xfrm>
          <a:prstGeom prst="rect">
            <a:avLst/>
          </a:prstGeom>
          <a:solidFill>
            <a:srgbClr val="F5F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5F3F0"/>
              </a:solidFill>
            </a:endParaRPr>
          </a:p>
        </p:txBody>
      </p:sp>
      <p:sp>
        <p:nvSpPr>
          <p:cNvPr id="2" name="Title 1">
            <a:extLst>
              <a:ext uri="{FF2B5EF4-FFF2-40B4-BE49-F238E27FC236}">
                <a16:creationId xmlns:a16="http://schemas.microsoft.com/office/drawing/2014/main" id="{1BFB62E6-0337-C94C-BD93-C34E5788FCF3}"/>
              </a:ext>
            </a:extLst>
          </p:cNvPr>
          <p:cNvSpPr>
            <a:spLocks noGrp="1"/>
          </p:cNvSpPr>
          <p:nvPr>
            <p:ph type="title"/>
          </p:nvPr>
        </p:nvSpPr>
        <p:spPr>
          <a:xfrm>
            <a:off x="1005652" y="212742"/>
            <a:ext cx="10515600" cy="1144929"/>
          </a:xfrm>
        </p:spPr>
        <p:txBody>
          <a:bodyPr anchor="t" anchorCtr="0">
            <a:spAutoFit/>
          </a:bodyPr>
          <a:lstStyle/>
          <a:p>
            <a:r>
              <a:rPr lang="en-US" sz="2800" b="1" dirty="0">
                <a:latin typeface="+mn-lt"/>
              </a:rPr>
              <a:t>Travailleurs à domicile </a:t>
            </a:r>
            <a:br>
              <a:rPr lang="en-US" sz="2800" b="1" dirty="0">
                <a:latin typeface="+mn-lt"/>
              </a:rPr>
            </a:br>
            <a:r>
              <a:rPr lang="en-US" sz="2400" dirty="0">
                <a:latin typeface="+mn-lt"/>
              </a:rPr>
              <a:t>Travailleurs réglementés (infirmières)</a:t>
            </a:r>
            <a:br>
              <a:rPr lang="en-US" sz="2800" b="1" dirty="0">
                <a:latin typeface="+mn-lt"/>
              </a:rPr>
            </a:br>
            <a:r>
              <a:rPr lang="en-US" sz="2400" dirty="0">
                <a:latin typeface="+mn-lt"/>
              </a:rPr>
              <a:t>  </a:t>
            </a:r>
          </a:p>
        </p:txBody>
      </p:sp>
      <p:sp>
        <p:nvSpPr>
          <p:cNvPr id="7" name="Content Placeholder 6">
            <a:extLst>
              <a:ext uri="{FF2B5EF4-FFF2-40B4-BE49-F238E27FC236}">
                <a16:creationId xmlns:a16="http://schemas.microsoft.com/office/drawing/2014/main" id="{268A82D5-B08A-41DF-8E83-1995F824F8D4}"/>
              </a:ext>
            </a:extLst>
          </p:cNvPr>
          <p:cNvSpPr>
            <a:spLocks noGrp="1"/>
          </p:cNvSpPr>
          <p:nvPr>
            <p:ph sz="quarter" idx="4"/>
          </p:nvPr>
        </p:nvSpPr>
        <p:spPr>
          <a:xfrm>
            <a:off x="9286707" y="1179794"/>
            <a:ext cx="2697312" cy="3697762"/>
          </a:xfrm>
          <a:solidFill>
            <a:schemeClr val="bg1"/>
          </a:solidFill>
          <a:ln w="66675">
            <a:solidFill>
              <a:srgbClr val="F5F3F0"/>
            </a:solidFill>
          </a:ln>
        </p:spPr>
        <p:txBody>
          <a:bodyPr wrap="square" lIns="180000" tIns="180000" rIns="180000" bIns="180000">
            <a:spAutoFit/>
          </a:bodyPr>
          <a:lstStyle/>
          <a:p>
            <a:pPr marL="0" indent="0">
              <a:lnSpc>
                <a:spcPct val="100000"/>
              </a:lnSpc>
              <a:spcBef>
                <a:spcPts val="0"/>
              </a:spcBef>
              <a:spcAft>
                <a:spcPts val="800"/>
              </a:spcAft>
              <a:buNone/>
            </a:pPr>
            <a:r>
              <a:rPr lang="en-GB" sz="1400" b="1" dirty="0">
                <a:latin typeface="Optima"/>
                <a:ea typeface="Calibri" panose="020F0502020204030204" pitchFamily="34" charset="0"/>
                <a:cs typeface="Optima"/>
              </a:rPr>
              <a:t>En chiffres :  </a:t>
            </a:r>
            <a:endParaRPr lang="en-GB" sz="1400" b="1" dirty="0">
              <a:effectLst/>
              <a:latin typeface="Optima"/>
              <a:ea typeface="Calibri" panose="020F0502020204030204" pitchFamily="34" charset="0"/>
              <a:cs typeface="Optima"/>
            </a:endParaRPr>
          </a:p>
          <a:p>
            <a:pPr>
              <a:lnSpc>
                <a:spcPct val="100000"/>
              </a:lnSpc>
              <a:spcBef>
                <a:spcPts val="0"/>
              </a:spcBef>
            </a:pPr>
            <a:r>
              <a:rPr lang="en-GB" sz="1400" dirty="0">
                <a:effectLst/>
                <a:latin typeface="Optima"/>
                <a:ea typeface="Calibri" panose="020F0502020204030204" pitchFamily="34" charset="0"/>
                <a:cs typeface="Optima"/>
              </a:rPr>
              <a:t>148 600 prestataires non réglementés travaillant dans tous les secteurs de la santé  </a:t>
            </a:r>
          </a:p>
          <a:p>
            <a:pPr marL="360000" lvl="1">
              <a:lnSpc>
                <a:spcPct val="100000"/>
              </a:lnSpc>
            </a:pPr>
            <a:r>
              <a:rPr lang="en-GB" sz="1400" dirty="0">
                <a:latin typeface="Optima"/>
                <a:ea typeface="Calibri" panose="020F0502020204030204" pitchFamily="34" charset="0"/>
                <a:cs typeface="Arial" panose="020B0604020202020204" pitchFamily="34" charset="0"/>
              </a:rPr>
              <a:t>34 000 personnes travaillent dans les soins à domicile </a:t>
            </a:r>
          </a:p>
          <a:p>
            <a:pPr marL="360000" lvl="1">
              <a:lnSpc>
                <a:spcPct val="100000"/>
              </a:lnSpc>
            </a:pPr>
            <a:r>
              <a:rPr lang="en-GB" sz="1400" dirty="0">
                <a:latin typeface="Optima"/>
                <a:ea typeface="Calibri" panose="020F0502020204030204" pitchFamily="34" charset="0"/>
                <a:cs typeface="Arial" panose="020B0604020202020204" pitchFamily="34" charset="0"/>
              </a:rPr>
              <a:t>57 0000 travaillent dans des établissements de SLD  </a:t>
            </a:r>
          </a:p>
          <a:p>
            <a:pPr>
              <a:lnSpc>
                <a:spcPct val="100000"/>
              </a:lnSpc>
            </a:pPr>
            <a:r>
              <a:rPr lang="en-GB" sz="1400" dirty="0">
                <a:effectLst/>
                <a:latin typeface="Optima"/>
                <a:ea typeface="Calibri" panose="020F0502020204030204" pitchFamily="34" charset="0"/>
                <a:cs typeface="Arial" panose="020B0604020202020204" pitchFamily="34" charset="0"/>
              </a:rPr>
              <a:t>38% d'employeurs du secteur public </a:t>
            </a:r>
          </a:p>
          <a:p>
            <a:pPr>
              <a:lnSpc>
                <a:spcPct val="100000"/>
              </a:lnSpc>
            </a:pPr>
            <a:r>
              <a:rPr lang="en-GB" sz="1400" dirty="0">
                <a:latin typeface="Optima"/>
                <a:ea typeface="Calibri" panose="020F0502020204030204" pitchFamily="34" charset="0"/>
                <a:cs typeface="Arial" panose="020B0604020202020204" pitchFamily="34" charset="0"/>
              </a:rPr>
              <a:t>62% sont employés par des prestataires du secteur privé </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100000"/>
              </a:lnSpc>
              <a:spcBef>
                <a:spcPts val="600"/>
              </a:spcBef>
              <a:buNone/>
            </a:pPr>
            <a:r>
              <a:rPr lang="en-US" sz="1200" dirty="0">
                <a:solidFill>
                  <a:schemeClr val="tx1">
                    <a:lumMod val="65000"/>
                    <a:lumOff val="35000"/>
                  </a:schemeClr>
                </a:solidFill>
              </a:rPr>
              <a:t>(Statistique Canada)</a:t>
            </a:r>
          </a:p>
        </p:txBody>
      </p:sp>
      <p:sp>
        <p:nvSpPr>
          <p:cNvPr id="5" name="TextBox 4">
            <a:extLst>
              <a:ext uri="{FF2B5EF4-FFF2-40B4-BE49-F238E27FC236}">
                <a16:creationId xmlns:a16="http://schemas.microsoft.com/office/drawing/2014/main" id="{701B3857-29CB-9405-F647-1B226A8FDE2B}"/>
              </a:ext>
            </a:extLst>
          </p:cNvPr>
          <p:cNvSpPr txBox="1"/>
          <p:nvPr/>
        </p:nvSpPr>
        <p:spPr>
          <a:xfrm>
            <a:off x="770448" y="1654880"/>
            <a:ext cx="7842325" cy="2756396"/>
          </a:xfrm>
          <a:prstGeom prst="rect">
            <a:avLst/>
          </a:prstGeom>
          <a:noFill/>
        </p:spPr>
        <p:txBody>
          <a:bodyPr wrap="square" rtlCol="0">
            <a:spAutoFit/>
          </a:bodyPr>
          <a:lstStyle/>
          <a:p>
            <a:r>
              <a:rPr lang="en-CA" sz="1600" dirty="0">
                <a:effectLst/>
                <a:latin typeface="Calibri" panose="020F0502020204030204" pitchFamily="34" charset="0"/>
                <a:ea typeface="Calibri" panose="020F0502020204030204" pitchFamily="34" charset="0"/>
                <a:cs typeface="Calibri" panose="020F0502020204030204" pitchFamily="34" charset="0"/>
              </a:rPr>
              <a:t>Les travailleurs non réglementés sont appelés aides à la personne, aides-soignants à domicile, aides-soignants, aides-soignants à domicile et aides à domicile. </a:t>
            </a:r>
          </a:p>
          <a:p>
            <a:endParaRPr lang="en-CA" sz="1600" dirty="0">
              <a:effectLst/>
              <a:latin typeface="Calibri" panose="020F0502020204030204" pitchFamily="34" charset="0"/>
              <a:ea typeface="Calibri" panose="020F0502020204030204" pitchFamily="34" charset="0"/>
              <a:cs typeface="Calibri" panose="020F0502020204030204" pitchFamily="34" charset="0"/>
            </a:endParaRPr>
          </a:p>
          <a:p>
            <a:r>
              <a:rPr lang="en-CA" sz="1600" b="1" dirty="0">
                <a:solidFill>
                  <a:srgbClr val="6F183B"/>
                </a:solidFill>
                <a:effectLst/>
                <a:latin typeface="Calibri" panose="020F0502020204030204" pitchFamily="34" charset="0"/>
                <a:ea typeface="Calibri" panose="020F0502020204030204" pitchFamily="34" charset="0"/>
                <a:cs typeface="Calibri" panose="020F0502020204030204" pitchFamily="34" charset="0"/>
              </a:rPr>
              <a:t>70 à 80 % </a:t>
            </a:r>
            <a:r>
              <a:rPr lang="en-CA" sz="1600" dirty="0">
                <a:effectLst/>
                <a:latin typeface="Calibri" panose="020F0502020204030204" pitchFamily="34" charset="0"/>
                <a:ea typeface="Calibri" panose="020F0502020204030204" pitchFamily="34" charset="0"/>
                <a:cs typeface="Calibri" panose="020F0502020204030204" pitchFamily="34" charset="0"/>
              </a:rPr>
              <a:t>des services de soins de longue durée sont fournis par des travailleurs non réglementés</a:t>
            </a:r>
          </a:p>
          <a:p>
            <a:endParaRPr lang="en-CA" sz="1600" dirty="0">
              <a:effectLst/>
              <a:latin typeface="Calibri" panose="020F0502020204030204" pitchFamily="34" charset="0"/>
              <a:ea typeface="Calibri" panose="020F0502020204030204" pitchFamily="34" charset="0"/>
              <a:cs typeface="Calibri" panose="020F0502020204030204" pitchFamily="34" charset="0"/>
            </a:endParaRPr>
          </a:p>
          <a:p>
            <a:pPr lvl="0"/>
            <a:r>
              <a:rPr lang="en-CA" sz="1600" b="1" dirty="0">
                <a:solidFill>
                  <a:srgbClr val="6F183B"/>
                </a:solidFill>
                <a:effectLst/>
                <a:latin typeface="Calibri" panose="020F0502020204030204" pitchFamily="34" charset="0"/>
                <a:ea typeface="Calibri" panose="020F0502020204030204" pitchFamily="34" charset="0"/>
                <a:cs typeface="Calibri" panose="020F0502020204030204" pitchFamily="34" charset="0"/>
              </a:rPr>
              <a:t>D'</a:t>
            </a:r>
            <a:r>
              <a:rPr lang="en-CA" sz="1600" dirty="0">
                <a:effectLst/>
                <a:latin typeface="Calibri" panose="020F0502020204030204" pitchFamily="34" charset="0"/>
                <a:ea typeface="Calibri" panose="020F0502020204030204" pitchFamily="34" charset="0"/>
                <a:cs typeface="Calibri" panose="020F0502020204030204" pitchFamily="34" charset="0"/>
              </a:rPr>
              <a:t>ici à 2016, </a:t>
            </a:r>
            <a:r>
              <a:rPr lang="en-CA" sz="1600" b="1" dirty="0">
                <a:solidFill>
                  <a:srgbClr val="6F183B"/>
                </a:solidFill>
                <a:effectLst/>
                <a:latin typeface="Calibri" panose="020F0502020204030204" pitchFamily="34" charset="0"/>
                <a:ea typeface="Calibri" panose="020F0502020204030204" pitchFamily="34" charset="0"/>
                <a:cs typeface="Calibri" panose="020F0502020204030204" pitchFamily="34" charset="0"/>
              </a:rPr>
              <a:t>on prévoit une pénurie d'au </a:t>
            </a:r>
            <a:r>
              <a:rPr lang="en-CA" sz="1600" dirty="0">
                <a:effectLst/>
                <a:latin typeface="Calibri" panose="020F0502020204030204" pitchFamily="34" charset="0"/>
                <a:ea typeface="Calibri" panose="020F0502020204030204" pitchFamily="34" charset="0"/>
                <a:cs typeface="Calibri" panose="020F0502020204030204" pitchFamily="34" charset="0"/>
              </a:rPr>
              <a:t>moins </a:t>
            </a:r>
            <a:r>
              <a:rPr lang="en-CA" sz="1600" b="1" dirty="0">
                <a:solidFill>
                  <a:srgbClr val="6F183B"/>
                </a:solidFill>
                <a:effectLst/>
                <a:latin typeface="Calibri" panose="020F0502020204030204" pitchFamily="34" charset="0"/>
                <a:ea typeface="Calibri" panose="020F0502020204030204" pitchFamily="34" charset="0"/>
                <a:cs typeface="Calibri" panose="020F0502020204030204" pitchFamily="34" charset="0"/>
              </a:rPr>
              <a:t>52 % du personnel de soins à domicile </a:t>
            </a:r>
            <a:r>
              <a:rPr lang="en-CA" sz="1600" dirty="0">
                <a:latin typeface="Calibri" panose="020F0502020204030204" pitchFamily="34" charset="0"/>
                <a:ea typeface="Calibri" panose="020F0502020204030204" pitchFamily="34" charset="0"/>
                <a:cs typeface="Calibri" panose="020F0502020204030204" pitchFamily="34" charset="0"/>
              </a:rPr>
              <a:t>(</a:t>
            </a:r>
            <a:r>
              <a:rPr lang="en-CA" sz="1600" dirty="0">
                <a:effectLst/>
                <a:latin typeface="Calibri" panose="020F0502020204030204" pitchFamily="34" charset="0"/>
                <a:ea typeface="Calibri" panose="020F0502020204030204" pitchFamily="34" charset="0"/>
                <a:cs typeface="Calibri" panose="020F0502020204030204" pitchFamily="34" charset="0"/>
              </a:rPr>
              <a:t>18 000 postes à pourvoir) </a:t>
            </a:r>
            <a:r>
              <a:rPr lang="en-CA" sz="16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(en raison de l'expansion et de la demande de remplacement).</a:t>
            </a:r>
            <a:endParaRPr lang="en-CA" sz="1600" dirty="0">
              <a:effectLst/>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50000"/>
              </a:lnSpc>
              <a:buFont typeface="Symbol" panose="05050102010706020507" pitchFamily="18" charset="2"/>
              <a:buChar char=""/>
            </a:pPr>
            <a:r>
              <a:rPr lang="en-CA" sz="1200" dirty="0">
                <a:latin typeface="Calibri" panose="020F0502020204030204" pitchFamily="34" charset="0"/>
                <a:ea typeface="Calibri" panose="020F0502020204030204" pitchFamily="34" charset="0"/>
                <a:cs typeface="Calibri" panose="020F0502020204030204" pitchFamily="34" charset="0"/>
              </a:rPr>
              <a:t>Une demande accrue : </a:t>
            </a:r>
            <a:r>
              <a:rPr lang="en-CA" sz="1200" dirty="0">
                <a:effectLst/>
                <a:latin typeface="Calibri" panose="020F0502020204030204" pitchFamily="34" charset="0"/>
                <a:ea typeface="Calibri" panose="020F0502020204030204" pitchFamily="34" charset="0"/>
                <a:cs typeface="Calibri" panose="020F0502020204030204" pitchFamily="34" charset="0"/>
              </a:rPr>
              <a:t>1,2 million de </a:t>
            </a:r>
            <a:r>
              <a:rPr lang="en-CA" sz="1200" dirty="0">
                <a:latin typeface="Calibri" panose="020F0502020204030204" pitchFamily="34" charset="0"/>
                <a:ea typeface="Calibri" panose="020F0502020204030204" pitchFamily="34" charset="0"/>
                <a:cs typeface="Calibri" panose="020F0502020204030204" pitchFamily="34" charset="0"/>
              </a:rPr>
              <a:t>bénéficiaires de</a:t>
            </a:r>
            <a:r>
              <a:rPr lang="en-CA" sz="1200" dirty="0">
                <a:effectLst/>
                <a:latin typeface="Calibri" panose="020F0502020204030204" pitchFamily="34" charset="0"/>
                <a:ea typeface="Calibri" panose="020F0502020204030204" pitchFamily="34" charset="0"/>
                <a:cs typeface="Calibri" panose="020F0502020204030204" pitchFamily="34" charset="0"/>
              </a:rPr>
              <a:t> soins à domicile financés par l'État </a:t>
            </a:r>
          </a:p>
          <a:p>
            <a:pPr marL="800100" lvl="1" indent="-342900">
              <a:lnSpc>
                <a:spcPct val="107000"/>
              </a:lnSpc>
              <a:buFont typeface="Symbol" panose="05050102010706020507" pitchFamily="18" charset="2"/>
              <a:buChar char=""/>
            </a:pPr>
            <a:r>
              <a:rPr lang="en-CA" sz="1200" dirty="0">
                <a:latin typeface="Calibri" panose="020F0502020204030204" pitchFamily="34" charset="0"/>
                <a:ea typeface="Calibri" panose="020F0502020204030204" pitchFamily="34" charset="0"/>
                <a:cs typeface="Calibri" panose="020F0502020204030204" pitchFamily="34" charset="0"/>
              </a:rPr>
              <a:t>Charge de travail : </a:t>
            </a:r>
            <a:r>
              <a:rPr lang="en-CA" sz="1200" dirty="0">
                <a:effectLst/>
                <a:latin typeface="Calibri" panose="020F0502020204030204" pitchFamily="34" charset="0"/>
                <a:ea typeface="Calibri" panose="020F0502020204030204" pitchFamily="34" charset="0"/>
                <a:cs typeface="Calibri" panose="020F0502020204030204" pitchFamily="34" charset="0"/>
              </a:rPr>
              <a:t>Ratio d'un travailleur : 23 clients ** </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buFont typeface="Symbol" panose="05050102010706020507" pitchFamily="18" charset="2"/>
              <a:buChar char=""/>
            </a:pPr>
            <a:r>
              <a:rPr lang="en-CA" sz="1200" dirty="0" err="1">
                <a:effectLst/>
                <a:latin typeface="Calibri" panose="020F0502020204030204" pitchFamily="34" charset="0"/>
                <a:ea typeface="Calibri" panose="020F0502020204030204" pitchFamily="34" charset="0"/>
                <a:cs typeface="Calibri" panose="020F0502020204030204" pitchFamily="34" charset="0"/>
              </a:rPr>
              <a:t>Besoins</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dirty="0" err="1">
                <a:effectLst/>
                <a:latin typeface="Calibri" panose="020F0502020204030204" pitchFamily="34" charset="0"/>
                <a:ea typeface="Calibri" panose="020F0502020204030204" pitchFamily="34" charset="0"/>
                <a:cs typeface="Calibri" panose="020F0502020204030204" pitchFamily="34" charset="0"/>
              </a:rPr>
              <a:t>prévus</a:t>
            </a:r>
            <a:r>
              <a:rPr lang="en-CA" sz="1200" dirty="0">
                <a:effectLst/>
                <a:latin typeface="Calibri" panose="020F0502020204030204" pitchFamily="34" charset="0"/>
                <a:ea typeface="Calibri" panose="020F0502020204030204" pitchFamily="34" charset="0"/>
                <a:cs typeface="Calibri" panose="020F0502020204030204" pitchFamily="34" charset="0"/>
              </a:rPr>
              <a:t> : </a:t>
            </a:r>
            <a:r>
              <a:rPr lang="en-CA" sz="1200" dirty="0" err="1">
                <a:effectLst/>
                <a:latin typeface="Calibri" panose="020F0502020204030204" pitchFamily="34" charset="0"/>
                <a:ea typeface="Calibri" panose="020F0502020204030204" pitchFamily="34" charset="0"/>
                <a:cs typeface="Calibri" panose="020F0502020204030204" pitchFamily="34" charset="0"/>
              </a:rPr>
              <a:t>travailleurs</a:t>
            </a:r>
            <a:r>
              <a:rPr lang="en-CA" sz="1200" dirty="0">
                <a:effectLst/>
                <a:latin typeface="Calibri" panose="020F0502020204030204" pitchFamily="34" charset="0"/>
                <a:ea typeface="Calibri" panose="020F0502020204030204" pitchFamily="34" charset="0"/>
                <a:cs typeface="Calibri" panose="020F0502020204030204" pitchFamily="34" charset="0"/>
              </a:rPr>
              <a:t> (actuellement 34 000 travailleurs) ***</a:t>
            </a:r>
            <a:endParaRPr lang="en-GB"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75550EFB-29A0-179B-CA83-0255BEA91411}"/>
              </a:ext>
            </a:extLst>
          </p:cNvPr>
          <p:cNvSpPr txBox="1"/>
          <p:nvPr/>
        </p:nvSpPr>
        <p:spPr>
          <a:xfrm>
            <a:off x="2343884" y="6302442"/>
            <a:ext cx="6609298" cy="553998"/>
          </a:xfrm>
          <a:prstGeom prst="rect">
            <a:avLst/>
          </a:prstGeom>
          <a:noFill/>
        </p:spPr>
        <p:txBody>
          <a:bodyPr wrap="square" rtlCol="0">
            <a:spAutoFit/>
          </a:bodyPr>
          <a:lstStyle/>
          <a:p>
            <a:pPr marL="171450" indent="-171450">
              <a:buFont typeface="Arial" panose="020B0604020202020204" pitchFamily="34" charset="0"/>
              <a:buChar char="•"/>
            </a:pPr>
            <a:r>
              <a:rPr lang="en-CA" sz="1000" dirty="0"/>
              <a:t>Projection de l'ACSSD Portraits des soins à domicile (2012)</a:t>
            </a:r>
          </a:p>
          <a:p>
            <a:r>
              <a:rPr lang="en-CA" sz="1000" dirty="0"/>
              <a:t>** Ratio de l'étude sectorielle sur les ressources humaines dans le secteur des soins à domicile et de la santé </a:t>
            </a:r>
          </a:p>
          <a:p>
            <a:r>
              <a:rPr lang="en-CA" sz="1000" dirty="0"/>
              <a:t>*** Dans l'hypothèse d'une attrition de 0 </a:t>
            </a:r>
          </a:p>
        </p:txBody>
      </p:sp>
      <p:cxnSp>
        <p:nvCxnSpPr>
          <p:cNvPr id="18" name="Straight Connector 17">
            <a:extLst>
              <a:ext uri="{FF2B5EF4-FFF2-40B4-BE49-F238E27FC236}">
                <a16:creationId xmlns:a16="http://schemas.microsoft.com/office/drawing/2014/main" id="{7B3E279E-4699-60B2-EF91-F8F12F5D71C9}"/>
              </a:ext>
            </a:extLst>
          </p:cNvPr>
          <p:cNvCxnSpPr>
            <a:cxnSpLocks/>
          </p:cNvCxnSpPr>
          <p:nvPr/>
        </p:nvCxnSpPr>
        <p:spPr>
          <a:xfrm>
            <a:off x="861303" y="2419475"/>
            <a:ext cx="6258433" cy="0"/>
          </a:xfrm>
          <a:prstGeom prst="line">
            <a:avLst/>
          </a:prstGeom>
          <a:ln w="15875">
            <a:solidFill>
              <a:srgbClr val="8B0144"/>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B22E848-B16E-555A-FB6B-9B2CB7138C96}"/>
              </a:ext>
            </a:extLst>
          </p:cNvPr>
          <p:cNvCxnSpPr>
            <a:cxnSpLocks/>
          </p:cNvCxnSpPr>
          <p:nvPr/>
        </p:nvCxnSpPr>
        <p:spPr>
          <a:xfrm>
            <a:off x="861303" y="2935842"/>
            <a:ext cx="6258433" cy="0"/>
          </a:xfrm>
          <a:prstGeom prst="line">
            <a:avLst/>
          </a:prstGeom>
          <a:ln w="15875">
            <a:solidFill>
              <a:srgbClr val="8B0144"/>
            </a:solidFill>
            <a:prstDash val="sysDot"/>
          </a:ln>
        </p:spPr>
        <p:style>
          <a:lnRef idx="1">
            <a:schemeClr val="accent1"/>
          </a:lnRef>
          <a:fillRef idx="0">
            <a:schemeClr val="accent1"/>
          </a:fillRef>
          <a:effectRef idx="0">
            <a:schemeClr val="accent1"/>
          </a:effectRef>
          <a:fontRef idx="minor">
            <a:schemeClr val="tx1"/>
          </a:fontRef>
        </p:style>
      </p:cxnSp>
      <p:sp>
        <p:nvSpPr>
          <p:cNvPr id="20" name="Title 1">
            <a:extLst>
              <a:ext uri="{FF2B5EF4-FFF2-40B4-BE49-F238E27FC236}">
                <a16:creationId xmlns:a16="http://schemas.microsoft.com/office/drawing/2014/main" id="{BC75CA77-F972-2A32-8EF3-12EAF2688ACE}"/>
              </a:ext>
            </a:extLst>
          </p:cNvPr>
          <p:cNvSpPr txBox="1">
            <a:spLocks/>
          </p:cNvSpPr>
          <p:nvPr/>
        </p:nvSpPr>
        <p:spPr>
          <a:xfrm>
            <a:off x="0" y="1209874"/>
            <a:ext cx="9286707" cy="397032"/>
          </a:xfrm>
          <a:prstGeom prst="rect">
            <a:avLst/>
          </a:prstGeom>
          <a:solidFill>
            <a:schemeClr val="tx2"/>
          </a:solidFill>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200" i="1" dirty="0">
                <a:solidFill>
                  <a:schemeClr val="bg1"/>
                </a:solidFill>
              </a:rPr>
              <a:t>                    </a:t>
            </a:r>
          </a:p>
        </p:txBody>
      </p:sp>
      <p:sp>
        <p:nvSpPr>
          <p:cNvPr id="9" name="TextBox 8">
            <a:extLst>
              <a:ext uri="{FF2B5EF4-FFF2-40B4-BE49-F238E27FC236}">
                <a16:creationId xmlns:a16="http://schemas.microsoft.com/office/drawing/2014/main" id="{7210E98F-CBAE-BB71-0175-F36CDF2CD211}"/>
              </a:ext>
            </a:extLst>
          </p:cNvPr>
          <p:cNvSpPr txBox="1"/>
          <p:nvPr/>
        </p:nvSpPr>
        <p:spPr>
          <a:xfrm>
            <a:off x="861303" y="4481990"/>
            <a:ext cx="8308278" cy="1800493"/>
          </a:xfrm>
          <a:prstGeom prst="rect">
            <a:avLst/>
          </a:prstGeom>
          <a:noFill/>
        </p:spPr>
        <p:txBody>
          <a:bodyPr wrap="square">
            <a:spAutoFit/>
          </a:bodyPr>
          <a:lstStyle/>
          <a:p>
            <a:pPr>
              <a:lnSpc>
                <a:spcPts val="1875"/>
              </a:lnSpc>
              <a:spcAft>
                <a:spcPts val="865"/>
              </a:spcAft>
            </a:pPr>
            <a:r>
              <a:rPr lang="en-GB" sz="1600" dirty="0">
                <a:solidFill>
                  <a:srgbClr val="333333"/>
                </a:solidFill>
                <a:effectLst/>
                <a:latin typeface="Calibri" panose="020F0502020204030204" pitchFamily="34" charset="0"/>
                <a:ea typeface="Times New Roman" panose="02020603050405020304" pitchFamily="18" charset="0"/>
              </a:rPr>
              <a:t>40 % des demandeurs d'emploi devraient sortir directement du système scolaire MAIS les bas salaires et la nature du travail font que ce groupe professionnel </a:t>
            </a:r>
            <a:r>
              <a:rPr lang="en-GB" sz="1600" b="1" dirty="0">
                <a:solidFill>
                  <a:srgbClr val="6F183B"/>
                </a:solidFill>
                <a:effectLst/>
                <a:latin typeface="Calibri" panose="020F0502020204030204" pitchFamily="34" charset="0"/>
                <a:ea typeface="Times New Roman" panose="02020603050405020304" pitchFamily="18" charset="0"/>
              </a:rPr>
              <a:t>n'est pas très populaire parmi les jeunes qui sortent de l'école </a:t>
            </a:r>
            <a:r>
              <a:rPr lang="en-GB" sz="1600" dirty="0">
                <a:solidFill>
                  <a:srgbClr val="333333"/>
                </a:solidFill>
                <a:effectLst/>
                <a:latin typeface="Calibri" panose="020F0502020204030204" pitchFamily="34" charset="0"/>
                <a:ea typeface="Times New Roman" panose="02020603050405020304" pitchFamily="18" charset="0"/>
              </a:rPr>
              <a:t>(Statistique Canada). </a:t>
            </a:r>
            <a:endParaRPr lang="en-GB" sz="1600" dirty="0">
              <a:effectLst/>
              <a:latin typeface="Times New Roman" panose="02020603050405020304" pitchFamily="18" charset="0"/>
              <a:ea typeface="Times New Roman" panose="02020603050405020304" pitchFamily="18" charset="0"/>
            </a:endParaRPr>
          </a:p>
          <a:p>
            <a:endParaRPr lang="en-CA" sz="800" dirty="0">
              <a:solidFill>
                <a:srgbClr val="333333"/>
              </a:solidFill>
              <a:effectLst/>
              <a:latin typeface="Calibri" panose="020F0502020204030204" pitchFamily="34" charset="0"/>
              <a:ea typeface="Calibri" panose="020F0502020204030204" pitchFamily="34" charset="0"/>
            </a:endParaRPr>
          </a:p>
          <a:p>
            <a:r>
              <a:rPr lang="en-CA" sz="1600" b="1" dirty="0">
                <a:solidFill>
                  <a:srgbClr val="6F183B"/>
                </a:solidFill>
                <a:effectLst/>
                <a:latin typeface="Calibri" panose="020F0502020204030204" pitchFamily="34" charset="0"/>
                <a:ea typeface="Calibri" panose="020F0502020204030204" pitchFamily="34" charset="0"/>
              </a:rPr>
              <a:t>Les nouveaux immigrants représentent </a:t>
            </a:r>
            <a:r>
              <a:rPr lang="en-CA" sz="1600" dirty="0">
                <a:solidFill>
                  <a:srgbClr val="333333"/>
                </a:solidFill>
                <a:effectLst/>
                <a:latin typeface="Calibri" panose="020F0502020204030204" pitchFamily="34" charset="0"/>
                <a:ea typeface="Calibri" panose="020F0502020204030204" pitchFamily="34" charset="0"/>
              </a:rPr>
              <a:t>une proportion élevée de cette catégorie professionnelle (exigences peu élevées, qui leur permettent d'acquérir une expérience du marché du travail canadien).</a:t>
            </a:r>
            <a:endParaRPr lang="en-GB" sz="16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10" name="Straight Connector 9">
            <a:extLst>
              <a:ext uri="{FF2B5EF4-FFF2-40B4-BE49-F238E27FC236}">
                <a16:creationId xmlns:a16="http://schemas.microsoft.com/office/drawing/2014/main" id="{D9DE8101-5A77-250C-19D7-F898EE88839D}"/>
              </a:ext>
            </a:extLst>
          </p:cNvPr>
          <p:cNvCxnSpPr>
            <a:cxnSpLocks/>
          </p:cNvCxnSpPr>
          <p:nvPr/>
        </p:nvCxnSpPr>
        <p:spPr>
          <a:xfrm>
            <a:off x="861302" y="4392635"/>
            <a:ext cx="6258433" cy="0"/>
          </a:xfrm>
          <a:prstGeom prst="line">
            <a:avLst/>
          </a:prstGeom>
          <a:ln w="15875">
            <a:solidFill>
              <a:srgbClr val="8B0144"/>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A08D69B-C4FD-BE72-6EAC-5386CFB9011A}"/>
              </a:ext>
            </a:extLst>
          </p:cNvPr>
          <p:cNvCxnSpPr>
            <a:cxnSpLocks/>
          </p:cNvCxnSpPr>
          <p:nvPr/>
        </p:nvCxnSpPr>
        <p:spPr>
          <a:xfrm>
            <a:off x="861301" y="5368863"/>
            <a:ext cx="6258433" cy="0"/>
          </a:xfrm>
          <a:prstGeom prst="line">
            <a:avLst/>
          </a:prstGeom>
          <a:ln w="15875">
            <a:solidFill>
              <a:srgbClr val="8B0144"/>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5950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F00DC5C0-9359-7641-B327-C7C836EEE187}"/>
              </a:ext>
            </a:extLst>
          </p:cNvPr>
          <p:cNvSpPr/>
          <p:nvPr/>
        </p:nvSpPr>
        <p:spPr>
          <a:xfrm>
            <a:off x="-10758" y="-1"/>
            <a:ext cx="12202758" cy="1408391"/>
          </a:xfrm>
          <a:prstGeom prst="rect">
            <a:avLst/>
          </a:prstGeom>
          <a:solidFill>
            <a:srgbClr val="F5F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5F3F0"/>
              </a:solidFill>
            </a:endParaRPr>
          </a:p>
        </p:txBody>
      </p:sp>
      <p:sp>
        <p:nvSpPr>
          <p:cNvPr id="2" name="Title 1">
            <a:extLst>
              <a:ext uri="{FF2B5EF4-FFF2-40B4-BE49-F238E27FC236}">
                <a16:creationId xmlns:a16="http://schemas.microsoft.com/office/drawing/2014/main" id="{1BFB62E6-0337-C94C-BD93-C34E5788FCF3}"/>
              </a:ext>
            </a:extLst>
          </p:cNvPr>
          <p:cNvSpPr>
            <a:spLocks noGrp="1"/>
          </p:cNvSpPr>
          <p:nvPr>
            <p:ph type="title"/>
          </p:nvPr>
        </p:nvSpPr>
        <p:spPr>
          <a:xfrm>
            <a:off x="872061" y="230242"/>
            <a:ext cx="10515600" cy="1144929"/>
          </a:xfrm>
        </p:spPr>
        <p:txBody>
          <a:bodyPr anchor="t" anchorCtr="0">
            <a:spAutoFit/>
          </a:bodyPr>
          <a:lstStyle/>
          <a:p>
            <a:r>
              <a:rPr lang="en-US" sz="2800" b="1" dirty="0">
                <a:latin typeface="+mn-lt"/>
              </a:rPr>
              <a:t>Groupes du marché du travail</a:t>
            </a:r>
            <a:br>
              <a:rPr lang="en-US" sz="2800" b="1" dirty="0">
                <a:latin typeface="+mn-lt"/>
              </a:rPr>
            </a:br>
            <a:r>
              <a:rPr lang="en-US" sz="2400" dirty="0">
                <a:latin typeface="+mn-lt"/>
              </a:rPr>
              <a:t>Travailleurs non réglementés - Projections futures </a:t>
            </a:r>
            <a:br>
              <a:rPr lang="en-US" sz="2800" b="1" dirty="0">
                <a:latin typeface="+mn-lt"/>
              </a:rPr>
            </a:br>
            <a:r>
              <a:rPr lang="en-US" sz="2400" dirty="0">
                <a:latin typeface="+mn-lt"/>
              </a:rPr>
              <a:t>  </a:t>
            </a:r>
          </a:p>
        </p:txBody>
      </p:sp>
      <p:sp>
        <p:nvSpPr>
          <p:cNvPr id="7" name="Content Placeholder 6">
            <a:extLst>
              <a:ext uri="{FF2B5EF4-FFF2-40B4-BE49-F238E27FC236}">
                <a16:creationId xmlns:a16="http://schemas.microsoft.com/office/drawing/2014/main" id="{268A82D5-B08A-41DF-8E83-1995F824F8D4}"/>
              </a:ext>
            </a:extLst>
          </p:cNvPr>
          <p:cNvSpPr>
            <a:spLocks noGrp="1"/>
          </p:cNvSpPr>
          <p:nvPr>
            <p:ph sz="quarter" idx="4"/>
          </p:nvPr>
        </p:nvSpPr>
        <p:spPr>
          <a:xfrm>
            <a:off x="9286707" y="1179794"/>
            <a:ext cx="2697312" cy="3281943"/>
          </a:xfrm>
          <a:solidFill>
            <a:schemeClr val="bg1"/>
          </a:solidFill>
          <a:ln w="66675">
            <a:solidFill>
              <a:srgbClr val="F5F3F0"/>
            </a:solidFill>
          </a:ln>
        </p:spPr>
        <p:txBody>
          <a:bodyPr wrap="square" lIns="180000" tIns="180000" rIns="180000" bIns="180000">
            <a:spAutoFit/>
          </a:bodyPr>
          <a:lstStyle/>
          <a:p>
            <a:pPr marL="0" indent="0">
              <a:lnSpc>
                <a:spcPct val="107000"/>
              </a:lnSpc>
              <a:spcAft>
                <a:spcPts val="800"/>
              </a:spcAft>
              <a:buNone/>
            </a:pPr>
            <a:r>
              <a:rPr lang="en-GB" sz="1400" b="1" dirty="0">
                <a:latin typeface="Optima"/>
                <a:ea typeface="Calibri" panose="020F0502020204030204" pitchFamily="34" charset="0"/>
                <a:cs typeface="Optima"/>
              </a:rPr>
              <a:t>En chiffres  </a:t>
            </a:r>
            <a:endParaRPr lang="en-GB" sz="1400" b="1" dirty="0">
              <a:effectLst/>
              <a:latin typeface="Optima"/>
              <a:ea typeface="Calibri" panose="020F0502020204030204" pitchFamily="34" charset="0"/>
              <a:cs typeface="Optima"/>
            </a:endParaRPr>
          </a:p>
          <a:p>
            <a:pPr>
              <a:lnSpc>
                <a:spcPct val="107000"/>
              </a:lnSpc>
            </a:pPr>
            <a:r>
              <a:rPr lang="en-GB" sz="1400" dirty="0">
                <a:effectLst/>
                <a:latin typeface="Optima"/>
                <a:ea typeface="Calibri" panose="020F0502020204030204" pitchFamily="34" charset="0"/>
                <a:cs typeface="Optima"/>
              </a:rPr>
              <a:t>Déficit actuel du marché du travail = 18 000</a:t>
            </a:r>
          </a:p>
          <a:p>
            <a:pPr>
              <a:lnSpc>
                <a:spcPct val="107000"/>
              </a:lnSpc>
            </a:pPr>
            <a:r>
              <a:rPr lang="en-GB" sz="1400" dirty="0">
                <a:effectLst/>
                <a:latin typeface="Optima"/>
                <a:ea typeface="Calibri" panose="020F0502020204030204" pitchFamily="34" charset="0"/>
                <a:cs typeface="Optima"/>
              </a:rPr>
              <a:t>Demande future = 33 900 (expansion et remplacement)</a:t>
            </a:r>
          </a:p>
          <a:p>
            <a:pPr>
              <a:lnSpc>
                <a:spcPct val="107000"/>
              </a:lnSpc>
            </a:pPr>
            <a:r>
              <a:rPr lang="en-GB" sz="1400" dirty="0">
                <a:latin typeface="Optima"/>
                <a:ea typeface="Calibri" panose="020F0502020204030204" pitchFamily="34" charset="0"/>
                <a:cs typeface="Arial" panose="020B0604020202020204" pitchFamily="34" charset="0"/>
              </a:rPr>
              <a:t>Demandeurs d'emploi prévus - 35 100 </a:t>
            </a:r>
          </a:p>
          <a:p>
            <a:pPr marL="131400" lvl="1" indent="0">
              <a:lnSpc>
                <a:spcPct val="107000"/>
              </a:lnSpc>
              <a:buNone/>
            </a:pP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0000"/>
              </a:lnSpc>
              <a:spcBef>
                <a:spcPts val="600"/>
              </a:spcBef>
              <a:buNone/>
            </a:pPr>
            <a:endParaRPr lang="en-US" sz="1400" dirty="0">
              <a:solidFill>
                <a:schemeClr val="tx1">
                  <a:lumMod val="65000"/>
                  <a:lumOff val="35000"/>
                </a:schemeClr>
              </a:solidFill>
            </a:endParaRPr>
          </a:p>
        </p:txBody>
      </p:sp>
      <p:grpSp>
        <p:nvGrpSpPr>
          <p:cNvPr id="4" name="Group 3">
            <a:extLst>
              <a:ext uri="{FF2B5EF4-FFF2-40B4-BE49-F238E27FC236}">
                <a16:creationId xmlns:a16="http://schemas.microsoft.com/office/drawing/2014/main" id="{07AE8DD1-79A8-475E-9BA0-6EE630AB3387}"/>
              </a:ext>
            </a:extLst>
          </p:cNvPr>
          <p:cNvGrpSpPr/>
          <p:nvPr/>
        </p:nvGrpSpPr>
        <p:grpSpPr>
          <a:xfrm>
            <a:off x="8077619" y="4551898"/>
            <a:ext cx="3716267" cy="1652959"/>
            <a:chOff x="6085652" y="4853549"/>
            <a:chExt cx="3716267" cy="1337253"/>
          </a:xfrm>
        </p:grpSpPr>
        <p:pic>
          <p:nvPicPr>
            <p:cNvPr id="14" name="Picture 13" descr="A close up of a logo&#10;&#10;Description automatically generated">
              <a:extLst>
                <a:ext uri="{FF2B5EF4-FFF2-40B4-BE49-F238E27FC236}">
                  <a16:creationId xmlns:a16="http://schemas.microsoft.com/office/drawing/2014/main" id="{A0F5E922-7FED-CD44-9244-0C0DC51CB815}"/>
                </a:ext>
              </a:extLst>
            </p:cNvPr>
            <p:cNvPicPr>
              <a:picLocks noChangeAspect="1"/>
            </p:cNvPicPr>
            <p:nvPr/>
          </p:nvPicPr>
          <p:blipFill>
            <a:blip r:embed="rId3">
              <a:alphaModFix amt="56000"/>
            </a:blip>
            <a:stretch>
              <a:fillRect/>
            </a:stretch>
          </p:blipFill>
          <p:spPr>
            <a:xfrm rot="1800000">
              <a:off x="6085652" y="5383336"/>
              <a:ext cx="722671" cy="688796"/>
            </a:xfrm>
            <a:prstGeom prst="rect">
              <a:avLst/>
            </a:prstGeom>
          </p:spPr>
        </p:pic>
        <p:pic>
          <p:nvPicPr>
            <p:cNvPr id="15" name="Picture 14" descr="A close up of a logo&#10;&#10;Description automatically generated">
              <a:extLst>
                <a:ext uri="{FF2B5EF4-FFF2-40B4-BE49-F238E27FC236}">
                  <a16:creationId xmlns:a16="http://schemas.microsoft.com/office/drawing/2014/main" id="{6385FF4F-B133-D746-AF7D-4EFDB653CACA}"/>
                </a:ext>
              </a:extLst>
            </p:cNvPr>
            <p:cNvPicPr>
              <a:picLocks noChangeAspect="1"/>
            </p:cNvPicPr>
            <p:nvPr/>
          </p:nvPicPr>
          <p:blipFill>
            <a:blip r:embed="rId3">
              <a:alphaModFix/>
            </a:blip>
            <a:stretch>
              <a:fillRect/>
            </a:stretch>
          </p:blipFill>
          <p:spPr>
            <a:xfrm>
              <a:off x="6240428" y="4905322"/>
              <a:ext cx="507993" cy="484181"/>
            </a:xfrm>
            <a:prstGeom prst="rect">
              <a:avLst/>
            </a:prstGeom>
          </p:spPr>
        </p:pic>
        <p:sp>
          <p:nvSpPr>
            <p:cNvPr id="13" name="Content Placeholder 2">
              <a:extLst>
                <a:ext uri="{FF2B5EF4-FFF2-40B4-BE49-F238E27FC236}">
                  <a16:creationId xmlns:a16="http://schemas.microsoft.com/office/drawing/2014/main" id="{DA383213-23BA-4242-92A1-74FA9FB5DF4F}"/>
                </a:ext>
              </a:extLst>
            </p:cNvPr>
            <p:cNvSpPr txBox="1">
              <a:spLocks/>
            </p:cNvSpPr>
            <p:nvPr/>
          </p:nvSpPr>
          <p:spPr>
            <a:xfrm>
              <a:off x="6609641" y="4853549"/>
              <a:ext cx="3192278" cy="1337253"/>
            </a:xfrm>
            <a:prstGeom prst="rect">
              <a:avLst/>
            </a:prstGeom>
            <a:solidFill>
              <a:srgbClr val="8B0144"/>
            </a:solidFill>
            <a:ln w="19050">
              <a:noFill/>
              <a:prstDash val="sysDot"/>
              <a:extLst>
                <a:ext uri="{C807C97D-BFC1-408E-A445-0C87EB9F89A2}">
                  <ask:lineSketchStyleProps xmlns:ask="http://schemas.microsoft.com/office/drawing/2018/sketchyshapes" sd="1219033472">
                    <a:custGeom>
                      <a:avLst/>
                      <a:gdLst>
                        <a:gd name="connsiteX0" fmla="*/ 0 w 4033426"/>
                        <a:gd name="connsiteY0" fmla="*/ 0 h 2046714"/>
                        <a:gd name="connsiteX1" fmla="*/ 656872 w 4033426"/>
                        <a:gd name="connsiteY1" fmla="*/ 0 h 2046714"/>
                        <a:gd name="connsiteX2" fmla="*/ 1273410 w 4033426"/>
                        <a:gd name="connsiteY2" fmla="*/ 0 h 2046714"/>
                        <a:gd name="connsiteX3" fmla="*/ 1849614 w 4033426"/>
                        <a:gd name="connsiteY3" fmla="*/ 0 h 2046714"/>
                        <a:gd name="connsiteX4" fmla="*/ 2425818 w 4033426"/>
                        <a:gd name="connsiteY4" fmla="*/ 0 h 2046714"/>
                        <a:gd name="connsiteX5" fmla="*/ 3082690 w 4033426"/>
                        <a:gd name="connsiteY5" fmla="*/ 0 h 2046714"/>
                        <a:gd name="connsiteX6" fmla="*/ 4033426 w 4033426"/>
                        <a:gd name="connsiteY6" fmla="*/ 0 h 2046714"/>
                        <a:gd name="connsiteX7" fmla="*/ 4033426 w 4033426"/>
                        <a:gd name="connsiteY7" fmla="*/ 450277 h 2046714"/>
                        <a:gd name="connsiteX8" fmla="*/ 4033426 w 4033426"/>
                        <a:gd name="connsiteY8" fmla="*/ 982423 h 2046714"/>
                        <a:gd name="connsiteX9" fmla="*/ 4033426 w 4033426"/>
                        <a:gd name="connsiteY9" fmla="*/ 1432700 h 2046714"/>
                        <a:gd name="connsiteX10" fmla="*/ 4033426 w 4033426"/>
                        <a:gd name="connsiteY10" fmla="*/ 2046714 h 2046714"/>
                        <a:gd name="connsiteX11" fmla="*/ 3537891 w 4033426"/>
                        <a:gd name="connsiteY11" fmla="*/ 2046714 h 2046714"/>
                        <a:gd name="connsiteX12" fmla="*/ 2881019 w 4033426"/>
                        <a:gd name="connsiteY12" fmla="*/ 2046714 h 2046714"/>
                        <a:gd name="connsiteX13" fmla="*/ 2345149 w 4033426"/>
                        <a:gd name="connsiteY13" fmla="*/ 2046714 h 2046714"/>
                        <a:gd name="connsiteX14" fmla="*/ 1688277 w 4033426"/>
                        <a:gd name="connsiteY14" fmla="*/ 2046714 h 2046714"/>
                        <a:gd name="connsiteX15" fmla="*/ 1192742 w 4033426"/>
                        <a:gd name="connsiteY15" fmla="*/ 2046714 h 2046714"/>
                        <a:gd name="connsiteX16" fmla="*/ 737541 w 4033426"/>
                        <a:gd name="connsiteY16" fmla="*/ 2046714 h 2046714"/>
                        <a:gd name="connsiteX17" fmla="*/ 0 w 4033426"/>
                        <a:gd name="connsiteY17" fmla="*/ 2046714 h 2046714"/>
                        <a:gd name="connsiteX18" fmla="*/ 0 w 4033426"/>
                        <a:gd name="connsiteY18" fmla="*/ 1514568 h 2046714"/>
                        <a:gd name="connsiteX19" fmla="*/ 0 w 4033426"/>
                        <a:gd name="connsiteY19" fmla="*/ 1064291 h 2046714"/>
                        <a:gd name="connsiteX20" fmla="*/ 0 w 4033426"/>
                        <a:gd name="connsiteY20" fmla="*/ 511679 h 2046714"/>
                        <a:gd name="connsiteX21" fmla="*/ 0 w 4033426"/>
                        <a:gd name="connsiteY21" fmla="*/ 0 h 2046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033426" h="2046714" fill="none" extrusionOk="0">
                          <a:moveTo>
                            <a:pt x="0" y="0"/>
                          </a:moveTo>
                          <a:cubicBezTo>
                            <a:pt x="189318" y="-7265"/>
                            <a:pt x="485606" y="42640"/>
                            <a:pt x="656872" y="0"/>
                          </a:cubicBezTo>
                          <a:cubicBezTo>
                            <a:pt x="828138" y="-42640"/>
                            <a:pt x="1001381" y="62707"/>
                            <a:pt x="1273410" y="0"/>
                          </a:cubicBezTo>
                          <a:cubicBezTo>
                            <a:pt x="1545439" y="-62707"/>
                            <a:pt x="1676982" y="36300"/>
                            <a:pt x="1849614" y="0"/>
                          </a:cubicBezTo>
                          <a:cubicBezTo>
                            <a:pt x="2022246" y="-36300"/>
                            <a:pt x="2139706" y="16907"/>
                            <a:pt x="2425818" y="0"/>
                          </a:cubicBezTo>
                          <a:cubicBezTo>
                            <a:pt x="2711930" y="-16907"/>
                            <a:pt x="2781760" y="72070"/>
                            <a:pt x="3082690" y="0"/>
                          </a:cubicBezTo>
                          <a:cubicBezTo>
                            <a:pt x="3383620" y="-72070"/>
                            <a:pt x="3562973" y="98261"/>
                            <a:pt x="4033426" y="0"/>
                          </a:cubicBezTo>
                          <a:cubicBezTo>
                            <a:pt x="4048188" y="208895"/>
                            <a:pt x="4027190" y="233480"/>
                            <a:pt x="4033426" y="450277"/>
                          </a:cubicBezTo>
                          <a:cubicBezTo>
                            <a:pt x="4039662" y="667074"/>
                            <a:pt x="4006011" y="770056"/>
                            <a:pt x="4033426" y="982423"/>
                          </a:cubicBezTo>
                          <a:cubicBezTo>
                            <a:pt x="4060841" y="1194790"/>
                            <a:pt x="4031383" y="1332916"/>
                            <a:pt x="4033426" y="1432700"/>
                          </a:cubicBezTo>
                          <a:cubicBezTo>
                            <a:pt x="4035469" y="1532484"/>
                            <a:pt x="3974716" y="1816681"/>
                            <a:pt x="4033426" y="2046714"/>
                          </a:cubicBezTo>
                          <a:cubicBezTo>
                            <a:pt x="3918125" y="2095524"/>
                            <a:pt x="3780438" y="2001227"/>
                            <a:pt x="3537891" y="2046714"/>
                          </a:cubicBezTo>
                          <a:cubicBezTo>
                            <a:pt x="3295344" y="2092201"/>
                            <a:pt x="3143113" y="2023289"/>
                            <a:pt x="2881019" y="2046714"/>
                          </a:cubicBezTo>
                          <a:cubicBezTo>
                            <a:pt x="2618925" y="2070139"/>
                            <a:pt x="2571552" y="2035105"/>
                            <a:pt x="2345149" y="2046714"/>
                          </a:cubicBezTo>
                          <a:cubicBezTo>
                            <a:pt x="2118746" y="2058323"/>
                            <a:pt x="1969586" y="2044055"/>
                            <a:pt x="1688277" y="2046714"/>
                          </a:cubicBezTo>
                          <a:cubicBezTo>
                            <a:pt x="1406968" y="2049373"/>
                            <a:pt x="1430200" y="2033875"/>
                            <a:pt x="1192742" y="2046714"/>
                          </a:cubicBezTo>
                          <a:cubicBezTo>
                            <a:pt x="955285" y="2059553"/>
                            <a:pt x="874601" y="2016222"/>
                            <a:pt x="737541" y="2046714"/>
                          </a:cubicBezTo>
                          <a:cubicBezTo>
                            <a:pt x="600481" y="2077206"/>
                            <a:pt x="210375" y="2029454"/>
                            <a:pt x="0" y="2046714"/>
                          </a:cubicBezTo>
                          <a:cubicBezTo>
                            <a:pt x="-29322" y="1799088"/>
                            <a:pt x="55807" y="1651071"/>
                            <a:pt x="0" y="1514568"/>
                          </a:cubicBezTo>
                          <a:cubicBezTo>
                            <a:pt x="-55807" y="1378065"/>
                            <a:pt x="38441" y="1215510"/>
                            <a:pt x="0" y="1064291"/>
                          </a:cubicBezTo>
                          <a:cubicBezTo>
                            <a:pt x="-38441" y="913072"/>
                            <a:pt x="20224" y="740344"/>
                            <a:pt x="0" y="511679"/>
                          </a:cubicBezTo>
                          <a:cubicBezTo>
                            <a:pt x="-20224" y="283014"/>
                            <a:pt x="30252" y="102565"/>
                            <a:pt x="0" y="0"/>
                          </a:cubicBezTo>
                          <a:close/>
                        </a:path>
                        <a:path w="4033426" h="2046714" stroke="0" extrusionOk="0">
                          <a:moveTo>
                            <a:pt x="0" y="0"/>
                          </a:moveTo>
                          <a:cubicBezTo>
                            <a:pt x="184265" y="-644"/>
                            <a:pt x="386674" y="46407"/>
                            <a:pt x="535869" y="0"/>
                          </a:cubicBezTo>
                          <a:cubicBezTo>
                            <a:pt x="685064" y="-46407"/>
                            <a:pt x="766702" y="7241"/>
                            <a:pt x="991070" y="0"/>
                          </a:cubicBezTo>
                          <a:cubicBezTo>
                            <a:pt x="1215438" y="-7241"/>
                            <a:pt x="1447362" y="56833"/>
                            <a:pt x="1647943" y="0"/>
                          </a:cubicBezTo>
                          <a:cubicBezTo>
                            <a:pt x="1848524" y="-56833"/>
                            <a:pt x="1996897" y="15303"/>
                            <a:pt x="2183812" y="0"/>
                          </a:cubicBezTo>
                          <a:cubicBezTo>
                            <a:pt x="2370727" y="-15303"/>
                            <a:pt x="2508281" y="39756"/>
                            <a:pt x="2719682" y="0"/>
                          </a:cubicBezTo>
                          <a:cubicBezTo>
                            <a:pt x="2931083" y="-39756"/>
                            <a:pt x="3236526" y="8061"/>
                            <a:pt x="3376554" y="0"/>
                          </a:cubicBezTo>
                          <a:cubicBezTo>
                            <a:pt x="3516582" y="-8061"/>
                            <a:pt x="3834545" y="59009"/>
                            <a:pt x="4033426" y="0"/>
                          </a:cubicBezTo>
                          <a:cubicBezTo>
                            <a:pt x="4089729" y="227441"/>
                            <a:pt x="4016284" y="419912"/>
                            <a:pt x="4033426" y="552613"/>
                          </a:cubicBezTo>
                          <a:cubicBezTo>
                            <a:pt x="4050568" y="685314"/>
                            <a:pt x="4020437" y="883370"/>
                            <a:pt x="4033426" y="1023357"/>
                          </a:cubicBezTo>
                          <a:cubicBezTo>
                            <a:pt x="4046415" y="1163344"/>
                            <a:pt x="4007227" y="1375022"/>
                            <a:pt x="4033426" y="1494101"/>
                          </a:cubicBezTo>
                          <a:cubicBezTo>
                            <a:pt x="4059625" y="1613180"/>
                            <a:pt x="3986137" y="1793565"/>
                            <a:pt x="4033426" y="2046714"/>
                          </a:cubicBezTo>
                          <a:cubicBezTo>
                            <a:pt x="3906672" y="2102272"/>
                            <a:pt x="3718053" y="2036547"/>
                            <a:pt x="3416888" y="2046714"/>
                          </a:cubicBezTo>
                          <a:cubicBezTo>
                            <a:pt x="3115723" y="2056881"/>
                            <a:pt x="3019757" y="1991410"/>
                            <a:pt x="2760016" y="2046714"/>
                          </a:cubicBezTo>
                          <a:cubicBezTo>
                            <a:pt x="2500275" y="2102018"/>
                            <a:pt x="2332786" y="2017820"/>
                            <a:pt x="2103144" y="2046714"/>
                          </a:cubicBezTo>
                          <a:cubicBezTo>
                            <a:pt x="1873502" y="2075608"/>
                            <a:pt x="1762298" y="2001766"/>
                            <a:pt x="1607608" y="2046714"/>
                          </a:cubicBezTo>
                          <a:cubicBezTo>
                            <a:pt x="1452918" y="2091662"/>
                            <a:pt x="1268449" y="2031999"/>
                            <a:pt x="1031405" y="2046714"/>
                          </a:cubicBezTo>
                          <a:cubicBezTo>
                            <a:pt x="794361" y="2061429"/>
                            <a:pt x="410758" y="1964997"/>
                            <a:pt x="0" y="2046714"/>
                          </a:cubicBezTo>
                          <a:cubicBezTo>
                            <a:pt x="-611" y="1813102"/>
                            <a:pt x="49741" y="1713949"/>
                            <a:pt x="0" y="1535036"/>
                          </a:cubicBezTo>
                          <a:cubicBezTo>
                            <a:pt x="-49741" y="1356123"/>
                            <a:pt x="34217" y="1251570"/>
                            <a:pt x="0" y="1064291"/>
                          </a:cubicBezTo>
                          <a:cubicBezTo>
                            <a:pt x="-34217" y="877012"/>
                            <a:pt x="10703" y="747316"/>
                            <a:pt x="0" y="593547"/>
                          </a:cubicBezTo>
                          <a:cubicBezTo>
                            <a:pt x="-10703" y="439778"/>
                            <a:pt x="35681" y="147884"/>
                            <a:pt x="0" y="0"/>
                          </a:cubicBezTo>
                          <a:close/>
                        </a:path>
                      </a:pathLst>
                    </a:custGeom>
                    <ask:type>
                      <ask:lineSketchNone/>
                    </ask:type>
                  </ask:lineSketchStyleProps>
                </a:ext>
              </a:extLst>
            </a:ln>
          </p:spPr>
          <p:txBody>
            <a:bodyPr vert="horz" wrap="square" lIns="144000" tIns="144000" rIns="144000" bIns="144000" numCol="1"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Font typeface="Arial" panose="020B0604020202020204" pitchFamily="34" charset="0"/>
                <a:buNone/>
              </a:pPr>
              <a:r>
                <a:rPr lang="en-US" sz="1600" b="1" dirty="0">
                  <a:solidFill>
                    <a:schemeClr val="bg1"/>
                  </a:solidFill>
                </a:rPr>
                <a:t>COVID-19 IMPACT </a:t>
              </a:r>
            </a:p>
            <a:p>
              <a:pPr marL="0" indent="0">
                <a:lnSpc>
                  <a:spcPct val="100000"/>
                </a:lnSpc>
                <a:spcBef>
                  <a:spcPts val="0"/>
                </a:spcBef>
                <a:buNone/>
              </a:pPr>
              <a:r>
                <a:rPr lang="en-US" sz="1300" dirty="0">
                  <a:solidFill>
                    <a:schemeClr val="bg1"/>
                  </a:solidFill>
                </a:rPr>
                <a:t>Moins d'immigration </a:t>
              </a:r>
            </a:p>
            <a:p>
              <a:pPr marL="0" indent="0">
                <a:lnSpc>
                  <a:spcPct val="100000"/>
                </a:lnSpc>
                <a:spcBef>
                  <a:spcPts val="0"/>
                </a:spcBef>
                <a:buNone/>
              </a:pPr>
              <a:r>
                <a:rPr lang="en-GB" sz="1300" dirty="0">
                  <a:solidFill>
                    <a:schemeClr val="bg1"/>
                  </a:solidFill>
                  <a:effectLst/>
                  <a:latin typeface="Calibri" panose="020F0502020204030204" pitchFamily="34" charset="0"/>
                  <a:ea typeface="Times New Roman" panose="02020603050405020304" pitchFamily="18" charset="0"/>
                </a:rPr>
                <a:t>Mobilité limitée </a:t>
              </a:r>
            </a:p>
            <a:p>
              <a:pPr marL="0" indent="0">
                <a:lnSpc>
                  <a:spcPct val="100000"/>
                </a:lnSpc>
                <a:spcBef>
                  <a:spcPts val="0"/>
                </a:spcBef>
                <a:buNone/>
              </a:pPr>
              <a:r>
                <a:rPr lang="en-GB" sz="1300" dirty="0">
                  <a:solidFill>
                    <a:schemeClr val="bg1"/>
                  </a:solidFill>
                  <a:effectLst/>
                  <a:latin typeface="Calibri" panose="020F0502020204030204" pitchFamily="34" charset="0"/>
                  <a:ea typeface="Times New Roman" panose="02020603050405020304" pitchFamily="18" charset="0"/>
                </a:rPr>
                <a:t>Demande accrue d'habiletés / de compétences </a:t>
              </a:r>
            </a:p>
            <a:p>
              <a:pPr marL="0" indent="0">
                <a:lnSpc>
                  <a:spcPct val="100000"/>
                </a:lnSpc>
                <a:spcBef>
                  <a:spcPts val="0"/>
                </a:spcBef>
                <a:buNone/>
              </a:pPr>
              <a:r>
                <a:rPr lang="en-US" sz="1300" dirty="0">
                  <a:solidFill>
                    <a:schemeClr val="bg1"/>
                  </a:solidFill>
                </a:rPr>
                <a:t>Concurrence entre les secteurs des soins de santé</a:t>
              </a:r>
            </a:p>
          </p:txBody>
        </p:sp>
      </p:grpSp>
      <p:sp>
        <p:nvSpPr>
          <p:cNvPr id="5" name="TextBox 4">
            <a:extLst>
              <a:ext uri="{FF2B5EF4-FFF2-40B4-BE49-F238E27FC236}">
                <a16:creationId xmlns:a16="http://schemas.microsoft.com/office/drawing/2014/main" id="{701B3857-29CB-9405-F647-1B226A8FDE2B}"/>
              </a:ext>
            </a:extLst>
          </p:cNvPr>
          <p:cNvSpPr txBox="1"/>
          <p:nvPr/>
        </p:nvSpPr>
        <p:spPr>
          <a:xfrm>
            <a:off x="770448" y="1654880"/>
            <a:ext cx="7168391" cy="4674870"/>
          </a:xfrm>
          <a:prstGeom prst="rect">
            <a:avLst/>
          </a:prstGeom>
          <a:noFill/>
        </p:spPr>
        <p:txBody>
          <a:bodyPr wrap="square" rtlCol="0">
            <a:spAutoFit/>
          </a:bodyPr>
          <a:lstStyle/>
          <a:p>
            <a:pPr>
              <a:lnSpc>
                <a:spcPct val="107000"/>
              </a:lnSpc>
              <a:spcAft>
                <a:spcPts val="800"/>
              </a:spcAft>
            </a:pPr>
            <a:r>
              <a:rPr lang="en-CA"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Demande d'emploi (2019-2028) = </a:t>
            </a:r>
            <a:r>
              <a:rPr lang="en-CA" sz="2000" b="1" dirty="0">
                <a:solidFill>
                  <a:srgbClr val="A0345D"/>
                </a:solidFill>
                <a:effectLst/>
                <a:latin typeface="Calibri" panose="020F0502020204030204" pitchFamily="34" charset="0"/>
                <a:ea typeface="Calibri" panose="020F0502020204030204" pitchFamily="34" charset="0"/>
                <a:cs typeface="Calibri" panose="020F0502020204030204" pitchFamily="34" charset="0"/>
              </a:rPr>
              <a:t>33 900 travailleurs </a:t>
            </a:r>
            <a:r>
              <a:rPr lang="en-CA"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(résultant de la demande d'expansion et de la demande de remplacement)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CA" sz="2000" b="1" dirty="0">
                <a:solidFill>
                  <a:srgbClr val="A0345D"/>
                </a:solidFill>
                <a:effectLst/>
                <a:latin typeface="Calibri" panose="020F0502020204030204" pitchFamily="34" charset="0"/>
                <a:ea typeface="Calibri" panose="020F0502020204030204" pitchFamily="34" charset="0"/>
                <a:cs typeface="Arial" panose="020B0604020202020204" pitchFamily="34" charset="0"/>
              </a:rPr>
              <a:t>Demandeurs d'emploi = 35 100 </a:t>
            </a:r>
            <a:r>
              <a:rPr lang="en-CA"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(provenant des jeunes quittant l'école, de l'immigration et de la mobilité)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ts val="1875"/>
              </a:lnSpc>
              <a:spcAft>
                <a:spcPts val="865"/>
              </a:spcAft>
            </a:pPr>
            <a:endParaRPr lang="en-GB" sz="1800" dirty="0">
              <a:solidFill>
                <a:srgbClr val="333333"/>
              </a:solidFill>
              <a:effectLst/>
              <a:latin typeface="Calibri" panose="020F0502020204030204" pitchFamily="34" charset="0"/>
              <a:ea typeface="Times New Roman" panose="02020603050405020304" pitchFamily="18" charset="0"/>
            </a:endParaRPr>
          </a:p>
          <a:p>
            <a:pPr>
              <a:lnSpc>
                <a:spcPts val="1875"/>
              </a:lnSpc>
              <a:spcAft>
                <a:spcPts val="865"/>
              </a:spcAft>
            </a:pPr>
            <a:r>
              <a:rPr lang="en-GB" sz="2000" b="1" dirty="0">
                <a:solidFill>
                  <a:srgbClr val="A0345D"/>
                </a:solidFill>
                <a:effectLst/>
                <a:latin typeface="Calibri" panose="020F0502020204030204" pitchFamily="34" charset="0"/>
                <a:ea typeface="Times New Roman" panose="02020603050405020304" pitchFamily="18" charset="0"/>
              </a:rPr>
              <a:t>40 % des demandeurs d'emploi </a:t>
            </a:r>
            <a:r>
              <a:rPr lang="en-GB" sz="1800" dirty="0">
                <a:solidFill>
                  <a:srgbClr val="333333"/>
                </a:solidFill>
                <a:effectLst/>
                <a:latin typeface="Calibri" panose="020F0502020204030204" pitchFamily="34" charset="0"/>
                <a:ea typeface="Times New Roman" panose="02020603050405020304" pitchFamily="18" charset="0"/>
              </a:rPr>
              <a:t>devraient être directement issus du système scolaire MAIS les bas salaires et la nature des tâches rendent ce groupe professionnel </a:t>
            </a:r>
            <a:r>
              <a:rPr lang="en-GB" dirty="0">
                <a:solidFill>
                  <a:srgbClr val="333333"/>
                </a:solidFill>
                <a:latin typeface="Calibri" panose="020F0502020204030204" pitchFamily="34" charset="0"/>
                <a:ea typeface="Times New Roman" panose="02020603050405020304" pitchFamily="18" charset="0"/>
              </a:rPr>
              <a:t>très impopulaire </a:t>
            </a:r>
            <a:r>
              <a:rPr lang="en-GB" sz="1800" dirty="0">
                <a:solidFill>
                  <a:srgbClr val="333333"/>
                </a:solidFill>
                <a:effectLst/>
                <a:latin typeface="Calibri" panose="020F0502020204030204" pitchFamily="34" charset="0"/>
                <a:ea typeface="Times New Roman" panose="02020603050405020304" pitchFamily="18" charset="0"/>
              </a:rPr>
              <a:t>parmi les jeunes ayant quitté l'école. </a:t>
            </a:r>
            <a:endParaRPr lang="en-GB" sz="1800" dirty="0">
              <a:effectLst/>
              <a:latin typeface="Times New Roman" panose="02020603050405020304" pitchFamily="18" charset="0"/>
              <a:ea typeface="Times New Roman" panose="02020603050405020304" pitchFamily="18" charset="0"/>
            </a:endParaRPr>
          </a:p>
          <a:p>
            <a:pPr>
              <a:lnSpc>
                <a:spcPts val="1875"/>
              </a:lnSpc>
              <a:spcAft>
                <a:spcPts val="865"/>
              </a:spcAft>
            </a:pPr>
            <a:endParaRPr lang="en-GB" sz="1800" dirty="0">
              <a:solidFill>
                <a:srgbClr val="333333"/>
              </a:solidFill>
              <a:effectLst/>
              <a:latin typeface="Calibri" panose="020F0502020204030204" pitchFamily="34" charset="0"/>
              <a:ea typeface="Times New Roman" panose="02020603050405020304" pitchFamily="18" charset="0"/>
            </a:endParaRPr>
          </a:p>
          <a:p>
            <a:pPr>
              <a:lnSpc>
                <a:spcPts val="1875"/>
              </a:lnSpc>
              <a:spcAft>
                <a:spcPts val="865"/>
              </a:spcAft>
            </a:pPr>
            <a:r>
              <a:rPr lang="en-GB" sz="2000" b="1" dirty="0">
                <a:solidFill>
                  <a:srgbClr val="A0345D"/>
                </a:solidFill>
                <a:effectLst/>
                <a:latin typeface="Calibri" panose="020F0502020204030204" pitchFamily="34" charset="0"/>
                <a:ea typeface="Times New Roman" panose="02020603050405020304" pitchFamily="18" charset="0"/>
              </a:rPr>
              <a:t>Les nouveaux immigrants représentent </a:t>
            </a:r>
            <a:r>
              <a:rPr lang="en-GB" sz="1800" dirty="0">
                <a:solidFill>
                  <a:srgbClr val="333333"/>
                </a:solidFill>
                <a:effectLst/>
                <a:latin typeface="Calibri" panose="020F0502020204030204" pitchFamily="34" charset="0"/>
                <a:ea typeface="Times New Roman" panose="02020603050405020304" pitchFamily="18" charset="0"/>
              </a:rPr>
              <a:t>une proportion élevée de cette catégorie professionnelle (exigences peu élevées, qui leur permettent d'acquérir une expérience du marché du travail canadien).</a:t>
            </a:r>
            <a:endParaRPr lang="en-GB" sz="1800" dirty="0">
              <a:effectLst/>
              <a:latin typeface="Times New Roman" panose="02020603050405020304" pitchFamily="18" charset="0"/>
              <a:ea typeface="Times New Roman" panose="02020603050405020304" pitchFamily="18" charset="0"/>
            </a:endParaRPr>
          </a:p>
          <a:p>
            <a:pPr>
              <a:lnSpc>
                <a:spcPct val="107000"/>
              </a:lnSpc>
              <a:spcAft>
                <a:spcPts val="800"/>
              </a:spcAft>
            </a:pPr>
            <a:endParaRPr lang="en-CA" sz="18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CA"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5550EFB-29A0-179B-CA83-0255BEA91411}"/>
              </a:ext>
            </a:extLst>
          </p:cNvPr>
          <p:cNvSpPr txBox="1"/>
          <p:nvPr/>
        </p:nvSpPr>
        <p:spPr>
          <a:xfrm>
            <a:off x="770448" y="5726850"/>
            <a:ext cx="6609298" cy="276999"/>
          </a:xfrm>
          <a:prstGeom prst="rect">
            <a:avLst/>
          </a:prstGeom>
          <a:noFill/>
        </p:spPr>
        <p:txBody>
          <a:bodyPr wrap="square" rtlCol="0">
            <a:spAutoFit/>
          </a:bodyPr>
          <a:lstStyle/>
          <a:p>
            <a:r>
              <a:rPr lang="en-CA" sz="1200" dirty="0"/>
              <a:t>* Statistique Canada </a:t>
            </a:r>
          </a:p>
        </p:txBody>
      </p:sp>
      <p:cxnSp>
        <p:nvCxnSpPr>
          <p:cNvPr id="11" name="Straight Connector 10">
            <a:extLst>
              <a:ext uri="{FF2B5EF4-FFF2-40B4-BE49-F238E27FC236}">
                <a16:creationId xmlns:a16="http://schemas.microsoft.com/office/drawing/2014/main" id="{5954629F-5548-07A1-8C4B-005D9C854E43}"/>
              </a:ext>
            </a:extLst>
          </p:cNvPr>
          <p:cNvCxnSpPr>
            <a:cxnSpLocks/>
          </p:cNvCxnSpPr>
          <p:nvPr/>
        </p:nvCxnSpPr>
        <p:spPr>
          <a:xfrm>
            <a:off x="872061" y="3182964"/>
            <a:ext cx="6096270" cy="0"/>
          </a:xfrm>
          <a:prstGeom prst="line">
            <a:avLst/>
          </a:prstGeom>
          <a:ln w="15875">
            <a:solidFill>
              <a:srgbClr val="8B0144"/>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1BDA080-83FD-226F-C32B-37310B793E9D}"/>
              </a:ext>
            </a:extLst>
          </p:cNvPr>
          <p:cNvCxnSpPr>
            <a:cxnSpLocks/>
          </p:cNvCxnSpPr>
          <p:nvPr/>
        </p:nvCxnSpPr>
        <p:spPr>
          <a:xfrm>
            <a:off x="872061" y="4408037"/>
            <a:ext cx="6096270" cy="0"/>
          </a:xfrm>
          <a:prstGeom prst="line">
            <a:avLst/>
          </a:prstGeom>
          <a:ln w="15875">
            <a:solidFill>
              <a:srgbClr val="8B014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F3C3F7A2-473C-20C0-9836-521F88789A2F}"/>
              </a:ext>
            </a:extLst>
          </p:cNvPr>
          <p:cNvSpPr txBox="1">
            <a:spLocks/>
          </p:cNvSpPr>
          <p:nvPr/>
        </p:nvSpPr>
        <p:spPr>
          <a:xfrm>
            <a:off x="0" y="1209874"/>
            <a:ext cx="9286707" cy="397032"/>
          </a:xfrm>
          <a:prstGeom prst="rect">
            <a:avLst/>
          </a:prstGeom>
          <a:solidFill>
            <a:schemeClr val="tx2"/>
          </a:solidFill>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200" i="1" dirty="0">
                <a:solidFill>
                  <a:schemeClr val="bg1"/>
                </a:solidFill>
              </a:rPr>
              <a:t>                    </a:t>
            </a:r>
          </a:p>
        </p:txBody>
      </p:sp>
    </p:spTree>
    <p:extLst>
      <p:ext uri="{BB962C8B-B14F-4D97-AF65-F5344CB8AC3E}">
        <p14:creationId xmlns:p14="http://schemas.microsoft.com/office/powerpoint/2010/main" val="3428612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0A018C-BA8A-ED40-989E-3E8500E4C51B}"/>
              </a:ext>
            </a:extLst>
          </p:cNvPr>
          <p:cNvSpPr/>
          <p:nvPr/>
        </p:nvSpPr>
        <p:spPr>
          <a:xfrm>
            <a:off x="-10758" y="-1"/>
            <a:ext cx="12202758" cy="1408391"/>
          </a:xfrm>
          <a:prstGeom prst="rect">
            <a:avLst/>
          </a:prstGeom>
          <a:solidFill>
            <a:srgbClr val="F5F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5F3F0"/>
              </a:solidFill>
            </a:endParaRPr>
          </a:p>
        </p:txBody>
      </p:sp>
      <p:sp>
        <p:nvSpPr>
          <p:cNvPr id="18" name="Content Placeholder 2">
            <a:extLst>
              <a:ext uri="{FF2B5EF4-FFF2-40B4-BE49-F238E27FC236}">
                <a16:creationId xmlns:a16="http://schemas.microsoft.com/office/drawing/2014/main" id="{328FE5E0-0929-A04C-B5BF-F3216CB64D65}"/>
              </a:ext>
            </a:extLst>
          </p:cNvPr>
          <p:cNvSpPr txBox="1">
            <a:spLocks/>
          </p:cNvSpPr>
          <p:nvPr/>
        </p:nvSpPr>
        <p:spPr>
          <a:xfrm>
            <a:off x="1131346" y="1932420"/>
            <a:ext cx="9918550" cy="4909036"/>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0000"/>
              </a:lnSpc>
              <a:spcBef>
                <a:spcPts val="1200"/>
              </a:spcBef>
              <a:spcAft>
                <a:spcPts val="600"/>
              </a:spcAft>
              <a:buFont typeface="+mj-lt"/>
              <a:buAutoNum type="arabicPeriod"/>
            </a:pPr>
            <a:r>
              <a:rPr lang="en-US" sz="1800" dirty="0"/>
              <a:t>Favoriser l'</a:t>
            </a:r>
            <a:r>
              <a:rPr lang="en-US" sz="1800" b="1" dirty="0">
                <a:solidFill>
                  <a:srgbClr val="A0345D"/>
                </a:solidFill>
              </a:rPr>
              <a:t>attachement </a:t>
            </a:r>
            <a:r>
              <a:rPr lang="en-US" sz="1800" dirty="0"/>
              <a:t>durable </a:t>
            </a:r>
            <a:r>
              <a:rPr lang="en-US" sz="1800" b="1" dirty="0">
                <a:solidFill>
                  <a:srgbClr val="A0345D"/>
                </a:solidFill>
              </a:rPr>
              <a:t>de la main-d'œuvre </a:t>
            </a:r>
            <a:r>
              <a:rPr lang="en-US" sz="1800" dirty="0"/>
              <a:t>(</a:t>
            </a:r>
            <a:r>
              <a:rPr lang="en-CA" sz="1800" i="0" dirty="0">
                <a:effectLst/>
              </a:rPr>
              <a:t>employeurs et travailleurs du secteur des soins à domicile) par le biais de </a:t>
            </a:r>
            <a:r>
              <a:rPr lang="en-CA" sz="1800" dirty="0"/>
              <a:t>programmes de rétention des</a:t>
            </a:r>
            <a:r>
              <a:rPr lang="en-CA" sz="1800" i="0" dirty="0">
                <a:effectLst/>
              </a:rPr>
              <a:t> travailleurs </a:t>
            </a:r>
            <a:r>
              <a:rPr lang="en-CA" sz="1800" dirty="0"/>
              <a:t>et de dégrèvements </a:t>
            </a:r>
            <a:r>
              <a:rPr lang="en-CA" sz="1800" i="0" dirty="0">
                <a:effectLst/>
              </a:rPr>
              <a:t>fiscaux. </a:t>
            </a:r>
          </a:p>
          <a:p>
            <a:pPr marL="342900" indent="-342900">
              <a:lnSpc>
                <a:spcPct val="100000"/>
              </a:lnSpc>
              <a:spcBef>
                <a:spcPts val="1200"/>
              </a:spcBef>
              <a:spcAft>
                <a:spcPts val="600"/>
              </a:spcAft>
              <a:buFont typeface="+mj-lt"/>
              <a:buAutoNum type="arabicPeriod"/>
            </a:pPr>
            <a:r>
              <a:rPr lang="en-CA" sz="1800" dirty="0"/>
              <a:t>Créer des </a:t>
            </a:r>
            <a:r>
              <a:rPr lang="en-CA" sz="1800" b="1" dirty="0">
                <a:solidFill>
                  <a:srgbClr val="A0345D"/>
                </a:solidFill>
              </a:rPr>
              <a:t>ressources </a:t>
            </a:r>
            <a:r>
              <a:rPr lang="en-CA" sz="1800" dirty="0"/>
              <a:t>centralisées </a:t>
            </a:r>
            <a:r>
              <a:rPr lang="en-CA" sz="1800" b="1" dirty="0">
                <a:solidFill>
                  <a:srgbClr val="A0345D"/>
                </a:solidFill>
              </a:rPr>
              <a:t>de développement </a:t>
            </a:r>
            <a:r>
              <a:rPr lang="en-CA" sz="1800" dirty="0"/>
              <a:t>continu </a:t>
            </a:r>
            <a:r>
              <a:rPr lang="en-CA" sz="1800" b="1" dirty="0">
                <a:solidFill>
                  <a:srgbClr val="A0345D"/>
                </a:solidFill>
              </a:rPr>
              <a:t>des habiletés </a:t>
            </a:r>
            <a:r>
              <a:rPr lang="en-CA" sz="1800" dirty="0"/>
              <a:t>pour les employeurs</a:t>
            </a:r>
          </a:p>
          <a:p>
            <a:pPr marL="342900" indent="-342900">
              <a:lnSpc>
                <a:spcPct val="100000"/>
              </a:lnSpc>
              <a:spcBef>
                <a:spcPts val="1200"/>
              </a:spcBef>
              <a:spcAft>
                <a:spcPts val="600"/>
              </a:spcAft>
              <a:buFont typeface="+mj-lt"/>
              <a:buAutoNum type="arabicPeriod"/>
            </a:pPr>
            <a:r>
              <a:rPr lang="en-CA" sz="1800" dirty="0"/>
              <a:t>Examiner les </a:t>
            </a:r>
            <a:r>
              <a:rPr lang="en-CA" sz="1800" b="1" dirty="0">
                <a:solidFill>
                  <a:srgbClr val="A0345D"/>
                </a:solidFill>
              </a:rPr>
              <a:t>accords de service conclus avec les </a:t>
            </a:r>
            <a:r>
              <a:rPr lang="en-CA" sz="1800" dirty="0"/>
              <a:t>pouvoirs publics (garanties de service / paiements groupés / taux de remboursement / financement de la technologie).</a:t>
            </a:r>
          </a:p>
          <a:p>
            <a:pPr marL="342900" indent="-342900">
              <a:lnSpc>
                <a:spcPct val="100000"/>
              </a:lnSpc>
              <a:spcBef>
                <a:spcPts val="1200"/>
              </a:spcBef>
              <a:spcAft>
                <a:spcPts val="600"/>
              </a:spcAft>
              <a:buFont typeface="+mj-lt"/>
              <a:buAutoNum type="arabicPeriod"/>
            </a:pPr>
            <a:r>
              <a:rPr lang="en-US" sz="1800" dirty="0"/>
              <a:t>Étudier le rapport coût-bénéfice de la </a:t>
            </a:r>
            <a:r>
              <a:rPr lang="en-US" sz="1800" b="1" dirty="0">
                <a:solidFill>
                  <a:srgbClr val="A0345D"/>
                </a:solidFill>
              </a:rPr>
              <a:t>parité salariale </a:t>
            </a:r>
            <a:r>
              <a:rPr lang="en-US" sz="1800" dirty="0"/>
              <a:t>dans tous les établissements de soins de santé pour le personnel réglementé et non réglementé.</a:t>
            </a:r>
          </a:p>
          <a:p>
            <a:pPr marL="342900" indent="-342900">
              <a:lnSpc>
                <a:spcPct val="100000"/>
              </a:lnSpc>
              <a:spcBef>
                <a:spcPts val="1200"/>
              </a:spcBef>
              <a:spcAft>
                <a:spcPts val="600"/>
              </a:spcAft>
              <a:buFont typeface="+mj-lt"/>
              <a:buAutoNum type="arabicPeriod"/>
            </a:pPr>
            <a:r>
              <a:rPr lang="en-US" sz="1800" dirty="0"/>
              <a:t>Établir une </a:t>
            </a:r>
            <a:r>
              <a:rPr lang="en-US" sz="1800" b="1" dirty="0">
                <a:solidFill>
                  <a:srgbClr val="A0345D"/>
                </a:solidFill>
              </a:rPr>
              <a:t>cohérence nationale </a:t>
            </a:r>
            <a:r>
              <a:rPr lang="en-US" sz="1800" dirty="0"/>
              <a:t>en matière de classification des emplois, de qualifications et de champ d'application pour les travailleurs non réglementés </a:t>
            </a:r>
          </a:p>
          <a:p>
            <a:pPr marL="342900" indent="-342900">
              <a:lnSpc>
                <a:spcPct val="100000"/>
              </a:lnSpc>
              <a:spcBef>
                <a:spcPts val="1200"/>
              </a:spcBef>
              <a:spcAft>
                <a:spcPts val="600"/>
              </a:spcAft>
              <a:buFont typeface="+mj-lt"/>
              <a:buAutoNum type="arabicPeriod"/>
            </a:pPr>
            <a:r>
              <a:rPr lang="en-US" sz="1800" b="1" dirty="0">
                <a:solidFill>
                  <a:srgbClr val="A0345D"/>
                </a:solidFill>
                <a:ea typeface="Calibri" panose="020F0502020204030204" pitchFamily="34" charset="0"/>
                <a:cs typeface="Calibri" panose="020F0502020204030204" pitchFamily="34" charset="0"/>
              </a:rPr>
              <a:t>Programmes d'immigration </a:t>
            </a:r>
            <a:r>
              <a:rPr lang="en-US" sz="1800" dirty="0">
                <a:ea typeface="Calibri" panose="020F0502020204030204" pitchFamily="34" charset="0"/>
                <a:cs typeface="Calibri" panose="020F0502020204030204" pitchFamily="34" charset="0"/>
              </a:rPr>
              <a:t>rationalisés et équivalence des compétences </a:t>
            </a:r>
          </a:p>
          <a:p>
            <a:pPr marL="342900" indent="-342900">
              <a:lnSpc>
                <a:spcPct val="100000"/>
              </a:lnSpc>
              <a:spcBef>
                <a:spcPts val="0"/>
              </a:spcBef>
              <a:buFont typeface="+mj-lt"/>
              <a:buAutoNum type="arabicPeriod"/>
            </a:pPr>
            <a:endParaRPr lang="en-US" sz="1800" dirty="0">
              <a:ea typeface="Calibri" panose="020F0502020204030204" pitchFamily="34" charset="0"/>
              <a:cs typeface="Calibri" panose="020F0502020204030204" pitchFamily="34" charset="0"/>
            </a:endParaRPr>
          </a:p>
          <a:p>
            <a:pPr marL="0" lvl="1" indent="0">
              <a:lnSpc>
                <a:spcPct val="100000"/>
              </a:lnSpc>
              <a:spcBef>
                <a:spcPts val="0"/>
              </a:spcBef>
              <a:buNone/>
            </a:pPr>
            <a:endParaRPr lang="en-CA" sz="1800" dirty="0"/>
          </a:p>
          <a:p>
            <a:pPr marL="0" lvl="1" indent="0">
              <a:lnSpc>
                <a:spcPct val="100000"/>
              </a:lnSpc>
              <a:spcBef>
                <a:spcPts val="0"/>
              </a:spcBef>
              <a:buNone/>
            </a:pPr>
            <a:endParaRPr lang="en-US" sz="1700" dirty="0"/>
          </a:p>
        </p:txBody>
      </p:sp>
      <p:sp>
        <p:nvSpPr>
          <p:cNvPr id="23" name="Title 1">
            <a:extLst>
              <a:ext uri="{FF2B5EF4-FFF2-40B4-BE49-F238E27FC236}">
                <a16:creationId xmlns:a16="http://schemas.microsoft.com/office/drawing/2014/main" id="{B10BBD92-489B-1C43-950B-063423717392}"/>
              </a:ext>
            </a:extLst>
          </p:cNvPr>
          <p:cNvSpPr txBox="1">
            <a:spLocks/>
          </p:cNvSpPr>
          <p:nvPr/>
        </p:nvSpPr>
        <p:spPr>
          <a:xfrm>
            <a:off x="0" y="1426580"/>
            <a:ext cx="12192000" cy="397032"/>
          </a:xfrm>
          <a:prstGeom prst="rect">
            <a:avLst/>
          </a:prstGeom>
          <a:solidFill>
            <a:schemeClr val="tx2"/>
          </a:solidFill>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200" i="1" dirty="0">
                <a:solidFill>
                  <a:schemeClr val="bg1"/>
                </a:solidFill>
              </a:rPr>
              <a:t>                    </a:t>
            </a:r>
          </a:p>
        </p:txBody>
      </p:sp>
      <p:sp>
        <p:nvSpPr>
          <p:cNvPr id="17" name="Title 1">
            <a:extLst>
              <a:ext uri="{FF2B5EF4-FFF2-40B4-BE49-F238E27FC236}">
                <a16:creationId xmlns:a16="http://schemas.microsoft.com/office/drawing/2014/main" id="{3F98903E-9344-4014-9E8A-F193FBF1D362}"/>
              </a:ext>
            </a:extLst>
          </p:cNvPr>
          <p:cNvSpPr txBox="1">
            <a:spLocks/>
          </p:cNvSpPr>
          <p:nvPr/>
        </p:nvSpPr>
        <p:spPr>
          <a:xfrm>
            <a:off x="1183109" y="350248"/>
            <a:ext cx="10515600" cy="812530"/>
          </a:xfrm>
          <a:prstGeom prst="rect">
            <a:avLst/>
          </a:prstGeom>
        </p:spPr>
        <p:txBody>
          <a:bodyPr vert="horz" lIns="91440" tIns="45720" rIns="91440" bIns="45720" rtlCol="0" anchor="t"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latin typeface="+mn-lt"/>
              </a:rPr>
              <a:t>Ressources humaines</a:t>
            </a:r>
          </a:p>
          <a:p>
            <a:r>
              <a:rPr lang="en-US" sz="2400" dirty="0">
                <a:latin typeface="+mn-lt"/>
              </a:rPr>
              <a:t>Recommandations  </a:t>
            </a:r>
          </a:p>
        </p:txBody>
      </p:sp>
    </p:spTree>
    <p:extLst>
      <p:ext uri="{BB962C8B-B14F-4D97-AF65-F5344CB8AC3E}">
        <p14:creationId xmlns:p14="http://schemas.microsoft.com/office/powerpoint/2010/main" val="2063291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F61413-D95A-47D8-A19E-08AE0BE956F8}"/>
              </a:ext>
            </a:extLst>
          </p:cNvPr>
          <p:cNvSpPr>
            <a:spLocks noGrp="1"/>
          </p:cNvSpPr>
          <p:nvPr>
            <p:ph idx="1"/>
          </p:nvPr>
        </p:nvSpPr>
        <p:spPr>
          <a:xfrm>
            <a:off x="1181146" y="2020389"/>
            <a:ext cx="9823927" cy="4351338"/>
          </a:xfrm>
        </p:spPr>
        <p:txBody>
          <a:bodyPr>
            <a:noAutofit/>
          </a:bodyPr>
          <a:lstStyle/>
          <a:p>
            <a:pPr marL="0" indent="0">
              <a:lnSpc>
                <a:spcPct val="107000"/>
              </a:lnSpc>
              <a:spcAft>
                <a:spcPts val="800"/>
              </a:spcAft>
              <a:buNone/>
            </a:pPr>
            <a:r>
              <a:rPr lang="en-CA" sz="1800" dirty="0" err="1">
                <a:effectLst/>
                <a:latin typeface="Calibri" panose="020F0502020204030204" pitchFamily="34" charset="0"/>
                <a:ea typeface="Calibri" panose="020F0502020204030204" pitchFamily="34" charset="0"/>
                <a:cs typeface="Calibri Light" panose="020F0302020204030204" pitchFamily="34" charset="0"/>
              </a:rPr>
              <a:t>L'</a:t>
            </a:r>
            <a:r>
              <a:rPr lang="en-CA" sz="1800" b="1" dirty="0" err="1">
                <a:solidFill>
                  <a:srgbClr val="A0345D"/>
                </a:solidFill>
                <a:effectLst/>
                <a:latin typeface="Calibri" panose="020F0502020204030204" pitchFamily="34" charset="0"/>
                <a:ea typeface="Calibri" panose="020F0502020204030204" pitchFamily="34" charset="0"/>
                <a:cs typeface="Calibri Light" panose="020F0302020204030204" pitchFamily="34" charset="0"/>
              </a:rPr>
              <a:t>Association</a:t>
            </a:r>
            <a:r>
              <a:rPr lang="en-CA" sz="1800" b="1" dirty="0">
                <a:solidFill>
                  <a:srgbClr val="A0345D"/>
                </a:solidFill>
                <a:effectLst/>
                <a:latin typeface="Calibri" panose="020F0502020204030204" pitchFamily="34" charset="0"/>
                <a:ea typeface="Calibri" panose="020F0502020204030204" pitchFamily="34" charset="0"/>
                <a:cs typeface="Calibri Light" panose="020F0302020204030204" pitchFamily="34" charset="0"/>
              </a:rPr>
              <a:t> canadienne de soins à domicile </a:t>
            </a:r>
            <a:r>
              <a:rPr lang="en-CA" sz="1800" dirty="0">
                <a:effectLst/>
                <a:latin typeface="Calibri" panose="020F0502020204030204" pitchFamily="34" charset="0"/>
                <a:ea typeface="Calibri" panose="020F0502020204030204" pitchFamily="34" charset="0"/>
                <a:cs typeface="Calibri Light" panose="020F0302020204030204" pitchFamily="34" charset="0"/>
              </a:rPr>
              <a:t>(ACSSD) est une association nationale à but non lucratif qui se consacre à assurer la disponibilité de soins à domicile accessibles et adaptés pour permettre aux gens de rester chez eux en toute sécurité, dans la dignité, l'indépendance et la qualité de vie.   </a:t>
            </a:r>
            <a:r>
              <a:rPr lang="en-CA" sz="1800" dirty="0">
                <a:effectLst/>
                <a:latin typeface="Calibri" panose="020F0502020204030204" pitchFamily="34" charset="0"/>
                <a:ea typeface="Calibri" panose="020F0502020204030204" pitchFamily="34" charset="0"/>
                <a:cs typeface="Calibri" panose="020F0502020204030204" pitchFamily="34" charset="0"/>
              </a:rPr>
              <a:t>Notre vision est celle d'un système de santé et de soins sociaux intégré qui fournit des soins continus centrés sur le patient et la famille, qui sont accessibles, responsables, fondés sur des données probantes, intégrés et durables.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CA" sz="1800" dirty="0">
                <a:effectLst/>
                <a:latin typeface="Calibri" panose="020F0502020204030204" pitchFamily="34" charset="0"/>
                <a:ea typeface="Calibri" panose="020F0502020204030204" pitchFamily="34" charset="0"/>
                <a:cs typeface="Times New Roman" panose="02020603050405020304" pitchFamily="18" charset="0"/>
              </a:rPr>
              <a:t>Les membres de l'ACSSD sont des </a:t>
            </a:r>
            <a:r>
              <a:rPr lang="en-CA" sz="1800" dirty="0">
                <a:effectLst/>
                <a:latin typeface="Calibri" panose="020F0502020204030204" pitchFamily="34" charset="0"/>
                <a:ea typeface="Calibri" panose="020F0502020204030204" pitchFamily="34" charset="0"/>
                <a:cs typeface="Calibri Light" panose="020F0302020204030204" pitchFamily="34" charset="0"/>
              </a:rPr>
              <a:t>représentants des gouvernements (fédéral, provinciaux et territoriaux), des organisations administratives, des prestataires de services, des chercheurs, des éducateurs et d'autres personnes intéressées par les soins à domicile. </a:t>
            </a:r>
            <a:r>
              <a:rPr lang="en-CA" sz="1800" dirty="0">
                <a:effectLst/>
                <a:latin typeface="Calibri" panose="020F0502020204030204" pitchFamily="34" charset="0"/>
                <a:ea typeface="Calibri" panose="020F0502020204030204" pitchFamily="34" charset="0"/>
                <a:cs typeface="Times New Roman" panose="02020603050405020304" pitchFamily="18" charset="0"/>
              </a:rPr>
              <a:t>Reconnue en 1990, l'ACSSD est une autorité reconnue qui fait progresser l'innovation, informe les politiques et dirige des projets qui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répondent aux priorités pancanadiennes dans le secteur des soins à domicile.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1200"/>
              </a:spcBef>
              <a:spcAft>
                <a:spcPts val="1200"/>
              </a:spcAft>
              <a:buNone/>
            </a:pPr>
            <a:endParaRPr lang="en-CA" sz="1600" dirty="0"/>
          </a:p>
          <a:p>
            <a:pPr marL="0" indent="0" algn="l">
              <a:buNone/>
            </a:pPr>
            <a:endParaRPr lang="en-CA" sz="1600" dirty="0"/>
          </a:p>
          <a:p>
            <a:pPr marL="0" indent="0">
              <a:buNone/>
            </a:pPr>
            <a:endParaRPr lang="en-CA" sz="1600" dirty="0"/>
          </a:p>
          <a:p>
            <a:pPr marL="0" indent="0">
              <a:buNone/>
            </a:pPr>
            <a:endParaRPr lang="en-GB" sz="2000" dirty="0"/>
          </a:p>
        </p:txBody>
      </p:sp>
      <p:sp>
        <p:nvSpPr>
          <p:cNvPr id="5" name="Rectangle 4">
            <a:extLst>
              <a:ext uri="{FF2B5EF4-FFF2-40B4-BE49-F238E27FC236}">
                <a16:creationId xmlns:a16="http://schemas.microsoft.com/office/drawing/2014/main" id="{5832D6FD-E15E-104F-9766-0419060141A5}"/>
              </a:ext>
            </a:extLst>
          </p:cNvPr>
          <p:cNvSpPr/>
          <p:nvPr/>
        </p:nvSpPr>
        <p:spPr>
          <a:xfrm>
            <a:off x="14860" y="0"/>
            <a:ext cx="12192000" cy="1408391"/>
          </a:xfrm>
          <a:prstGeom prst="rect">
            <a:avLst/>
          </a:prstGeom>
          <a:solidFill>
            <a:srgbClr val="F5F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L'Association canadienne de soins et services à domicile</a:t>
            </a:r>
          </a:p>
          <a:p>
            <a:r>
              <a:rPr lang="en-CA"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www.cdnhomecare.ca  </a:t>
            </a:r>
            <a:endParaRPr lang="en-US" sz="2400" dirty="0">
              <a:solidFill>
                <a:schemeClr val="tx1"/>
              </a:solidFill>
            </a:endParaRPr>
          </a:p>
        </p:txBody>
      </p:sp>
      <p:sp>
        <p:nvSpPr>
          <p:cNvPr id="29" name="Right Arrow 12">
            <a:extLst>
              <a:ext uri="{FF2B5EF4-FFF2-40B4-BE49-F238E27FC236}">
                <a16:creationId xmlns:a16="http://schemas.microsoft.com/office/drawing/2014/main" id="{66CB6C49-4930-4518-93AF-F2D2DE325A71}"/>
              </a:ext>
            </a:extLst>
          </p:cNvPr>
          <p:cNvSpPr/>
          <p:nvPr/>
        </p:nvSpPr>
        <p:spPr>
          <a:xfrm rot="5400000">
            <a:off x="443954" y="5162535"/>
            <a:ext cx="126897" cy="126897"/>
          </a:xfrm>
          <a:prstGeom prst="rightArrow">
            <a:avLst>
              <a:gd name="adj1" fmla="val 66700"/>
              <a:gd name="adj2" fmla="val 50000"/>
            </a:avLst>
          </a:prstGeom>
          <a:solidFill>
            <a:schemeClr val="bg1"/>
          </a:solidFill>
          <a:ln>
            <a:noFill/>
          </a:ln>
        </p:spPr>
        <p:style>
          <a:lnRef idx="0">
            <a:scrgbClr r="0" g="0" b="0"/>
          </a:lnRef>
          <a:fillRef idx="1">
            <a:scrgbClr r="0" g="0" b="0"/>
          </a:fillRef>
          <a:effectRef idx="0">
            <a:schemeClr val="accent1">
              <a:tint val="60000"/>
              <a:hueOff val="0"/>
              <a:satOff val="0"/>
              <a:lumOff val="0"/>
              <a:alphaOff val="0"/>
            </a:schemeClr>
          </a:effectRef>
          <a:fontRef idx="minor">
            <a:schemeClr val="lt1"/>
          </a:fontRef>
        </p:style>
        <p:txBody>
          <a:bodyPr/>
          <a:lstStyle/>
          <a:p>
            <a:endParaRPr lang="en-GB"/>
          </a:p>
        </p:txBody>
      </p:sp>
      <p:sp>
        <p:nvSpPr>
          <p:cNvPr id="7" name="Title 1">
            <a:extLst>
              <a:ext uri="{FF2B5EF4-FFF2-40B4-BE49-F238E27FC236}">
                <a16:creationId xmlns:a16="http://schemas.microsoft.com/office/drawing/2014/main" id="{6D600E8A-B440-4662-A32E-F62DB4D29FA1}"/>
              </a:ext>
            </a:extLst>
          </p:cNvPr>
          <p:cNvSpPr txBox="1">
            <a:spLocks/>
          </p:cNvSpPr>
          <p:nvPr/>
        </p:nvSpPr>
        <p:spPr>
          <a:xfrm>
            <a:off x="0" y="1313490"/>
            <a:ext cx="12192000" cy="424732"/>
          </a:xfrm>
          <a:prstGeom prst="rect">
            <a:avLst/>
          </a:prstGeom>
          <a:solidFill>
            <a:schemeClr val="tx2"/>
          </a:solidFill>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i="1" dirty="0">
                <a:solidFill>
                  <a:schemeClr val="bg1"/>
                </a:solidFill>
              </a:rPr>
              <a:t>               </a:t>
            </a:r>
          </a:p>
        </p:txBody>
      </p:sp>
    </p:spTree>
    <p:extLst>
      <p:ext uri="{BB962C8B-B14F-4D97-AF65-F5344CB8AC3E}">
        <p14:creationId xmlns:p14="http://schemas.microsoft.com/office/powerpoint/2010/main" val="2423244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A9F29E7DAD1E9409EE3703401D4F533" ma:contentTypeVersion="13" ma:contentTypeDescription="Create a new document." ma:contentTypeScope="" ma:versionID="92aeb0ba70cce8e0e428f50d654ea1f0">
  <xsd:schema xmlns:xsd="http://www.w3.org/2001/XMLSchema" xmlns:xs="http://www.w3.org/2001/XMLSchema" xmlns:p="http://schemas.microsoft.com/office/2006/metadata/properties" xmlns:ns3="c8d990ce-fe07-47af-ba4d-c01229e3671d" xmlns:ns4="efc84a66-fb3a-4c76-b7b9-37cf1dd3e467" targetNamespace="http://schemas.microsoft.com/office/2006/metadata/properties" ma:root="true" ma:fieldsID="85c0cb507f86c5ac5555c5783d9d9246" ns3:_="" ns4:_="">
    <xsd:import namespace="c8d990ce-fe07-47af-ba4d-c01229e3671d"/>
    <xsd:import namespace="efc84a66-fb3a-4c76-b7b9-37cf1dd3e46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d990ce-fe07-47af-ba4d-c01229e3671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c84a66-fb3a-4c76-b7b9-37cf1dd3e46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079A79-5C24-4305-91F9-EF1FD5F3C367}">
  <ds:schemaRefs>
    <ds:schemaRef ds:uri="http://schemas.microsoft.com/sharepoint/v3/contenttype/forms"/>
  </ds:schemaRefs>
</ds:datastoreItem>
</file>

<file path=customXml/itemProps2.xml><?xml version="1.0" encoding="utf-8"?>
<ds:datastoreItem xmlns:ds="http://schemas.openxmlformats.org/officeDocument/2006/customXml" ds:itemID="{A2F8470D-ACFA-42C0-AD15-C9FAF208070D}">
  <ds:schemaRefs>
    <ds:schemaRef ds:uri="http://schemas.microsoft.com/office/2006/documentManagement/types"/>
    <ds:schemaRef ds:uri="http://schemas.openxmlformats.org/package/2006/metadata/core-properties"/>
    <ds:schemaRef ds:uri="http://purl.org/dc/elements/1.1/"/>
    <ds:schemaRef ds:uri="http://www.w3.org/XML/1998/namespace"/>
    <ds:schemaRef ds:uri="http://schemas.microsoft.com/office/infopath/2007/PartnerControls"/>
    <ds:schemaRef ds:uri="http://purl.org/dc/dcmitype/"/>
    <ds:schemaRef ds:uri="efc84a66-fb3a-4c76-b7b9-37cf1dd3e467"/>
    <ds:schemaRef ds:uri="c8d990ce-fe07-47af-ba4d-c01229e3671d"/>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044AC06F-0447-4A83-852F-FB3A1DA752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d990ce-fe07-47af-ba4d-c01229e3671d"/>
    <ds:schemaRef ds:uri="efc84a66-fb3a-4c76-b7b9-37cf1dd3e4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13435</TotalTime>
  <Words>1511</Words>
  <Application>Microsoft Office PowerPoint</Application>
  <PresentationFormat>Widescreen</PresentationFormat>
  <Paragraphs>131</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FagoNoRegularLF-Roman</vt:lpstr>
      <vt:lpstr>Optima</vt:lpstr>
      <vt:lpstr>Symbol</vt:lpstr>
      <vt:lpstr>Times New Roman</vt:lpstr>
      <vt:lpstr>Office Theme</vt:lpstr>
      <vt:lpstr>    Le défi des ressources humaines Dossier sur les questions et les options      </vt:lpstr>
      <vt:lpstr>PowerPoint Presentation</vt:lpstr>
      <vt:lpstr>Marché du travail des soins à domicile En chiffres    </vt:lpstr>
      <vt:lpstr>Employeurs du secteur des soins à domicile  Questions et défis     </vt:lpstr>
      <vt:lpstr>Travailleurs à domicile  Travailleurs non réglementés (aides à la personne)   </vt:lpstr>
      <vt:lpstr>Travailleurs à domicile  Travailleurs réglementés (infirmières)   </vt:lpstr>
      <vt:lpstr>Groupes du marché du travail Travailleurs non réglementés - Projections futures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Election Messages 2021</dc:title>
  <dc:creator>Jennifer Chan</dc:creator>
  <cp:keywords>, docId:76DDCEB24543FEF88C3FE852CF42DE5A</cp:keywords>
  <cp:lastModifiedBy>Nadine Henningsen</cp:lastModifiedBy>
  <cp:revision>352</cp:revision>
  <dcterms:created xsi:type="dcterms:W3CDTF">2020-08-26T16:02:12Z</dcterms:created>
  <dcterms:modified xsi:type="dcterms:W3CDTF">2024-07-02T17:18:35Z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0x010100DA9F29E7DAD1E9409EE3703401D4F533</vt:lpwstr>
  </property>
</Properties>
</file>