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94" r:id="rId3"/>
    <p:sldId id="358" r:id="rId4"/>
    <p:sldId id="370" r:id="rId5"/>
    <p:sldId id="380" r:id="rId6"/>
    <p:sldId id="367" r:id="rId7"/>
    <p:sldId id="371" r:id="rId8"/>
    <p:sldId id="372" r:id="rId9"/>
    <p:sldId id="373" r:id="rId10"/>
    <p:sldId id="376" r:id="rId11"/>
    <p:sldId id="377" r:id="rId12"/>
    <p:sldId id="378" r:id="rId13"/>
    <p:sldId id="375" r:id="rId14"/>
    <p:sldId id="381" r:id="rId15"/>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731C"/>
    <a:srgbClr val="FEF0E6"/>
    <a:srgbClr val="FEE6D6"/>
    <a:srgbClr val="C6451B"/>
    <a:srgbClr val="F7DAC7"/>
    <a:srgbClr val="00459E"/>
    <a:srgbClr val="36ABB5"/>
    <a:srgbClr val="9BC3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859" autoAdjust="0"/>
    <p:restoredTop sz="87112" autoAdjust="0"/>
  </p:normalViewPr>
  <p:slideViewPr>
    <p:cSldViewPr snapToGrid="0">
      <p:cViewPr varScale="1">
        <p:scale>
          <a:sx n="56" d="100"/>
          <a:sy n="56" d="100"/>
        </p:scale>
        <p:origin x="1424" y="56"/>
      </p:cViewPr>
      <p:guideLst/>
    </p:cSldViewPr>
  </p:slideViewPr>
  <p:outlineViewPr>
    <p:cViewPr>
      <p:scale>
        <a:sx n="33" d="100"/>
        <a:sy n="33" d="100"/>
      </p:scale>
      <p:origin x="0" y="-1568"/>
    </p:cViewPr>
  </p:outlineViewPr>
  <p:notesTextViewPr>
    <p:cViewPr>
      <p:scale>
        <a:sx n="3" d="2"/>
        <a:sy n="3" d="2"/>
      </p:scale>
      <p:origin x="0" y="0"/>
    </p:cViewPr>
  </p:notesTextViewPr>
  <p:sorterViewPr>
    <p:cViewPr>
      <p:scale>
        <a:sx n="100" d="100"/>
        <a:sy n="100" d="100"/>
      </p:scale>
      <p:origin x="0" y="0"/>
    </p:cViewPr>
  </p:sorterViewPr>
  <p:notesViewPr>
    <p:cSldViewPr snapToGrid="0">
      <p:cViewPr>
        <p:scale>
          <a:sx n="80" d="100"/>
          <a:sy n="80" d="100"/>
        </p:scale>
        <p:origin x="2060" y="-9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GB"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B8284E3D-7FED-4D99-B711-E005F6A58A85}" type="datetimeFigureOut">
              <a:rPr lang="en-GB" smtClean="0"/>
              <a:t>20/06/2024</a:t>
            </a:fld>
            <a:endParaRPr lang="en-GB" dirty="0"/>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GB"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CCB7A40F-EEE3-40DC-9D6B-7B3D14AA826A}" type="slidenum">
              <a:rPr lang="en-GB" smtClean="0"/>
              <a:t>‹#›</a:t>
            </a:fld>
            <a:endParaRPr lang="en-GB" dirty="0"/>
          </a:p>
        </p:txBody>
      </p:sp>
    </p:spTree>
    <p:extLst>
      <p:ext uri="{BB962C8B-B14F-4D97-AF65-F5344CB8AC3E}">
        <p14:creationId xmlns:p14="http://schemas.microsoft.com/office/powerpoint/2010/main" val="81057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28" userDrawn="1">
          <p15:clr>
            <a:srgbClr val="F26B43"/>
          </p15:clr>
        </p15:guide>
        <p15:guide id="2" pos="216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182" y="4473891"/>
            <a:ext cx="5505450" cy="4234679"/>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kern="100" dirty="0">
                <a:effectLst/>
                <a:highlight>
                  <a:srgbClr val="FFFF00"/>
                </a:highlight>
                <a:ea typeface="Calibri" panose="020F0502020204030204" pitchFamily="34" charset="0"/>
                <a:cs typeface="Arial" panose="020B0604020202020204" pitchFamily="34" charset="0"/>
              </a:rPr>
              <a:t>FACILITATOR NOTES:</a:t>
            </a:r>
          </a:p>
          <a:p>
            <a:endParaRPr lang="en-CA" b="0" i="0" dirty="0">
              <a:solidFill>
                <a:srgbClr val="0D0D0D"/>
              </a:solidFill>
              <a:effectLst/>
              <a:highlight>
                <a:srgbClr val="FFFFFF"/>
              </a:highlight>
              <a:latin typeface="Söhne"/>
            </a:endParaRPr>
          </a:p>
          <a:p>
            <a:pPr>
              <a:lnSpc>
                <a:spcPct val="107000"/>
              </a:lnSpc>
              <a:spcAft>
                <a:spcPts val="800"/>
              </a:spcAft>
            </a:pPr>
            <a:endParaRPr lang="en-GB" sz="1200"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Welcome to </a:t>
            </a:r>
            <a:r>
              <a:rPr lang="en-GB" kern="100" dirty="0">
                <a:latin typeface="Aptos" panose="020B0004020202020204" pitchFamily="34" charset="0"/>
                <a:ea typeface="Aptos" panose="020B0004020202020204" pitchFamily="34" charset="0"/>
                <a:cs typeface="Arial" panose="020B0604020202020204" pitchFamily="34" charset="0"/>
              </a:rPr>
              <a:t>this</a:t>
            </a:r>
            <a:r>
              <a:rPr lang="en-GB" kern="100" dirty="0">
                <a:effectLst/>
                <a:latin typeface="Aptos" panose="020B0004020202020204" pitchFamily="34" charset="0"/>
                <a:ea typeface="Aptos" panose="020B0004020202020204" pitchFamily="34" charset="0"/>
                <a:cs typeface="Arial" panose="020B0604020202020204" pitchFamily="34" charset="0"/>
              </a:rPr>
              <a:t> short learning session</a:t>
            </a:r>
            <a:r>
              <a:rPr lang="en-GB" kern="100" dirty="0">
                <a:latin typeface="Aptos" panose="020B0004020202020204" pitchFamily="34" charset="0"/>
                <a:ea typeface="Aptos" panose="020B0004020202020204" pitchFamily="34" charset="0"/>
                <a:cs typeface="Arial" panose="020B0604020202020204" pitchFamily="34" charset="0"/>
              </a:rPr>
              <a:t> </a:t>
            </a:r>
            <a:r>
              <a:rPr lang="en-GB" kern="100" dirty="0">
                <a:effectLst/>
                <a:latin typeface="Aptos" panose="020B0004020202020204" pitchFamily="34" charset="0"/>
                <a:ea typeface="Aptos" panose="020B0004020202020204" pitchFamily="34" charset="0"/>
                <a:cs typeface="Arial" panose="020B0604020202020204" pitchFamily="34" charset="0"/>
              </a:rPr>
              <a:t>building on what you learned in the CHCA’s online Emotional Intelligence course</a:t>
            </a:r>
            <a:r>
              <a:rPr lang="en-GB" kern="100" dirty="0">
                <a:latin typeface="Aptos" panose="020B0004020202020204" pitchFamily="34" charset="0"/>
                <a:ea typeface="Aptos" panose="020B0004020202020204" pitchFamily="34" charset="0"/>
                <a:cs typeface="Arial" panose="020B0604020202020204" pitchFamily="34" charset="0"/>
              </a:rPr>
              <a:t>, </a:t>
            </a:r>
            <a:r>
              <a:rPr lang="en-GB" kern="100" dirty="0">
                <a:effectLst/>
                <a:latin typeface="Aptos" panose="020B0004020202020204" pitchFamily="34" charset="0"/>
                <a:ea typeface="Aptos" panose="020B0004020202020204" pitchFamily="34" charset="0"/>
                <a:cs typeface="Arial" panose="020B0604020202020204" pitchFamily="34" charset="0"/>
              </a:rPr>
              <a:t>focusing on Empathy and Reframing.</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By the end of this session, you will be able to:</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Arial" panose="020B0604020202020204" pitchFamily="34" charset="0"/>
              </a:rPr>
              <a:t>Discuss why emotional intelligence is crucial in palliative care.</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Arial" panose="020B0604020202020204" pitchFamily="34" charset="0"/>
              </a:rPr>
              <a:t>Explain the three types of empathy and their importance in supporting patients and their caregivers during the last days and hours.</a:t>
            </a:r>
          </a:p>
          <a:p>
            <a:pPr marL="342900" lvl="0" indent="-342900">
              <a:lnSpc>
                <a:spcPct val="107000"/>
              </a:lnSpc>
              <a:spcAft>
                <a:spcPts val="800"/>
              </a:spcAft>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Arial" panose="020B0604020202020204" pitchFamily="34" charset="0"/>
              </a:rPr>
              <a:t>Describe the "Catch It, Check It, Change It" method to reframe emotions to a more </a:t>
            </a:r>
            <a:r>
              <a:rPr lang="en-GB" kern="100" dirty="0">
                <a:latin typeface="Aptos" panose="020B0004020202020204" pitchFamily="34" charset="0"/>
                <a:ea typeface="Aptos" panose="020B0004020202020204" pitchFamily="34" charset="0"/>
                <a:cs typeface="Arial" panose="020B0604020202020204" pitchFamily="34" charset="0"/>
              </a:rPr>
              <a:t>effective</a:t>
            </a:r>
            <a:r>
              <a:rPr lang="en-GB" kern="100" dirty="0">
                <a:effectLst/>
                <a:latin typeface="Aptos" panose="020B0004020202020204" pitchFamily="34" charset="0"/>
                <a:ea typeface="Aptos" panose="020B0004020202020204" pitchFamily="34" charset="0"/>
                <a:cs typeface="Arial" panose="020B0604020202020204" pitchFamily="34" charset="0"/>
              </a:rPr>
              <a:t> mindset. </a:t>
            </a:r>
          </a:p>
          <a:p>
            <a:endParaRPr lang="en-CA" b="0" i="0" dirty="0">
              <a:solidFill>
                <a:srgbClr val="0D0D0D"/>
              </a:solidFill>
              <a:effectLst/>
              <a:highlight>
                <a:srgbClr val="FFFFFF"/>
              </a:highlight>
              <a:latin typeface="Söhne"/>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1</a:t>
            </a:fld>
            <a:endParaRPr lang="en-GB" dirty="0"/>
          </a:p>
        </p:txBody>
      </p:sp>
    </p:spTree>
    <p:extLst>
      <p:ext uri="{BB962C8B-B14F-4D97-AF65-F5344CB8AC3E}">
        <p14:creationId xmlns:p14="http://schemas.microsoft.com/office/powerpoint/2010/main" val="3494650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139343-41D4-3F91-836D-A0E1A621B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5E9E5C-254C-59F9-D604-BA939C7B3FCF}"/>
              </a:ext>
            </a:extLst>
          </p:cNvPr>
          <p:cNvSpPr>
            <a:spLocks noGrp="1" noRot="1" noChangeAspect="1"/>
          </p:cNvSpPr>
          <p:nvPr>
            <p:ph type="sldImg"/>
          </p:nvPr>
        </p:nvSpPr>
        <p:spPr>
          <a:xfrm>
            <a:off x="652463" y="682625"/>
            <a:ext cx="5575300" cy="3136900"/>
          </a:xfrm>
        </p:spPr>
      </p:sp>
      <p:sp>
        <p:nvSpPr>
          <p:cNvPr id="3" name="Notes Placeholder 2">
            <a:extLst>
              <a:ext uri="{FF2B5EF4-FFF2-40B4-BE49-F238E27FC236}">
                <a16:creationId xmlns:a16="http://schemas.microsoft.com/office/drawing/2014/main" id="{10B62C47-8379-6A82-1B82-B448966B00B3}"/>
              </a:ext>
            </a:extLst>
          </p:cNvPr>
          <p:cNvSpPr>
            <a:spLocks noGrp="1"/>
          </p:cNvSpPr>
          <p:nvPr>
            <p:ph type="body" idx="1"/>
          </p:nvPr>
        </p:nvSpPr>
        <p:spPr>
          <a:xfrm>
            <a:off x="239713" y="3909103"/>
            <a:ext cx="6400799" cy="5066995"/>
          </a:xfrm>
        </p:spPr>
        <p:txBody>
          <a:bodyPr/>
          <a:lstStyle/>
          <a:p>
            <a:pPr>
              <a:lnSpc>
                <a:spcPct val="107000"/>
              </a:lnSpc>
              <a:spcAft>
                <a:spcPts val="800"/>
              </a:spcAft>
            </a:pPr>
            <a:r>
              <a:rPr lang="en-CA"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Let's dive deeper into understanding emotional intensities and explore real-life situations you might encounter. </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This exercise is</a:t>
            </a:r>
            <a:r>
              <a:rPr lang="en-CA" kern="100" dirty="0">
                <a:effectLst/>
                <a:latin typeface="Aptos" panose="020B0004020202020204" pitchFamily="34" charset="0"/>
                <a:ea typeface="Aptos" panose="020B0004020202020204" pitchFamily="34" charset="0"/>
                <a:cs typeface="Arial" panose="020B0604020202020204" pitchFamily="34" charset="0"/>
              </a:rPr>
              <a:t> will </a:t>
            </a:r>
            <a:r>
              <a:rPr lang="en-GB" kern="100" dirty="0">
                <a:effectLst/>
                <a:latin typeface="Aptos" panose="020B0004020202020204" pitchFamily="34" charset="0"/>
                <a:ea typeface="Aptos" panose="020B0004020202020204" pitchFamily="34" charset="0"/>
                <a:cs typeface="Arial" panose="020B0604020202020204" pitchFamily="34" charset="0"/>
              </a:rPr>
              <a:t>boost your confidence in handling </a:t>
            </a:r>
            <a:r>
              <a:rPr lang="en-CA" kern="100" dirty="0">
                <a:effectLst/>
                <a:latin typeface="Aptos" panose="020B0004020202020204" pitchFamily="34" charset="0"/>
                <a:ea typeface="Aptos" panose="020B0004020202020204" pitchFamily="34" charset="0"/>
                <a:cs typeface="Arial" panose="020B0604020202020204" pitchFamily="34" charset="0"/>
              </a:rPr>
              <a:t>difficult </a:t>
            </a:r>
            <a:r>
              <a:rPr lang="en-GB" kern="100" dirty="0">
                <a:effectLst/>
                <a:latin typeface="Aptos" panose="020B0004020202020204" pitchFamily="34" charset="0"/>
                <a:ea typeface="Aptos" panose="020B0004020202020204" pitchFamily="34" charset="0"/>
                <a:cs typeface="Arial" panose="020B0604020202020204" pitchFamily="34" charset="0"/>
              </a:rPr>
              <a:t>conversations by using empathy and reframing effectively.</a:t>
            </a:r>
          </a:p>
          <a:p>
            <a:pPr>
              <a:lnSpc>
                <a:spcPct val="107000"/>
              </a:lnSpc>
              <a:spcAft>
                <a:spcPts val="800"/>
              </a:spcAft>
            </a:pPr>
            <a:r>
              <a:rPr lang="en-CA"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YOU CAN CHOOSE FROM 3 SLIDES TO PRESENT – “SAD” / “AFRAID” / ‘ANGRY”.  Each slide shows the range of intensities, the feelings and actions from the patient, family and caregivers, and a possible reframe statement a health care provider could use.]</a:t>
            </a:r>
            <a:endPar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b="1" u="sng" kern="100" dirty="0">
                <a:effectLst/>
                <a:latin typeface="Aptos" panose="020B0004020202020204" pitchFamily="34" charset="0"/>
                <a:ea typeface="Aptos" panose="020B0004020202020204" pitchFamily="34" charset="0"/>
                <a:cs typeface="Arial" panose="020B0604020202020204" pitchFamily="34" charset="0"/>
              </a:rPr>
              <a:t>AFRAID </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For each slide</a:t>
            </a:r>
            <a:r>
              <a:rPr lang="en-CA" kern="100" dirty="0">
                <a:effectLst/>
                <a:latin typeface="Aptos" panose="020B0004020202020204" pitchFamily="34" charset="0"/>
                <a:ea typeface="Aptos" panose="020B0004020202020204" pitchFamily="34" charset="0"/>
                <a:cs typeface="Arial" panose="020B0604020202020204" pitchFamily="34" charset="0"/>
              </a:rPr>
              <a:t>: </a:t>
            </a:r>
            <a:r>
              <a:rPr lang="en-GB" kern="100" dirty="0">
                <a:effectLst/>
                <a:latin typeface="Aptos" panose="020B0004020202020204" pitchFamily="34" charset="0"/>
                <a:ea typeface="Aptos" panose="020B0004020202020204" pitchFamily="34" charset="0"/>
                <a:cs typeface="Arial" panose="020B0604020202020204" pitchFamily="34" charset="0"/>
              </a:rPr>
              <a:t>:  </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Arial" panose="020B0604020202020204" pitchFamily="34" charset="0"/>
              </a:rPr>
              <a:t>Present the Range of Intensity: Explore the different feelings and actions that patients and caregivers may experience.</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Arial" panose="020B0604020202020204" pitchFamily="34" charset="0"/>
              </a:rPr>
              <a:t>Engage in Discussion:</a:t>
            </a:r>
          </a:p>
          <a:p>
            <a:pPr marL="342900" lvl="0" indent="-342900">
              <a:lnSpc>
                <a:spcPct val="107000"/>
              </a:lnSpc>
              <a:buFont typeface="Symbol" panose="05050102010706020507" pitchFamily="18" charset="2"/>
              <a:buChar char=""/>
            </a:pPr>
            <a:r>
              <a:rPr lang="en-GB" u="sng" kern="100" dirty="0">
                <a:effectLst/>
                <a:latin typeface="Aptos" panose="020B0004020202020204" pitchFamily="34" charset="0"/>
                <a:ea typeface="Aptos" panose="020B0004020202020204" pitchFamily="34" charset="0"/>
                <a:cs typeface="Arial" panose="020B0604020202020204" pitchFamily="34" charset="0"/>
              </a:rPr>
              <a:t>Catch It: </a:t>
            </a:r>
            <a:r>
              <a:rPr lang="en-CA" kern="100" dirty="0">
                <a:effectLst/>
                <a:latin typeface="Aptos" panose="020B0004020202020204" pitchFamily="34" charset="0"/>
                <a:ea typeface="Aptos" panose="020B0004020202020204" pitchFamily="34" charset="0"/>
                <a:cs typeface="Arial" panose="020B0604020202020204" pitchFamily="34" charset="0"/>
              </a:rPr>
              <a:t>Ask an individual to choose one of the emotional intensities they may have experienced.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u="sng" kern="100" dirty="0">
                <a:effectLst/>
                <a:latin typeface="Aptos" panose="020B0004020202020204" pitchFamily="34" charset="0"/>
                <a:ea typeface="Aptos" panose="020B0004020202020204" pitchFamily="34" charset="0"/>
                <a:cs typeface="Arial" panose="020B0604020202020204" pitchFamily="34" charset="0"/>
              </a:rPr>
              <a:t>Check It: </a:t>
            </a:r>
            <a:r>
              <a:rPr lang="en-CA" u="sng" kern="100" dirty="0">
                <a:effectLst/>
                <a:latin typeface="Aptos" panose="020B0004020202020204" pitchFamily="34" charset="0"/>
                <a:ea typeface="Aptos" panose="020B0004020202020204" pitchFamily="34" charset="0"/>
                <a:cs typeface="Arial" panose="020B0604020202020204" pitchFamily="34" charset="0"/>
              </a:rPr>
              <a:t> </a:t>
            </a:r>
            <a:r>
              <a:rPr lang="en-CA" kern="100" dirty="0">
                <a:effectLst/>
                <a:latin typeface="Aptos" panose="020B0004020202020204" pitchFamily="34" charset="0"/>
                <a:ea typeface="Aptos" panose="020B0004020202020204" pitchFamily="34" charset="0"/>
                <a:cs typeface="Arial" panose="020B0604020202020204" pitchFamily="34" charset="0"/>
              </a:rPr>
              <a:t>Ask the group to think about this </a:t>
            </a:r>
            <a:r>
              <a:rPr lang="en-GB" kern="100" dirty="0">
                <a:effectLst/>
                <a:latin typeface="Aptos" panose="020B0004020202020204" pitchFamily="34" charset="0"/>
                <a:ea typeface="Aptos" panose="020B0004020202020204" pitchFamily="34" charset="0"/>
                <a:cs typeface="Arial" panose="020B0604020202020204" pitchFamily="34" charset="0"/>
              </a:rPr>
              <a:t>emotion</a:t>
            </a:r>
            <a:r>
              <a:rPr lang="en-CA" kern="100" dirty="0">
                <a:effectLst/>
                <a:latin typeface="Aptos" panose="020B0004020202020204" pitchFamily="34" charset="0"/>
                <a:ea typeface="Aptos" panose="020B0004020202020204" pitchFamily="34" charset="0"/>
                <a:cs typeface="Arial" panose="020B0604020202020204" pitchFamily="34" charset="0"/>
              </a:rPr>
              <a:t> and how it could potentially </a:t>
            </a:r>
            <a:r>
              <a:rPr lang="en-GB" kern="100" dirty="0">
                <a:effectLst/>
                <a:latin typeface="Aptos" panose="020B0004020202020204" pitchFamily="34" charset="0"/>
                <a:ea typeface="Aptos" panose="020B0004020202020204" pitchFamily="34" charset="0"/>
                <a:cs typeface="Arial" panose="020B0604020202020204" pitchFamily="34" charset="0"/>
              </a:rPr>
              <a:t>impact </a:t>
            </a:r>
            <a:r>
              <a:rPr lang="en-CA" kern="100" dirty="0">
                <a:effectLst/>
                <a:latin typeface="Aptos" panose="020B0004020202020204" pitchFamily="34" charset="0"/>
                <a:ea typeface="Aptos" panose="020B0004020202020204" pitchFamily="34" charset="0"/>
                <a:cs typeface="Arial" panose="020B0604020202020204" pitchFamily="34" charset="0"/>
              </a:rPr>
              <a:t>a person’s </a:t>
            </a:r>
            <a:r>
              <a:rPr lang="en-GB" kern="100" dirty="0">
                <a:effectLst/>
                <a:latin typeface="Aptos" panose="020B0004020202020204" pitchFamily="34" charset="0"/>
                <a:ea typeface="Aptos" panose="020B0004020202020204" pitchFamily="34" charset="0"/>
                <a:cs typeface="Arial" panose="020B0604020202020204" pitchFamily="34" charset="0"/>
              </a:rPr>
              <a:t>thoughts and actions.</a:t>
            </a:r>
          </a:p>
          <a:p>
            <a:pPr marL="342900" lvl="0" indent="-342900">
              <a:lnSpc>
                <a:spcPct val="107000"/>
              </a:lnSpc>
              <a:spcAft>
                <a:spcPts val="800"/>
              </a:spcAft>
              <a:buFont typeface="Symbol" panose="05050102010706020507" pitchFamily="18" charset="2"/>
              <a:buChar char=""/>
            </a:pPr>
            <a:r>
              <a:rPr lang="en-GB" u="sng" kern="100" dirty="0">
                <a:effectLst/>
                <a:latin typeface="Aptos" panose="020B0004020202020204" pitchFamily="34" charset="0"/>
                <a:ea typeface="Aptos" panose="020B0004020202020204" pitchFamily="34" charset="0"/>
                <a:cs typeface="Arial" panose="020B0604020202020204" pitchFamily="34" charset="0"/>
              </a:rPr>
              <a:t>Change it</a:t>
            </a:r>
            <a:r>
              <a:rPr lang="en-GB" kern="100" dirty="0">
                <a:effectLst/>
                <a:latin typeface="Aptos" panose="020B0004020202020204" pitchFamily="34" charset="0"/>
                <a:ea typeface="Aptos" panose="020B0004020202020204" pitchFamily="34" charset="0"/>
                <a:cs typeface="Arial" panose="020B0604020202020204" pitchFamily="34" charset="0"/>
              </a:rPr>
              <a:t>: Brainstorm Responses: </a:t>
            </a:r>
            <a:r>
              <a:rPr lang="en-CA" kern="100" dirty="0">
                <a:effectLst/>
                <a:latin typeface="Aptos" panose="020B0004020202020204" pitchFamily="34" charset="0"/>
                <a:ea typeface="Aptos" panose="020B0004020202020204" pitchFamily="34" charset="0"/>
                <a:cs typeface="Arial" panose="020B0604020202020204" pitchFamily="34" charset="0"/>
              </a:rPr>
              <a:t> Ask the group to t</a:t>
            </a:r>
            <a:r>
              <a:rPr lang="en-GB" kern="100" dirty="0" err="1">
                <a:effectLst/>
                <a:latin typeface="Aptos" panose="020B0004020202020204" pitchFamily="34" charset="0"/>
                <a:ea typeface="Aptos" panose="020B0004020202020204" pitchFamily="34" charset="0"/>
                <a:cs typeface="Arial" panose="020B0604020202020204" pitchFamily="34" charset="0"/>
              </a:rPr>
              <a:t>hink</a:t>
            </a:r>
            <a:r>
              <a:rPr lang="en-GB" kern="100" dirty="0">
                <a:effectLst/>
                <a:latin typeface="Aptos" panose="020B0004020202020204" pitchFamily="34" charset="0"/>
                <a:ea typeface="Aptos" panose="020B0004020202020204" pitchFamily="34" charset="0"/>
                <a:cs typeface="Arial" panose="020B0604020202020204" pitchFamily="34" charset="0"/>
              </a:rPr>
              <a:t> about </a:t>
            </a:r>
            <a:r>
              <a:rPr lang="en-CA" kern="100" dirty="0">
                <a:effectLst/>
                <a:latin typeface="Aptos" panose="020B0004020202020204" pitchFamily="34" charset="0"/>
                <a:ea typeface="Aptos" panose="020B0004020202020204" pitchFamily="34" charset="0"/>
                <a:cs typeface="Arial" panose="020B0604020202020204" pitchFamily="34" charset="0"/>
              </a:rPr>
              <a:t>what they could </a:t>
            </a:r>
            <a:r>
              <a:rPr lang="en-GB" kern="100" dirty="0">
                <a:effectLst/>
                <a:latin typeface="Aptos" panose="020B0004020202020204" pitchFamily="34" charset="0"/>
                <a:ea typeface="Aptos" panose="020B0004020202020204" pitchFamily="34" charset="0"/>
                <a:cs typeface="Arial" panose="020B0604020202020204" pitchFamily="34" charset="0"/>
              </a:rPr>
              <a:t>say to reframe the </a:t>
            </a:r>
            <a:r>
              <a:rPr lang="en-CA" kern="100" dirty="0">
                <a:effectLst/>
                <a:latin typeface="Aptos" panose="020B0004020202020204" pitchFamily="34" charset="0"/>
                <a:ea typeface="Aptos" panose="020B0004020202020204" pitchFamily="34" charset="0"/>
                <a:cs typeface="Arial" panose="020B0604020202020204" pitchFamily="34" charset="0"/>
              </a:rPr>
              <a:t>emotion and </a:t>
            </a:r>
            <a:r>
              <a:rPr lang="en-GB" kern="100" dirty="0">
                <a:effectLst/>
                <a:latin typeface="Aptos" panose="020B0004020202020204" pitchFamily="34" charset="0"/>
                <a:ea typeface="Aptos" panose="020B0004020202020204" pitchFamily="34" charset="0"/>
                <a:cs typeface="Arial" panose="020B0604020202020204" pitchFamily="34" charset="0"/>
              </a:rPr>
              <a:t>situation </a:t>
            </a:r>
            <a:r>
              <a:rPr lang="en-CA" kern="100" dirty="0">
                <a:effectLst/>
                <a:latin typeface="Aptos" panose="020B0004020202020204" pitchFamily="34" charset="0"/>
                <a:ea typeface="Aptos" panose="020B0004020202020204" pitchFamily="34" charset="0"/>
                <a:cs typeface="Arial" panose="020B0604020202020204" pitchFamily="34" charset="0"/>
              </a:rPr>
              <a:t>to a more positive and heartening mindset. </a:t>
            </a:r>
          </a:p>
          <a:p>
            <a:pPr>
              <a:lnSpc>
                <a:spcPct val="107000"/>
              </a:lnSpc>
              <a:spcAft>
                <a:spcPts val="800"/>
              </a:spcAft>
            </a:pPr>
            <a:r>
              <a:rPr lang="en-CA"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[Note - You can </a:t>
            </a:r>
            <a:r>
              <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reveal a suggested response by clicking the mouse. This will show how a provider could reframe and respond to foster more positive interactions and conversations.</a:t>
            </a:r>
            <a:r>
              <a:rPr lang="en-CA"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a:t>
            </a:r>
            <a:endPar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endParaRPr lang="en-CA" b="1" kern="100" dirty="0">
              <a:effectLst/>
              <a:highlight>
                <a:srgbClr val="FFFF00"/>
              </a:highlight>
              <a:ea typeface="Calibri" panose="020F0502020204030204" pitchFamily="34" charset="0"/>
              <a:cs typeface="Arial" panose="020B0604020202020204" pitchFamily="34" charset="0"/>
            </a:endParaRPr>
          </a:p>
          <a:p>
            <a:pPr>
              <a:lnSpc>
                <a:spcPct val="107000"/>
              </a:lnSpc>
              <a:spcAft>
                <a:spcPts val="800"/>
              </a:spcAft>
            </a:pPr>
            <a:endParaRPr lang="en-CA" b="1" kern="100" dirty="0">
              <a:effectLst/>
              <a:highlight>
                <a:srgbClr val="FFFF00"/>
              </a:highlight>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29BBEF7-F365-C896-1D4E-2980F067B2EB}"/>
              </a:ext>
            </a:extLst>
          </p:cNvPr>
          <p:cNvSpPr>
            <a:spLocks noGrp="1"/>
          </p:cNvSpPr>
          <p:nvPr>
            <p:ph type="sldNum" sz="quarter" idx="5"/>
          </p:nvPr>
        </p:nvSpPr>
        <p:spPr/>
        <p:txBody>
          <a:bodyPr/>
          <a:lstStyle/>
          <a:p>
            <a:fld id="{CCB7A40F-EEE3-40DC-9D6B-7B3D14AA826A}" type="slidenum">
              <a:rPr lang="en-GB" smtClean="0"/>
              <a:t>10</a:t>
            </a:fld>
            <a:endParaRPr lang="en-GB" dirty="0"/>
          </a:p>
        </p:txBody>
      </p:sp>
    </p:spTree>
    <p:extLst>
      <p:ext uri="{BB962C8B-B14F-4D97-AF65-F5344CB8AC3E}">
        <p14:creationId xmlns:p14="http://schemas.microsoft.com/office/powerpoint/2010/main" val="88498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139343-41D4-3F91-836D-A0E1A621B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5E9E5C-254C-59F9-D604-BA939C7B3F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B62C47-8379-6A82-1B82-B448966B00B3}"/>
              </a:ext>
            </a:extLst>
          </p:cNvPr>
          <p:cNvSpPr>
            <a:spLocks noGrp="1"/>
          </p:cNvSpPr>
          <p:nvPr>
            <p:ph type="body" idx="1"/>
          </p:nvPr>
        </p:nvSpPr>
        <p:spPr>
          <a:xfrm>
            <a:off x="311150" y="4229404"/>
            <a:ext cx="6400799" cy="5066995"/>
          </a:xfrm>
        </p:spPr>
        <p:txBody>
          <a:bodyPr/>
          <a:lstStyle/>
          <a:p>
            <a:pPr>
              <a:lnSpc>
                <a:spcPct val="107000"/>
              </a:lnSpc>
              <a:spcAft>
                <a:spcPts val="800"/>
              </a:spcAft>
            </a:pPr>
            <a:r>
              <a:rPr lang="en-CA"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r>
              <a:rPr lang="en-GB" kern="100" dirty="0">
                <a:effectLst/>
                <a:ea typeface="Aptos" panose="020B0004020202020204" pitchFamily="34" charset="0"/>
                <a:cs typeface="Arial" panose="020B0604020202020204" pitchFamily="34" charset="0"/>
              </a:rPr>
              <a:t>Let's dive deeper into understanding emotional intensities and explore real-life situations you might encounter. </a:t>
            </a:r>
          </a:p>
          <a:p>
            <a:pPr>
              <a:lnSpc>
                <a:spcPct val="107000"/>
              </a:lnSpc>
              <a:spcAft>
                <a:spcPts val="800"/>
              </a:spcAft>
            </a:pPr>
            <a:r>
              <a:rPr lang="en-GB" kern="100" dirty="0">
                <a:effectLst/>
                <a:ea typeface="Aptos" panose="020B0004020202020204" pitchFamily="34" charset="0"/>
                <a:cs typeface="Arial" panose="020B0604020202020204" pitchFamily="34" charset="0"/>
              </a:rPr>
              <a:t>This exercise is</a:t>
            </a:r>
            <a:r>
              <a:rPr lang="en-CA" kern="100" dirty="0">
                <a:effectLst/>
                <a:ea typeface="Aptos" panose="020B0004020202020204" pitchFamily="34" charset="0"/>
                <a:cs typeface="Arial" panose="020B0604020202020204" pitchFamily="34" charset="0"/>
              </a:rPr>
              <a:t> will </a:t>
            </a:r>
            <a:r>
              <a:rPr lang="en-GB" kern="100" dirty="0">
                <a:effectLst/>
                <a:ea typeface="Aptos" panose="020B0004020202020204" pitchFamily="34" charset="0"/>
                <a:cs typeface="Arial" panose="020B0604020202020204" pitchFamily="34" charset="0"/>
              </a:rPr>
              <a:t>boost your confidence in handling </a:t>
            </a:r>
            <a:r>
              <a:rPr lang="en-CA" kern="100" dirty="0">
                <a:effectLst/>
                <a:ea typeface="Aptos" panose="020B0004020202020204" pitchFamily="34" charset="0"/>
                <a:cs typeface="Arial" panose="020B0604020202020204" pitchFamily="34" charset="0"/>
              </a:rPr>
              <a:t>difficult </a:t>
            </a:r>
            <a:r>
              <a:rPr lang="en-GB" kern="100" dirty="0">
                <a:effectLst/>
                <a:ea typeface="Aptos" panose="020B0004020202020204" pitchFamily="34" charset="0"/>
                <a:cs typeface="Arial" panose="020B0604020202020204" pitchFamily="34" charset="0"/>
              </a:rPr>
              <a:t>conversations by using empathy and reframing effectively.</a:t>
            </a:r>
          </a:p>
          <a:p>
            <a:pPr>
              <a:lnSpc>
                <a:spcPct val="107000"/>
              </a:lnSpc>
              <a:spcAft>
                <a:spcPts val="800"/>
              </a:spcAft>
            </a:pPr>
            <a:r>
              <a:rPr lang="en-CA" b="1" kern="100" dirty="0">
                <a:effectLst/>
                <a:highlight>
                  <a:srgbClr val="FFFF00"/>
                </a:highlight>
                <a:ea typeface="Aptos" panose="020B0004020202020204" pitchFamily="34" charset="0"/>
                <a:cs typeface="Arial" panose="020B0604020202020204" pitchFamily="34" charset="0"/>
              </a:rPr>
              <a:t>[ YOU CAN CHOOSE FROM 3 SLIDES TO PRESENT – “SAD” / “AFRAID” / ‘ANGRY”.  Each slide shows the range of intensities, the feelings and actions from the patient, family and caregivers, and a possible reframe statement a health care provider could use.]</a:t>
            </a:r>
            <a:endParaRPr lang="en-GB" b="1" kern="100" dirty="0">
              <a:effectLst/>
              <a:highlight>
                <a:srgbClr val="FFFF00"/>
              </a:highlight>
              <a:ea typeface="Aptos" panose="020B0004020202020204" pitchFamily="34" charset="0"/>
              <a:cs typeface="Arial" panose="020B0604020202020204" pitchFamily="34" charset="0"/>
            </a:endParaRPr>
          </a:p>
          <a:p>
            <a:pPr>
              <a:lnSpc>
                <a:spcPct val="107000"/>
              </a:lnSpc>
              <a:spcAft>
                <a:spcPts val="800"/>
              </a:spcAft>
            </a:pPr>
            <a:r>
              <a:rPr lang="en-GB" b="1" u="sng" kern="100" dirty="0">
                <a:effectLst/>
                <a:ea typeface="Aptos" panose="020B0004020202020204" pitchFamily="34" charset="0"/>
                <a:cs typeface="Arial" panose="020B0604020202020204" pitchFamily="34" charset="0"/>
              </a:rPr>
              <a:t>ANGRY</a:t>
            </a:r>
            <a:r>
              <a:rPr lang="en-GB" kern="100" dirty="0">
                <a:effectLst/>
                <a:ea typeface="Aptos" panose="020B0004020202020204" pitchFamily="34" charset="0"/>
                <a:cs typeface="Arial" panose="020B0604020202020204" pitchFamily="34" charset="0"/>
              </a:rPr>
              <a:t> </a:t>
            </a:r>
          </a:p>
          <a:p>
            <a:pPr>
              <a:lnSpc>
                <a:spcPct val="107000"/>
              </a:lnSpc>
              <a:spcAft>
                <a:spcPts val="800"/>
              </a:spcAft>
            </a:pPr>
            <a:r>
              <a:rPr lang="en-GB" kern="100" dirty="0">
                <a:effectLst/>
                <a:ea typeface="Aptos" panose="020B0004020202020204" pitchFamily="34" charset="0"/>
                <a:cs typeface="Arial" panose="020B0604020202020204" pitchFamily="34" charset="0"/>
              </a:rPr>
              <a:t>For each slide</a:t>
            </a:r>
            <a:r>
              <a:rPr lang="en-CA" kern="100" dirty="0">
                <a:effectLst/>
                <a:ea typeface="Aptos" panose="020B0004020202020204" pitchFamily="34" charset="0"/>
                <a:cs typeface="Arial" panose="020B0604020202020204" pitchFamily="34" charset="0"/>
              </a:rPr>
              <a:t>: </a:t>
            </a:r>
            <a:r>
              <a:rPr lang="en-GB" kern="100" dirty="0">
                <a:effectLst/>
                <a:ea typeface="Aptos" panose="020B0004020202020204" pitchFamily="34" charset="0"/>
                <a:cs typeface="Arial" panose="020B0604020202020204" pitchFamily="34" charset="0"/>
              </a:rPr>
              <a:t>:</a:t>
            </a:r>
          </a:p>
          <a:p>
            <a:pPr marL="342900" lvl="0" indent="-342900">
              <a:lnSpc>
                <a:spcPct val="107000"/>
              </a:lnSpc>
              <a:buFont typeface="Symbol" panose="05050102010706020507" pitchFamily="18" charset="2"/>
              <a:buChar char=""/>
            </a:pPr>
            <a:r>
              <a:rPr lang="en-GB" kern="100" dirty="0">
                <a:effectLst/>
                <a:ea typeface="Aptos" panose="020B0004020202020204" pitchFamily="34" charset="0"/>
                <a:cs typeface="Arial" panose="020B0604020202020204" pitchFamily="34" charset="0"/>
              </a:rPr>
              <a:t>Present the Range of Intensity: Explore the different feelings and actions that patients and caregivers may experience.</a:t>
            </a:r>
          </a:p>
          <a:p>
            <a:pPr marL="342900" lvl="0" indent="-342900">
              <a:lnSpc>
                <a:spcPct val="107000"/>
              </a:lnSpc>
              <a:buFont typeface="Symbol" panose="05050102010706020507" pitchFamily="18" charset="2"/>
              <a:buChar char=""/>
            </a:pPr>
            <a:r>
              <a:rPr lang="en-GB" kern="100" dirty="0">
                <a:effectLst/>
                <a:ea typeface="Aptos" panose="020B0004020202020204" pitchFamily="34" charset="0"/>
                <a:cs typeface="Arial" panose="020B0604020202020204" pitchFamily="34" charset="0"/>
              </a:rPr>
              <a:t>Engage in Discussion:</a:t>
            </a:r>
          </a:p>
          <a:p>
            <a:pPr marL="342900" lvl="0" indent="-342900">
              <a:lnSpc>
                <a:spcPct val="107000"/>
              </a:lnSpc>
              <a:buFont typeface="Symbol" panose="05050102010706020507" pitchFamily="18" charset="2"/>
              <a:buChar char=""/>
            </a:pPr>
            <a:r>
              <a:rPr lang="en-GB" u="sng" kern="100" dirty="0">
                <a:effectLst/>
                <a:ea typeface="Aptos" panose="020B0004020202020204" pitchFamily="34" charset="0"/>
                <a:cs typeface="Arial" panose="020B0604020202020204" pitchFamily="34" charset="0"/>
              </a:rPr>
              <a:t>Catch It: </a:t>
            </a:r>
            <a:r>
              <a:rPr lang="en-CA" kern="100" dirty="0">
                <a:effectLst/>
                <a:ea typeface="Aptos" panose="020B0004020202020204" pitchFamily="34" charset="0"/>
                <a:cs typeface="Arial" panose="020B0604020202020204" pitchFamily="34" charset="0"/>
              </a:rPr>
              <a:t>Ask an individual to choose one of the emotional intensities they may have experienced. </a:t>
            </a:r>
            <a:endParaRPr lang="en-GB" kern="100" dirty="0">
              <a:effectLst/>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u="sng" kern="100" dirty="0">
                <a:effectLst/>
                <a:ea typeface="Aptos" panose="020B0004020202020204" pitchFamily="34" charset="0"/>
                <a:cs typeface="Arial" panose="020B0604020202020204" pitchFamily="34" charset="0"/>
              </a:rPr>
              <a:t>Check It</a:t>
            </a:r>
            <a:r>
              <a:rPr lang="en-GB" kern="100" dirty="0">
                <a:effectLst/>
                <a:ea typeface="Aptos" panose="020B0004020202020204" pitchFamily="34" charset="0"/>
                <a:cs typeface="Arial" panose="020B0604020202020204" pitchFamily="34" charset="0"/>
              </a:rPr>
              <a:t>: </a:t>
            </a:r>
            <a:r>
              <a:rPr lang="en-CA" kern="100" dirty="0">
                <a:effectLst/>
                <a:ea typeface="Aptos" panose="020B0004020202020204" pitchFamily="34" charset="0"/>
                <a:cs typeface="Arial" panose="020B0604020202020204" pitchFamily="34" charset="0"/>
              </a:rPr>
              <a:t> Ask the group to think about this </a:t>
            </a:r>
            <a:r>
              <a:rPr lang="en-GB" kern="100" dirty="0">
                <a:effectLst/>
                <a:ea typeface="Aptos" panose="020B0004020202020204" pitchFamily="34" charset="0"/>
                <a:cs typeface="Arial" panose="020B0604020202020204" pitchFamily="34" charset="0"/>
              </a:rPr>
              <a:t>emotion</a:t>
            </a:r>
            <a:r>
              <a:rPr lang="en-CA" kern="100" dirty="0">
                <a:effectLst/>
                <a:ea typeface="Aptos" panose="020B0004020202020204" pitchFamily="34" charset="0"/>
                <a:cs typeface="Arial" panose="020B0604020202020204" pitchFamily="34" charset="0"/>
              </a:rPr>
              <a:t> and how it could potentially </a:t>
            </a:r>
            <a:r>
              <a:rPr lang="en-GB" kern="100" dirty="0">
                <a:effectLst/>
                <a:ea typeface="Aptos" panose="020B0004020202020204" pitchFamily="34" charset="0"/>
                <a:cs typeface="Arial" panose="020B0604020202020204" pitchFamily="34" charset="0"/>
              </a:rPr>
              <a:t>impact </a:t>
            </a:r>
            <a:r>
              <a:rPr lang="en-CA" kern="100" dirty="0">
                <a:effectLst/>
                <a:ea typeface="Aptos" panose="020B0004020202020204" pitchFamily="34" charset="0"/>
                <a:cs typeface="Arial" panose="020B0604020202020204" pitchFamily="34" charset="0"/>
              </a:rPr>
              <a:t>a person’s </a:t>
            </a:r>
            <a:r>
              <a:rPr lang="en-GB" kern="100" dirty="0">
                <a:effectLst/>
                <a:ea typeface="Aptos" panose="020B0004020202020204" pitchFamily="34" charset="0"/>
                <a:cs typeface="Arial" panose="020B0604020202020204" pitchFamily="34" charset="0"/>
              </a:rPr>
              <a:t>thoughts and actions.</a:t>
            </a:r>
          </a:p>
          <a:p>
            <a:pPr marL="342900" lvl="0" indent="-342900">
              <a:lnSpc>
                <a:spcPct val="107000"/>
              </a:lnSpc>
              <a:spcAft>
                <a:spcPts val="800"/>
              </a:spcAft>
              <a:buFont typeface="Symbol" panose="05050102010706020507" pitchFamily="18" charset="2"/>
              <a:buChar char=""/>
            </a:pPr>
            <a:r>
              <a:rPr lang="en-GB" u="sng" kern="100" dirty="0">
                <a:effectLst/>
                <a:ea typeface="Aptos" panose="020B0004020202020204" pitchFamily="34" charset="0"/>
                <a:cs typeface="Arial" panose="020B0604020202020204" pitchFamily="34" charset="0"/>
              </a:rPr>
              <a:t>Change it: </a:t>
            </a:r>
            <a:r>
              <a:rPr lang="en-GB" kern="100" dirty="0">
                <a:effectLst/>
                <a:ea typeface="Aptos" panose="020B0004020202020204" pitchFamily="34" charset="0"/>
                <a:cs typeface="Arial" panose="020B0604020202020204" pitchFamily="34" charset="0"/>
              </a:rPr>
              <a:t>Brainstorm Responses: </a:t>
            </a:r>
            <a:r>
              <a:rPr lang="en-CA" kern="100" dirty="0">
                <a:effectLst/>
                <a:ea typeface="Aptos" panose="020B0004020202020204" pitchFamily="34" charset="0"/>
                <a:cs typeface="Arial" panose="020B0604020202020204" pitchFamily="34" charset="0"/>
              </a:rPr>
              <a:t> Ask the group to t</a:t>
            </a:r>
            <a:r>
              <a:rPr lang="en-GB" kern="100" dirty="0" err="1">
                <a:effectLst/>
                <a:ea typeface="Aptos" panose="020B0004020202020204" pitchFamily="34" charset="0"/>
                <a:cs typeface="Arial" panose="020B0604020202020204" pitchFamily="34" charset="0"/>
              </a:rPr>
              <a:t>hink</a:t>
            </a:r>
            <a:r>
              <a:rPr lang="en-GB" kern="100" dirty="0">
                <a:effectLst/>
                <a:ea typeface="Aptos" panose="020B0004020202020204" pitchFamily="34" charset="0"/>
                <a:cs typeface="Arial" panose="020B0604020202020204" pitchFamily="34" charset="0"/>
              </a:rPr>
              <a:t> about </a:t>
            </a:r>
            <a:r>
              <a:rPr lang="en-CA" kern="100" dirty="0">
                <a:effectLst/>
                <a:ea typeface="Aptos" panose="020B0004020202020204" pitchFamily="34" charset="0"/>
                <a:cs typeface="Arial" panose="020B0604020202020204" pitchFamily="34" charset="0"/>
              </a:rPr>
              <a:t>what they could </a:t>
            </a:r>
            <a:r>
              <a:rPr lang="en-GB" kern="100" dirty="0">
                <a:effectLst/>
                <a:ea typeface="Aptos" panose="020B0004020202020204" pitchFamily="34" charset="0"/>
                <a:cs typeface="Arial" panose="020B0604020202020204" pitchFamily="34" charset="0"/>
              </a:rPr>
              <a:t>say to reframe the </a:t>
            </a:r>
            <a:r>
              <a:rPr lang="en-CA" kern="100" dirty="0">
                <a:effectLst/>
                <a:ea typeface="Aptos" panose="020B0004020202020204" pitchFamily="34" charset="0"/>
                <a:cs typeface="Arial" panose="020B0604020202020204" pitchFamily="34" charset="0"/>
              </a:rPr>
              <a:t>emotion and </a:t>
            </a:r>
            <a:r>
              <a:rPr lang="en-GB" kern="100" dirty="0">
                <a:effectLst/>
                <a:ea typeface="Aptos" panose="020B0004020202020204" pitchFamily="34" charset="0"/>
                <a:cs typeface="Arial" panose="020B0604020202020204" pitchFamily="34" charset="0"/>
              </a:rPr>
              <a:t>situation </a:t>
            </a:r>
            <a:r>
              <a:rPr lang="en-CA" kern="100" dirty="0">
                <a:effectLst/>
                <a:ea typeface="Aptos" panose="020B0004020202020204" pitchFamily="34" charset="0"/>
                <a:cs typeface="Arial" panose="020B0604020202020204" pitchFamily="34" charset="0"/>
              </a:rPr>
              <a:t>to a more positive and heartening mindset. </a:t>
            </a:r>
          </a:p>
          <a:p>
            <a:pPr>
              <a:lnSpc>
                <a:spcPct val="107000"/>
              </a:lnSpc>
              <a:spcAft>
                <a:spcPts val="800"/>
              </a:spcAft>
            </a:pPr>
            <a:r>
              <a:rPr lang="en-CA" kern="100" dirty="0">
                <a:effectLst/>
                <a:highlight>
                  <a:srgbClr val="FFFF00"/>
                </a:highlight>
                <a:ea typeface="Aptos" panose="020B0004020202020204" pitchFamily="34" charset="0"/>
                <a:cs typeface="Arial" panose="020B0604020202020204" pitchFamily="34" charset="0"/>
              </a:rPr>
              <a:t>[NOTE - You can </a:t>
            </a:r>
            <a:r>
              <a:rPr lang="en-GB" kern="100" dirty="0">
                <a:effectLst/>
                <a:highlight>
                  <a:srgbClr val="FFFF00"/>
                </a:highlight>
                <a:ea typeface="Aptos" panose="020B0004020202020204" pitchFamily="34" charset="0"/>
                <a:cs typeface="Arial" panose="020B0604020202020204" pitchFamily="34" charset="0"/>
              </a:rPr>
              <a:t>reveal a suggested response by clicking the mouse. This will show how a provider could reframe and respond to foster more positive interactions and conversations.</a:t>
            </a:r>
            <a:r>
              <a:rPr lang="en-CA" kern="100" dirty="0">
                <a:effectLst/>
                <a:highlight>
                  <a:srgbClr val="FFFF00"/>
                </a:highlight>
                <a:ea typeface="Aptos" panose="020B0004020202020204" pitchFamily="34" charset="0"/>
                <a:cs typeface="Arial" panose="020B0604020202020204" pitchFamily="34" charset="0"/>
              </a:rPr>
              <a:t>]</a:t>
            </a:r>
            <a:endParaRPr lang="en-GB" kern="100" dirty="0">
              <a:effectLst/>
              <a:highlight>
                <a:srgbClr val="FFFF00"/>
              </a:highlight>
              <a:ea typeface="Aptos" panose="020B0004020202020204" pitchFamily="34" charset="0"/>
              <a:cs typeface="Arial" panose="020B0604020202020204" pitchFamily="34" charset="0"/>
            </a:endParaRPr>
          </a:p>
          <a:p>
            <a:pPr>
              <a:lnSpc>
                <a:spcPct val="107000"/>
              </a:lnSpc>
              <a:spcAft>
                <a:spcPts val="800"/>
              </a:spcAft>
            </a:pPr>
            <a:endParaRPr lang="en-CA" b="1" kern="100" dirty="0">
              <a:effectLst/>
              <a:highlight>
                <a:srgbClr val="FFFF00"/>
              </a:highlight>
              <a:ea typeface="Calibri" panose="020F0502020204030204" pitchFamily="34" charset="0"/>
              <a:cs typeface="Arial" panose="020B0604020202020204" pitchFamily="34" charset="0"/>
            </a:endParaRPr>
          </a:p>
          <a:p>
            <a:pPr>
              <a:lnSpc>
                <a:spcPct val="107000"/>
              </a:lnSpc>
              <a:spcAft>
                <a:spcPts val="800"/>
              </a:spcAft>
            </a:pPr>
            <a:endParaRPr lang="en-CA" b="1" kern="100" dirty="0">
              <a:effectLst/>
              <a:highlight>
                <a:srgbClr val="FFFF00"/>
              </a:highlight>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29BBEF7-F365-C896-1D4E-2980F067B2EB}"/>
              </a:ext>
            </a:extLst>
          </p:cNvPr>
          <p:cNvSpPr>
            <a:spLocks noGrp="1"/>
          </p:cNvSpPr>
          <p:nvPr>
            <p:ph type="sldNum" sz="quarter" idx="5"/>
          </p:nvPr>
        </p:nvSpPr>
        <p:spPr/>
        <p:txBody>
          <a:bodyPr/>
          <a:lstStyle/>
          <a:p>
            <a:fld id="{CCB7A40F-EEE3-40DC-9D6B-7B3D14AA826A}" type="slidenum">
              <a:rPr lang="en-GB" smtClean="0"/>
              <a:t>11</a:t>
            </a:fld>
            <a:endParaRPr lang="en-GB" dirty="0"/>
          </a:p>
        </p:txBody>
      </p:sp>
    </p:spTree>
    <p:extLst>
      <p:ext uri="{BB962C8B-B14F-4D97-AF65-F5344CB8AC3E}">
        <p14:creationId xmlns:p14="http://schemas.microsoft.com/office/powerpoint/2010/main" val="684539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7125" y="546100"/>
            <a:ext cx="4625975" cy="2601913"/>
          </a:xfrm>
        </p:spPr>
      </p:sp>
      <p:sp>
        <p:nvSpPr>
          <p:cNvPr id="3" name="Notes Placeholder 2"/>
          <p:cNvSpPr>
            <a:spLocks noGrp="1"/>
          </p:cNvSpPr>
          <p:nvPr>
            <p:ph type="body" idx="1"/>
          </p:nvPr>
        </p:nvSpPr>
        <p:spPr>
          <a:xfrm>
            <a:off x="328613" y="3247459"/>
            <a:ext cx="6223000" cy="6048941"/>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100"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Here's a recap of what you've learned about emotional intelligence, empathy and reframing to support patients and families during their last days and hours.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Emotional intelligence, the capacity to recognize, understand, use and manage one's own and others' emotions, is crucial in palliative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A key aspect of EI is empathy, which is vital in providing compassionate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There are three types of empathy: cognitive (grasping others' thoughts), emotional (resonating with others' feelings), and compassionate (understanding, resonating, and taking action). Each is essential for providing compassionate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Each of you has the power to profoundly impact a patient's end-of-life experience.  You showing different types of empathy you can provide emotional support and comfort for patients and their families.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We also discussed reframing, which is the ability to view situations or emotions from new perspectives.  Reframing helps individuals maintain a positive mindset and manage the intense emotions that often arise in palliative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The 'catch it, check it, change it' technique we learned helps us identify, assess, and adjust our thoughts and responses effectively.  And recognizing emotional intensities, from low to high, helps you to better understand someone's thoughts and behaviors and shape appropriate responses.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Remember these skills are not just techniques but essential tools that enhance our ability to provide compassionate and effective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b="1" kern="100" dirty="0">
                <a:effectLst/>
                <a:latin typeface="Aptos" panose="020B0004020202020204" pitchFamily="34" charset="0"/>
                <a:ea typeface="Aptos" panose="020B0004020202020204" pitchFamily="34" charset="0"/>
                <a:cs typeface="Arial" panose="020B0604020202020204" pitchFamily="34" charset="0"/>
              </a:rPr>
              <a:t>[ </a:t>
            </a:r>
            <a:r>
              <a:rPr lang="en-CA"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OPTIONAL – ONLY IF YOU ARE USING THE LEARNING AID ] </a:t>
            </a:r>
            <a:r>
              <a:rPr lang="en-CA"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To help you build these new skills and use them in your clinical practice, you can access the Learning Aid for Empathy and Reframing that provide a short reminder of the emotional intensities you may encounter and possible ways reframe them.  </a:t>
            </a:r>
            <a:endPar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12</a:t>
            </a:fld>
            <a:endParaRPr lang="en-GB" dirty="0"/>
          </a:p>
        </p:txBody>
      </p:sp>
    </p:spTree>
    <p:extLst>
      <p:ext uri="{BB962C8B-B14F-4D97-AF65-F5344CB8AC3E}">
        <p14:creationId xmlns:p14="http://schemas.microsoft.com/office/powerpoint/2010/main" val="1596962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7125" y="546100"/>
            <a:ext cx="4625975" cy="2601913"/>
          </a:xfrm>
        </p:spPr>
      </p:sp>
      <p:sp>
        <p:nvSpPr>
          <p:cNvPr id="3" name="Notes Placeholder 2"/>
          <p:cNvSpPr>
            <a:spLocks noGrp="1"/>
          </p:cNvSpPr>
          <p:nvPr>
            <p:ph type="body" idx="1"/>
          </p:nvPr>
        </p:nvSpPr>
        <p:spPr>
          <a:xfrm>
            <a:off x="328613" y="3247459"/>
            <a:ext cx="6223000" cy="6048941"/>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100"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Here's a recap of what you've learned about emotional intelligence, empathy and reframing to support patients and families during their last days and hours.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Emotional intelligence, the capacity to recognize, understand, use and manage one's own and others' emotions, is crucial in palliative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A key aspect of EI is empathy, which is vital in providing compassionate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There are three types of empathy: cognitive (grasping others' thoughts), emotional (resonating with others' feelings), and compassionate (understanding, resonating, and taking action). Each is essential for providing compassionate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Each of you has the power to profoundly impact a patient's end-of-life experience.  You showing different types of empathy you can provide emotional support and comfort for patients and their families.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We also discussed reframing, which is the ability to view situations or emotions from new perspectives.  Reframing helps individuals maintain a positive mindset and manage the intense emotions that often arise in palliative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The 'catch it, check it, change it' technique we learned helps us identify, assess, and adjust our thoughts and responses effectively.  And recognizing emotional intensities, from low to high, helps you to better understand someone's thoughts and behaviors and shape appropriate responses.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Remember these skills are not just techniques but essential tools that enhance our ability to provide compassionate and effective care.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b="1" kern="100" dirty="0">
                <a:effectLst/>
                <a:latin typeface="Aptos" panose="020B0004020202020204" pitchFamily="34" charset="0"/>
                <a:ea typeface="Aptos" panose="020B0004020202020204" pitchFamily="34" charset="0"/>
                <a:cs typeface="Arial" panose="020B0604020202020204" pitchFamily="34" charset="0"/>
              </a:rPr>
              <a:t>[ </a:t>
            </a:r>
            <a:r>
              <a:rPr lang="en-CA"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OPTIONAL – ONLY IF YOU ARE USING THE LEARNING AID ] </a:t>
            </a:r>
            <a:r>
              <a:rPr lang="en-CA"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To help you build these new skills and use them in your clinical practice, you can access the Learning Aid for Empathy and Reframing that provide a short reminder of the emotional intensities you may encounter and possible ways reframe them.  </a:t>
            </a:r>
            <a:endPar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13</a:t>
            </a:fld>
            <a:endParaRPr lang="en-GB" dirty="0"/>
          </a:p>
        </p:txBody>
      </p:sp>
    </p:spTree>
    <p:extLst>
      <p:ext uri="{BB962C8B-B14F-4D97-AF65-F5344CB8AC3E}">
        <p14:creationId xmlns:p14="http://schemas.microsoft.com/office/powerpoint/2010/main" val="400926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8350" y="563563"/>
            <a:ext cx="5575300" cy="3136900"/>
          </a:xfrm>
        </p:spPr>
      </p:sp>
      <p:sp>
        <p:nvSpPr>
          <p:cNvPr id="3" name="Notes Placeholder 2"/>
          <p:cNvSpPr>
            <a:spLocks noGrp="1"/>
          </p:cNvSpPr>
          <p:nvPr>
            <p:ph type="body" idx="1"/>
          </p:nvPr>
        </p:nvSpPr>
        <p:spPr>
          <a:xfrm>
            <a:off x="444500" y="3930160"/>
            <a:ext cx="6223000" cy="5148525"/>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400" b="1" kern="100" dirty="0">
                <a:effectLst/>
                <a:highlight>
                  <a:srgbClr val="FFFF00"/>
                </a:highlight>
                <a:ea typeface="Calibri" panose="020F0502020204030204" pitchFamily="34" charset="0"/>
                <a:cs typeface="Arial" panose="020B0604020202020204" pitchFamily="34" charset="0"/>
              </a:rPr>
              <a:t>FACILITATOR NOTES:</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a:p>
            <a:pPr>
              <a:lnSpc>
                <a:spcPct val="107000"/>
              </a:lnSpc>
              <a:spcAft>
                <a:spcPts val="800"/>
              </a:spcAft>
            </a:pPr>
            <a:r>
              <a:rPr lang="en-CA" kern="100" dirty="0">
                <a:effectLst/>
                <a:ea typeface="Aptos" panose="020B0004020202020204" pitchFamily="34" charset="0"/>
                <a:cs typeface="Arial" panose="020B0604020202020204" pitchFamily="34" charset="0"/>
              </a:rPr>
              <a:t>Before we discuss empathy and reframing, let’s take a moment to talk about emotional intelligence and why it's so crucial in palliative care.</a:t>
            </a:r>
          </a:p>
          <a:p>
            <a:pPr>
              <a:lnSpc>
                <a:spcPct val="107000"/>
              </a:lnSpc>
              <a:spcAft>
                <a:spcPts val="800"/>
              </a:spcAft>
            </a:pPr>
            <a:r>
              <a:rPr lang="en-CA" kern="100" dirty="0">
                <a:effectLst/>
                <a:ea typeface="Aptos" panose="020B0004020202020204" pitchFamily="34" charset="0"/>
                <a:cs typeface="Arial" panose="020B0604020202020204" pitchFamily="34" charset="0"/>
              </a:rPr>
              <a:t>Emotional intelligence is the ability to understand, manage, and use your emotions and those of others in a positive way.  </a:t>
            </a:r>
          </a:p>
          <a:p>
            <a:pPr>
              <a:lnSpc>
                <a:spcPct val="107000"/>
              </a:lnSpc>
              <a:spcAft>
                <a:spcPts val="800"/>
              </a:spcAft>
            </a:pPr>
            <a:r>
              <a:rPr lang="en-CA" kern="100" dirty="0">
                <a:effectLst/>
                <a:ea typeface="Aptos" panose="020B0004020202020204" pitchFamily="34" charset="0"/>
                <a:cs typeface="Arial" panose="020B0604020202020204" pitchFamily="34" charset="0"/>
              </a:rPr>
              <a:t>When you provide care and support for individuals and their families during a patients’ last days and hours, using your emotional intelligence skills is an absolute must for a number of key reasons:</a:t>
            </a:r>
            <a:endParaRPr lang="en-GB" kern="100" dirty="0">
              <a:effectLst/>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CA" kern="100" dirty="0">
                <a:effectLst/>
                <a:ea typeface="Aptos" panose="020B0004020202020204" pitchFamily="34" charset="0"/>
                <a:cs typeface="Arial" panose="020B0604020202020204" pitchFamily="34" charset="0"/>
              </a:rPr>
              <a:t>Patients who are seriously ill or nearing the end of life often deal with a lot of strong emotions and questions. Being a calm and understanding presence can be the steady anchor they need.</a:t>
            </a:r>
            <a:endParaRPr lang="en-GB" kern="100" dirty="0">
              <a:effectLst/>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endParaRPr lang="en-CA" kern="100" dirty="0">
              <a:effectLst/>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CA" kern="100" dirty="0">
                <a:effectLst/>
                <a:ea typeface="Aptos" panose="020B0004020202020204" pitchFamily="34" charset="0"/>
                <a:cs typeface="Arial" panose="020B0604020202020204" pitchFamily="34" charset="0"/>
              </a:rPr>
              <a:t>It’s also important to tune into your own emotions. This helps you connect more deeply with your patients and keep your own feelings in check.</a:t>
            </a:r>
          </a:p>
          <a:p>
            <a:pPr lvl="0">
              <a:lnSpc>
                <a:spcPct val="107000"/>
              </a:lnSpc>
            </a:pPr>
            <a:endParaRPr lang="en-CA" kern="100" dirty="0">
              <a:effectLst/>
              <a:ea typeface="Aptos" panose="020B000402020202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CA" kern="100" dirty="0">
                <a:effectLst/>
                <a:ea typeface="Aptos" panose="020B0004020202020204" pitchFamily="34" charset="0"/>
                <a:cs typeface="Arial" panose="020B0604020202020204" pitchFamily="34" charset="0"/>
              </a:rPr>
              <a:t>Finally, your emotional intelligence really shines in those final moments with a patient. Being there to offer comfort and support for grief and loss to their loved ones is a huge part of your role. Your empathy and understanding can make a big difference.</a:t>
            </a:r>
            <a:endParaRPr lang="en-GB" kern="100" dirty="0">
              <a:effectLst/>
              <a:ea typeface="Aptos" panose="020B0004020202020204" pitchFamily="34" charset="0"/>
              <a:cs typeface="Arial" panose="020B0604020202020204" pitchFamily="34" charset="0"/>
            </a:endParaRPr>
          </a:p>
          <a:p>
            <a:pPr defTabSz="924458">
              <a:defRPr/>
            </a:pPr>
            <a:endParaRPr lang="en-CA"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2</a:t>
            </a:fld>
            <a:endParaRPr lang="en-GB" dirty="0"/>
          </a:p>
        </p:txBody>
      </p:sp>
    </p:spTree>
    <p:extLst>
      <p:ext uri="{BB962C8B-B14F-4D97-AF65-F5344CB8AC3E}">
        <p14:creationId xmlns:p14="http://schemas.microsoft.com/office/powerpoint/2010/main" val="585848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44500" y="4473892"/>
            <a:ext cx="6223000" cy="4027851"/>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400" b="1" kern="100" dirty="0">
                <a:effectLst/>
                <a:highlight>
                  <a:srgbClr val="FFFF00"/>
                </a:highlight>
                <a:ea typeface="Calibri" panose="020F0502020204030204" pitchFamily="34" charset="0"/>
                <a:cs typeface="Arial" panose="020B0604020202020204" pitchFamily="34" charset="0"/>
              </a:rPr>
              <a:t>FACILITATOR NOTES:</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Empathy is all about really understanding and sharing the feelings and perspectives of others. It's not just about feeling sorry for someone.  </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Sometimes, when we try to help someone through a tough or emotional time, it can get a bit confusing. But using empathy, we can offer support without making the other person feel diminished. In fact, empathetic responses can actually help the other person build confidence and self-sufficiency as they navigate their situation and look for possible actions. </a:t>
            </a:r>
          </a:p>
          <a:p>
            <a:pPr>
              <a:lnSpc>
                <a:spcPct val="107000"/>
              </a:lnSpc>
              <a:spcAft>
                <a:spcPts val="800"/>
              </a:spcAft>
            </a:pPr>
            <a:endPar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Let’s watch a short video that shows the difference between empathy and sympathy.</a:t>
            </a:r>
          </a:p>
          <a:p>
            <a:pPr>
              <a:lnSpc>
                <a:spcPct val="107000"/>
              </a:lnSpc>
              <a:spcAft>
                <a:spcPts val="800"/>
              </a:spcAft>
            </a:pPr>
            <a:endParaRPr lang="en-CA" sz="1400" b="1"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sz="1400"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[OPTIONAL 2 MINUTE VIDEO - </a:t>
            </a:r>
            <a:r>
              <a:rPr lang="en-GB" sz="1400"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How empathy works - and sympathy can't – IF YOU DON’T WANT TO SHOW THE VIDEO, </a:t>
            </a:r>
            <a:r>
              <a:rPr lang="en-GB" sz="1400" b="1" kern="100" dirty="0">
                <a:highlight>
                  <a:srgbClr val="FFFF00"/>
                </a:highlight>
                <a:latin typeface="Aptos" panose="020B0004020202020204" pitchFamily="34" charset="0"/>
                <a:ea typeface="Aptos" panose="020B0004020202020204" pitchFamily="34" charset="0"/>
                <a:cs typeface="Arial" panose="020B0604020202020204" pitchFamily="34" charset="0"/>
              </a:rPr>
              <a:t>REMOVE FROM SLIDE DECK OR MOVE TO NEXT SLIDE)</a:t>
            </a:r>
            <a:endParaRPr lang="en-GB" sz="1400" b="1"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a:p>
            <a:pPr defTabSz="924458">
              <a:defRPr/>
            </a:pPr>
            <a:endParaRPr lang="en-CA"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3</a:t>
            </a:fld>
            <a:endParaRPr lang="en-GB" dirty="0"/>
          </a:p>
        </p:txBody>
      </p:sp>
    </p:spTree>
    <p:extLst>
      <p:ext uri="{BB962C8B-B14F-4D97-AF65-F5344CB8AC3E}">
        <p14:creationId xmlns:p14="http://schemas.microsoft.com/office/powerpoint/2010/main" val="388768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3DE01C-9E0A-6801-7DC8-E1BF8F0959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9614FC-0101-CF4F-51B5-490A9BB8F61A}"/>
              </a:ext>
            </a:extLst>
          </p:cNvPr>
          <p:cNvSpPr>
            <a:spLocks noGrp="1" noRot="1" noChangeAspect="1"/>
          </p:cNvSpPr>
          <p:nvPr>
            <p:ph type="sldImg"/>
          </p:nvPr>
        </p:nvSpPr>
        <p:spPr>
          <a:xfrm>
            <a:off x="652463" y="727075"/>
            <a:ext cx="5575300" cy="3136900"/>
          </a:xfrm>
        </p:spPr>
      </p:sp>
      <p:sp>
        <p:nvSpPr>
          <p:cNvPr id="3" name="Notes Placeholder 2">
            <a:extLst>
              <a:ext uri="{FF2B5EF4-FFF2-40B4-BE49-F238E27FC236}">
                <a16:creationId xmlns:a16="http://schemas.microsoft.com/office/drawing/2014/main" id="{4791B308-5311-8A0D-04F7-147210167213}"/>
              </a:ext>
            </a:extLst>
          </p:cNvPr>
          <p:cNvSpPr>
            <a:spLocks noGrp="1"/>
          </p:cNvSpPr>
          <p:nvPr>
            <p:ph type="body" idx="1"/>
          </p:nvPr>
        </p:nvSpPr>
        <p:spPr>
          <a:xfrm>
            <a:off x="422728" y="4011916"/>
            <a:ext cx="6223000" cy="5284483"/>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400"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endParaRPr lang="en-GB" kern="100" dirty="0">
              <a:effectLst/>
              <a:ea typeface="Aptos" panose="020B0004020202020204" pitchFamily="34" charset="0"/>
              <a:cs typeface="Arial" panose="020B0604020202020204" pitchFamily="34" charset="0"/>
            </a:endParaRPr>
          </a:p>
          <a:p>
            <a:pPr>
              <a:lnSpc>
                <a:spcPct val="107000"/>
              </a:lnSpc>
              <a:spcAft>
                <a:spcPts val="800"/>
              </a:spcAft>
            </a:pPr>
            <a:r>
              <a:rPr lang="en-GB" kern="100" dirty="0">
                <a:effectLst/>
                <a:ea typeface="Aptos" panose="020B0004020202020204" pitchFamily="34" charset="0"/>
                <a:cs typeface="Arial" panose="020B0604020202020204" pitchFamily="34" charset="0"/>
              </a:rPr>
              <a:t>We can break empathy down into three types:</a:t>
            </a:r>
          </a:p>
          <a:p>
            <a:pPr marL="342900" lvl="0" indent="-342900">
              <a:lnSpc>
                <a:spcPct val="107000"/>
              </a:lnSpc>
              <a:buFont typeface="Symbol" panose="05050102010706020507" pitchFamily="18" charset="2"/>
              <a:buChar char=""/>
            </a:pPr>
            <a:r>
              <a:rPr lang="en-GB" kern="100" dirty="0">
                <a:effectLst/>
                <a:ea typeface="Aptos" panose="020B0004020202020204" pitchFamily="34" charset="0"/>
                <a:cs typeface="Arial" panose="020B0604020202020204" pitchFamily="34" charset="0"/>
              </a:rPr>
              <a:t>Cognitive empathy: This is when you understand someone else's thoughts.</a:t>
            </a:r>
          </a:p>
          <a:p>
            <a:pPr marL="342900" lvl="0" indent="-342900">
              <a:lnSpc>
                <a:spcPct val="107000"/>
              </a:lnSpc>
              <a:buFont typeface="Symbol" panose="05050102010706020507" pitchFamily="18" charset="2"/>
              <a:buChar char=""/>
            </a:pPr>
            <a:r>
              <a:rPr lang="en-GB" kern="100" dirty="0">
                <a:effectLst/>
                <a:ea typeface="Aptos" panose="020B0004020202020204" pitchFamily="34" charset="0"/>
                <a:cs typeface="Arial" panose="020B0604020202020204" pitchFamily="34" charset="0"/>
              </a:rPr>
              <a:t>Emotional empathy: This type allows you to feel what another person is feeling.</a:t>
            </a:r>
          </a:p>
          <a:p>
            <a:pPr marL="342900" lvl="0" indent="-342900">
              <a:lnSpc>
                <a:spcPct val="107000"/>
              </a:lnSpc>
              <a:spcAft>
                <a:spcPts val="800"/>
              </a:spcAft>
              <a:buFont typeface="Symbol" panose="05050102010706020507" pitchFamily="18" charset="2"/>
              <a:buChar char=""/>
            </a:pPr>
            <a:r>
              <a:rPr lang="en-GB" kern="100" dirty="0">
                <a:effectLst/>
                <a:ea typeface="Aptos" panose="020B0004020202020204" pitchFamily="34" charset="0"/>
                <a:cs typeface="Arial" panose="020B0604020202020204" pitchFamily="34" charset="0"/>
              </a:rPr>
              <a:t>Compassionate empathy: This kind drives you to take actions that are helpful.</a:t>
            </a:r>
          </a:p>
          <a:p>
            <a:pPr>
              <a:lnSpc>
                <a:spcPct val="107000"/>
              </a:lnSpc>
              <a:spcAft>
                <a:spcPts val="800"/>
              </a:spcAft>
            </a:pPr>
            <a:endParaRPr lang="en-GB" kern="100" dirty="0">
              <a:effectLst/>
              <a:ea typeface="Aptos" panose="020B0004020202020204" pitchFamily="34" charset="0"/>
              <a:cs typeface="Arial" panose="020B0604020202020204" pitchFamily="34" charset="0"/>
            </a:endParaRPr>
          </a:p>
          <a:p>
            <a:pPr>
              <a:lnSpc>
                <a:spcPct val="107000"/>
              </a:lnSpc>
              <a:spcAft>
                <a:spcPts val="800"/>
              </a:spcAft>
            </a:pPr>
            <a:r>
              <a:rPr lang="en-GB" kern="100" dirty="0">
                <a:effectLst/>
                <a:ea typeface="Aptos" panose="020B0004020202020204" pitchFamily="34" charset="0"/>
                <a:cs typeface="Arial" panose="020B0604020202020204" pitchFamily="34" charset="0"/>
              </a:rPr>
              <a:t>In your daily roles, using these types of empathy helps you deeply connect with patients and their families, guiding them through their emotional journeys</a:t>
            </a:r>
            <a:r>
              <a:rPr lang="en-GB" kern="0" dirty="0">
                <a:solidFill>
                  <a:srgbClr val="0D0D0D"/>
                </a:solidFill>
                <a:effectLst/>
                <a:ea typeface="Times New Roman" panose="02020603050405020304" pitchFamily="18" charset="0"/>
                <a:cs typeface="Arial" panose="020B0604020202020204" pitchFamily="34" charset="0"/>
              </a:rPr>
              <a:t>.</a:t>
            </a:r>
            <a:endParaRPr lang="en-GB" kern="100" dirty="0">
              <a:effectLst/>
              <a:ea typeface="Aptos" panose="020B0004020202020204" pitchFamily="34" charset="0"/>
              <a:cs typeface="Arial" panose="020B0604020202020204" pitchFamily="34" charset="0"/>
            </a:endParaRPr>
          </a:p>
          <a:p>
            <a:pPr marL="0" marR="0" lvl="0" indent="0" algn="l" defTabSz="924458" rtl="0" eaLnBrk="1" fontAlgn="auto" latinLnBrk="0" hangingPunct="1">
              <a:lnSpc>
                <a:spcPct val="100000"/>
              </a:lnSpc>
              <a:spcBef>
                <a:spcPts val="0"/>
              </a:spcBef>
              <a:spcAft>
                <a:spcPts val="0"/>
              </a:spcAft>
              <a:buClrTx/>
              <a:buSzTx/>
              <a:buFontTx/>
              <a:buNone/>
              <a:tabLst/>
              <a:defRPr/>
            </a:pPr>
            <a:r>
              <a:rPr lang="en-CA" b="1" kern="100" dirty="0">
                <a:effectLst/>
                <a:highlight>
                  <a:srgbClr val="FFFF00"/>
                </a:highlight>
                <a:ea typeface="Calibri" panose="020F0502020204030204" pitchFamily="34" charset="0"/>
                <a:cs typeface="Arial" panose="020B0604020202020204" pitchFamily="34" charset="0"/>
              </a:rPr>
              <a:t>Read chart text under each type of empathy.</a:t>
            </a:r>
          </a:p>
          <a:p>
            <a:pPr defTabSz="924458">
              <a:defRPr/>
            </a:pPr>
            <a:endParaRPr lang="en-CA"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92B737-7A8A-3A01-2208-33464237E3C6}"/>
              </a:ext>
            </a:extLst>
          </p:cNvPr>
          <p:cNvSpPr>
            <a:spLocks noGrp="1"/>
          </p:cNvSpPr>
          <p:nvPr>
            <p:ph type="sldNum" sz="quarter" idx="5"/>
          </p:nvPr>
        </p:nvSpPr>
        <p:spPr/>
        <p:txBody>
          <a:bodyPr/>
          <a:lstStyle/>
          <a:p>
            <a:fld id="{CCB7A40F-EEE3-40DC-9D6B-7B3D14AA826A}" type="slidenum">
              <a:rPr lang="en-GB" smtClean="0"/>
              <a:t>4</a:t>
            </a:fld>
            <a:endParaRPr lang="en-GB" dirty="0"/>
          </a:p>
        </p:txBody>
      </p:sp>
    </p:spTree>
    <p:extLst>
      <p:ext uri="{BB962C8B-B14F-4D97-AF65-F5344CB8AC3E}">
        <p14:creationId xmlns:p14="http://schemas.microsoft.com/office/powerpoint/2010/main" val="3255965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139343-41D4-3F91-836D-A0E1A621B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5E9E5C-254C-59F9-D604-BA939C7B3FCF}"/>
              </a:ext>
            </a:extLst>
          </p:cNvPr>
          <p:cNvSpPr>
            <a:spLocks noGrp="1" noRot="1" noChangeAspect="1"/>
          </p:cNvSpPr>
          <p:nvPr>
            <p:ph type="sldImg"/>
          </p:nvPr>
        </p:nvSpPr>
        <p:spPr>
          <a:xfrm>
            <a:off x="652463" y="204788"/>
            <a:ext cx="5575300" cy="3136900"/>
          </a:xfrm>
        </p:spPr>
      </p:sp>
      <p:sp>
        <p:nvSpPr>
          <p:cNvPr id="3" name="Notes Placeholder 2">
            <a:extLst>
              <a:ext uri="{FF2B5EF4-FFF2-40B4-BE49-F238E27FC236}">
                <a16:creationId xmlns:a16="http://schemas.microsoft.com/office/drawing/2014/main" id="{10B62C47-8379-6A82-1B82-B448966B00B3}"/>
              </a:ext>
            </a:extLst>
          </p:cNvPr>
          <p:cNvSpPr>
            <a:spLocks noGrp="1"/>
          </p:cNvSpPr>
          <p:nvPr>
            <p:ph type="body" idx="1"/>
          </p:nvPr>
        </p:nvSpPr>
        <p:spPr>
          <a:xfrm>
            <a:off x="239713" y="3552330"/>
            <a:ext cx="6400799" cy="5539282"/>
          </a:xfrm>
        </p:spPr>
        <p:txBody>
          <a:bodyPr/>
          <a:lstStyle/>
          <a:p>
            <a:pPr>
              <a:lnSpc>
                <a:spcPct val="107000"/>
              </a:lnSpc>
              <a:spcAft>
                <a:spcPts val="800"/>
              </a:spcAft>
            </a:pPr>
            <a:r>
              <a:rPr lang="en-CA"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Let's take a moment for a reflection exercise on empathy, which plays a crucial role in enhancing a patient's experience during their final days. This goes beyond medical care; it's about honouring their dignity and personal choices.</a:t>
            </a:r>
          </a:p>
          <a:p>
            <a:pPr>
              <a:lnSpc>
                <a:spcPct val="107000"/>
              </a:lnSpc>
              <a:spcAft>
                <a:spcPts val="800"/>
              </a:spcAft>
            </a:pPr>
            <a:r>
              <a:rPr lang="en-GB" b="1" kern="100" dirty="0">
                <a:effectLst/>
                <a:latin typeface="Aptos" panose="020B0004020202020204" pitchFamily="34" charset="0"/>
                <a:ea typeface="Aptos" panose="020B0004020202020204" pitchFamily="34" charset="0"/>
                <a:cs typeface="Arial" panose="020B0604020202020204" pitchFamily="34" charset="0"/>
              </a:rPr>
              <a:t>INSTRUCTIONS</a:t>
            </a:r>
            <a:r>
              <a:rPr lang="en-GB" kern="100" dirty="0">
                <a:effectLst/>
                <a:latin typeface="Aptos" panose="020B0004020202020204" pitchFamily="34" charset="0"/>
                <a:ea typeface="Aptos" panose="020B0004020202020204" pitchFamily="34" charset="0"/>
                <a:cs typeface="Arial" panose="020B0604020202020204" pitchFamily="34" charset="0"/>
              </a:rPr>
              <a:t> – Ask the participants to:  </a:t>
            </a:r>
          </a:p>
          <a:p>
            <a:pPr marL="342900" lvl="0" indent="-342900">
              <a:lnSpc>
                <a:spcPct val="107000"/>
              </a:lnSpc>
              <a:buFont typeface="+mj-lt"/>
              <a:buAutoNum type="arabicPeriod"/>
            </a:pPr>
            <a:r>
              <a:rPr lang="en-GB" kern="100" dirty="0">
                <a:effectLst/>
                <a:latin typeface="Aptos" panose="020B0004020202020204" pitchFamily="34" charset="0"/>
                <a:ea typeface="Aptos" panose="020B0004020202020204" pitchFamily="34" charset="0"/>
                <a:cs typeface="Arial" panose="020B0604020202020204" pitchFamily="34" charset="0"/>
              </a:rPr>
              <a:t>Think back to a recent interaction you had with a patient or their family in the last days or hours of care.</a:t>
            </a:r>
          </a:p>
          <a:p>
            <a:pPr marL="342900" lvl="0" indent="-342900">
              <a:lnSpc>
                <a:spcPct val="107000"/>
              </a:lnSpc>
              <a:buFont typeface="+mj-lt"/>
              <a:buAutoNum type="arabicPeriod"/>
            </a:pPr>
            <a:endParaRPr lang="en-GB"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mj-lt"/>
              <a:buAutoNum type="arabicPeriod"/>
            </a:pPr>
            <a:r>
              <a:rPr lang="en-GB" kern="100" dirty="0">
                <a:effectLst/>
                <a:latin typeface="Aptos" panose="020B0004020202020204" pitchFamily="34" charset="0"/>
                <a:ea typeface="Aptos" panose="020B0004020202020204" pitchFamily="34" charset="0"/>
                <a:cs typeface="Arial" panose="020B0604020202020204" pitchFamily="34" charset="0"/>
              </a:rPr>
              <a:t>Reflect on the emotional needs expressed during this interaction.</a:t>
            </a:r>
          </a:p>
          <a:p>
            <a:pPr marL="342900" lvl="0" indent="-342900">
              <a:lnSpc>
                <a:spcPct val="107000"/>
              </a:lnSpc>
              <a:buFont typeface="+mj-lt"/>
              <a:buAutoNum type="arabicPeriod"/>
            </a:pPr>
            <a:endParaRPr lang="en-GB"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mj-lt"/>
              <a:buAutoNum type="arabicPeriod"/>
            </a:pPr>
            <a:r>
              <a:rPr lang="en-GB" kern="100" dirty="0">
                <a:effectLst/>
                <a:latin typeface="Aptos" panose="020B0004020202020204" pitchFamily="34" charset="0"/>
                <a:ea typeface="Aptos" panose="020B0004020202020204" pitchFamily="34" charset="0"/>
                <a:cs typeface="Arial" panose="020B0604020202020204" pitchFamily="34" charset="0"/>
              </a:rPr>
              <a:t>Identify which type of empathy—cognitive, emotional, or compassionate—best fits the situation and your response.</a:t>
            </a:r>
          </a:p>
          <a:p>
            <a:pPr marL="342900" lvl="0" indent="-342900">
              <a:lnSpc>
                <a:spcPct val="107000"/>
              </a:lnSpc>
              <a:spcAft>
                <a:spcPts val="800"/>
              </a:spcAft>
              <a:buFont typeface="+mj-lt"/>
              <a:buAutoNum type="arabicPeriod"/>
            </a:pPr>
            <a:endParaRPr lang="en-GB"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spcAft>
                <a:spcPts val="800"/>
              </a:spcAft>
              <a:buFont typeface="+mj-lt"/>
              <a:buAutoNum type="arabicPeriod"/>
            </a:pPr>
            <a:r>
              <a:rPr lang="en-GB" kern="100" dirty="0">
                <a:effectLst/>
                <a:latin typeface="Aptos" panose="020B0004020202020204" pitchFamily="34" charset="0"/>
                <a:ea typeface="Aptos" panose="020B0004020202020204" pitchFamily="34" charset="0"/>
                <a:cs typeface="Arial" panose="020B0604020202020204" pitchFamily="34" charset="0"/>
              </a:rPr>
              <a:t>Consider whether you practiced that type of empathy effectively. What could you have done differently?</a:t>
            </a:r>
          </a:p>
          <a:p>
            <a:pPr>
              <a:lnSpc>
                <a:spcPct val="107000"/>
              </a:lnSpc>
              <a:spcAft>
                <a:spcPts val="800"/>
              </a:spcAft>
            </a:pPr>
            <a:r>
              <a:rPr lang="en-CA"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 GIVE THE PARTICIPANTS A MOMENT TO REFLECT.  ASK IF ANYONE WOULD LIKE TO SHARE THEIR EXPERIENCES] </a:t>
            </a:r>
            <a:endPar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This exercise </a:t>
            </a:r>
            <a:r>
              <a:rPr lang="en-CA" kern="100" dirty="0">
                <a:effectLst/>
                <a:latin typeface="Aptos" panose="020B0004020202020204" pitchFamily="34" charset="0"/>
                <a:ea typeface="Aptos" panose="020B0004020202020204" pitchFamily="34" charset="0"/>
                <a:cs typeface="Arial" panose="020B0604020202020204" pitchFamily="34" charset="0"/>
              </a:rPr>
              <a:t>can </a:t>
            </a:r>
            <a:r>
              <a:rPr lang="en-GB" kern="100" dirty="0">
                <a:effectLst/>
                <a:latin typeface="Aptos" panose="020B0004020202020204" pitchFamily="34" charset="0"/>
                <a:ea typeface="Aptos" panose="020B0004020202020204" pitchFamily="34" charset="0"/>
                <a:cs typeface="Arial" panose="020B0604020202020204" pitchFamily="34" charset="0"/>
              </a:rPr>
              <a:t>help you evaluate and improve how you empathize with patients and their families in critical moments.</a:t>
            </a:r>
          </a:p>
          <a:p>
            <a:pPr>
              <a:lnSpc>
                <a:spcPct val="107000"/>
              </a:lnSpc>
              <a:spcAft>
                <a:spcPts val="800"/>
              </a:spcAft>
            </a:pPr>
            <a:endParaRPr lang="en-CA" b="1" kern="100" dirty="0">
              <a:effectLst/>
              <a:highlight>
                <a:srgbClr val="FFFF00"/>
              </a:highlight>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29BBEF7-F365-C896-1D4E-2980F067B2EB}"/>
              </a:ext>
            </a:extLst>
          </p:cNvPr>
          <p:cNvSpPr>
            <a:spLocks noGrp="1"/>
          </p:cNvSpPr>
          <p:nvPr>
            <p:ph type="sldNum" sz="quarter" idx="5"/>
          </p:nvPr>
        </p:nvSpPr>
        <p:spPr/>
        <p:txBody>
          <a:bodyPr/>
          <a:lstStyle/>
          <a:p>
            <a:fld id="{CCB7A40F-EEE3-40DC-9D6B-7B3D14AA826A}" type="slidenum">
              <a:rPr lang="en-GB" smtClean="0"/>
              <a:t>5</a:t>
            </a:fld>
            <a:endParaRPr lang="en-GB" dirty="0"/>
          </a:p>
        </p:txBody>
      </p:sp>
    </p:spTree>
    <p:extLst>
      <p:ext uri="{BB962C8B-B14F-4D97-AF65-F5344CB8AC3E}">
        <p14:creationId xmlns:p14="http://schemas.microsoft.com/office/powerpoint/2010/main" val="799458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44500" y="4473892"/>
            <a:ext cx="6223000" cy="4670108"/>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100"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endParaRPr lang="en-GB" sz="1400" kern="100" dirty="0">
              <a:effectLst/>
              <a:ea typeface="Aptos" panose="020B0004020202020204" pitchFamily="34" charset="0"/>
              <a:cs typeface="Arial" panose="020B0604020202020204" pitchFamily="34" charset="0"/>
            </a:endParaRPr>
          </a:p>
          <a:p>
            <a:pPr>
              <a:lnSpc>
                <a:spcPct val="107000"/>
              </a:lnSpc>
              <a:spcAft>
                <a:spcPts val="800"/>
              </a:spcAft>
            </a:pPr>
            <a:r>
              <a:rPr lang="en-GB" kern="100" dirty="0">
                <a:effectLst/>
                <a:ea typeface="Aptos" panose="020B0004020202020204" pitchFamily="34" charset="0"/>
                <a:cs typeface="Arial" panose="020B0604020202020204" pitchFamily="34" charset="0"/>
              </a:rPr>
              <a:t>Reframing is a technique that helps you look at difficult situations from a new angle.  It's especially useful in palliative care, where emotions can be intense both for patients and their families.</a:t>
            </a:r>
          </a:p>
          <a:p>
            <a:pPr>
              <a:lnSpc>
                <a:spcPct val="107000"/>
              </a:lnSpc>
              <a:spcAft>
                <a:spcPts val="800"/>
              </a:spcAft>
            </a:pPr>
            <a:r>
              <a:rPr lang="en-GB" b="1" kern="100" dirty="0">
                <a:effectLst/>
                <a:ea typeface="Aptos" panose="020B0004020202020204" pitchFamily="34" charset="0"/>
                <a:cs typeface="Arial" panose="020B0604020202020204" pitchFamily="34" charset="0"/>
              </a:rPr>
              <a:t>Why Use Reframing?</a:t>
            </a:r>
            <a:endParaRPr lang="en-GB" kern="100" dirty="0">
              <a:effectLst/>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kern="100" dirty="0">
                <a:effectLst/>
                <a:ea typeface="Aptos" panose="020B0004020202020204" pitchFamily="34" charset="0"/>
                <a:cs typeface="Arial" panose="020B0604020202020204" pitchFamily="34" charset="0"/>
              </a:rPr>
              <a:t>For patients: It helps shift overwhelming emotions like fear or grief into feelings of reassurance and connection. This creates a space where patients can express their emotions and feel accepted.</a:t>
            </a:r>
          </a:p>
          <a:p>
            <a:pPr marL="228600">
              <a:lnSpc>
                <a:spcPct val="107000"/>
              </a:lnSpc>
            </a:pPr>
            <a:r>
              <a:rPr lang="en-GB" kern="100" dirty="0">
                <a:effectLst/>
                <a:ea typeface="Aptos" panose="020B0004020202020204" pitchFamily="34" charset="0"/>
                <a:cs typeface="Arial" panose="020B0604020202020204" pitchFamily="34" charset="0"/>
              </a:rPr>
              <a:t> </a:t>
            </a:r>
          </a:p>
          <a:p>
            <a:pPr marL="342900" lvl="0" indent="-342900">
              <a:lnSpc>
                <a:spcPct val="107000"/>
              </a:lnSpc>
              <a:spcAft>
                <a:spcPts val="800"/>
              </a:spcAft>
              <a:buFont typeface="Symbol" panose="05050102010706020507" pitchFamily="18" charset="2"/>
              <a:buChar char=""/>
            </a:pPr>
            <a:r>
              <a:rPr lang="en-GB" kern="100" dirty="0">
                <a:effectLst/>
                <a:ea typeface="Aptos" panose="020B0004020202020204" pitchFamily="34" charset="0"/>
                <a:cs typeface="Arial" panose="020B0604020202020204" pitchFamily="34" charset="0"/>
              </a:rPr>
              <a:t>For family members: Reframing can help them find resilience and solace, shifting their focus from feelings of guilt and helplessness to appreciating precious moments with their loved ones and recognizing the comfort their presence provides.</a:t>
            </a:r>
          </a:p>
          <a:p>
            <a:pPr>
              <a:lnSpc>
                <a:spcPct val="107000"/>
              </a:lnSpc>
              <a:spcAft>
                <a:spcPts val="800"/>
              </a:spcAft>
            </a:pPr>
            <a:r>
              <a:rPr lang="en-GB" kern="100" dirty="0">
                <a:effectLst/>
                <a:ea typeface="Aptos" panose="020B0004020202020204" pitchFamily="34" charset="0"/>
                <a:cs typeface="Arial" panose="020B0604020202020204" pitchFamily="34" charset="0"/>
              </a:rPr>
              <a:t>Using reframing into your daily practice not only improves your empathy skills but also helps you deal with compassion fatigue and ensure your own emotional well-being.</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CA" b="1" kern="100" dirty="0">
              <a:effectLst/>
              <a:highlight>
                <a:srgbClr val="FFFF00"/>
              </a:highlight>
              <a:ea typeface="Calibri" panose="020F0502020204030204" pitchFamily="34" charset="0"/>
              <a:cs typeface="Arial" panose="020B0604020202020204" pitchFamily="34" charset="0"/>
            </a:endParaRPr>
          </a:p>
          <a:p>
            <a:pPr defTabSz="924458">
              <a:defRPr/>
            </a:pPr>
            <a:endParaRPr lang="en-CA"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6</a:t>
            </a:fld>
            <a:endParaRPr lang="en-GB" dirty="0"/>
          </a:p>
        </p:txBody>
      </p:sp>
    </p:spTree>
    <p:extLst>
      <p:ext uri="{BB962C8B-B14F-4D97-AF65-F5344CB8AC3E}">
        <p14:creationId xmlns:p14="http://schemas.microsoft.com/office/powerpoint/2010/main" val="2612688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44500" y="4473892"/>
            <a:ext cx="6223000" cy="4670108"/>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200"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endParaRPr lang="en-CA" sz="1400" kern="100" dirty="0">
              <a:effectLst/>
              <a:ea typeface="Aptos" panose="020B0004020202020204" pitchFamily="34" charset="0"/>
              <a:cs typeface="Arial" panose="020B0604020202020204" pitchFamily="34" charset="0"/>
            </a:endParaRPr>
          </a:p>
          <a:p>
            <a:pPr>
              <a:lnSpc>
                <a:spcPct val="107000"/>
              </a:lnSpc>
              <a:spcAft>
                <a:spcPts val="800"/>
              </a:spcAft>
            </a:pPr>
            <a:r>
              <a:rPr lang="en-CA" kern="100" dirty="0">
                <a:effectLst/>
                <a:ea typeface="Aptos" panose="020B0004020202020204" pitchFamily="34" charset="0"/>
                <a:cs typeface="Arial" panose="020B0604020202020204" pitchFamily="34" charset="0"/>
              </a:rPr>
              <a:t>Now, let’s go over the "Catch It, Check It, Change It" technique, which is a helpful tool for reframing in your practice.</a:t>
            </a:r>
          </a:p>
          <a:p>
            <a:pPr>
              <a:lnSpc>
                <a:spcPct val="107000"/>
              </a:lnSpc>
              <a:spcAft>
                <a:spcPts val="800"/>
              </a:spcAft>
            </a:pPr>
            <a:r>
              <a:rPr lang="en-CA" kern="100" dirty="0">
                <a:effectLst/>
                <a:ea typeface="Aptos" panose="020B0004020202020204" pitchFamily="34" charset="0"/>
                <a:cs typeface="Arial" panose="020B0604020202020204" pitchFamily="34" charset="0"/>
              </a:rPr>
              <a:t>How to Use the Technique:</a:t>
            </a:r>
          </a:p>
          <a:p>
            <a:pPr marL="285750" indent="-285750">
              <a:lnSpc>
                <a:spcPct val="107000"/>
              </a:lnSpc>
              <a:spcAft>
                <a:spcPts val="800"/>
              </a:spcAft>
              <a:buFont typeface="Arial" panose="020B0604020202020204" pitchFamily="34" charset="0"/>
              <a:buChar char="•"/>
            </a:pPr>
            <a:r>
              <a:rPr lang="en-CA" b="1" kern="100" dirty="0">
                <a:effectLst/>
                <a:ea typeface="Aptos" panose="020B0004020202020204" pitchFamily="34" charset="0"/>
                <a:cs typeface="Arial" panose="020B0604020202020204" pitchFamily="34" charset="0"/>
              </a:rPr>
              <a:t>Catch It: </a:t>
            </a:r>
            <a:r>
              <a:rPr lang="en-CA" kern="100" dirty="0">
                <a:effectLst/>
                <a:ea typeface="Aptos" panose="020B0004020202020204" pitchFamily="34" charset="0"/>
                <a:cs typeface="Arial" panose="020B0604020202020204" pitchFamily="34" charset="0"/>
              </a:rPr>
              <a:t>Start by identifying the emotional cues. What emotions are the patient and their family expressing?</a:t>
            </a:r>
          </a:p>
          <a:p>
            <a:pPr marL="285750" indent="-285750">
              <a:lnSpc>
                <a:spcPct val="107000"/>
              </a:lnSpc>
              <a:spcAft>
                <a:spcPts val="800"/>
              </a:spcAft>
              <a:buFont typeface="Arial" panose="020B0604020202020204" pitchFamily="34" charset="0"/>
              <a:buChar char="•"/>
            </a:pPr>
            <a:r>
              <a:rPr lang="en-CA" b="1" kern="100" dirty="0">
                <a:effectLst/>
                <a:ea typeface="Aptos" panose="020B0004020202020204" pitchFamily="34" charset="0"/>
                <a:cs typeface="Arial" panose="020B0604020202020204" pitchFamily="34" charset="0"/>
              </a:rPr>
              <a:t>Check It: </a:t>
            </a:r>
            <a:r>
              <a:rPr lang="en-CA" kern="100" dirty="0">
                <a:effectLst/>
                <a:ea typeface="Aptos" panose="020B0004020202020204" pitchFamily="34" charset="0"/>
                <a:cs typeface="Arial" panose="020B0604020202020204" pitchFamily="34" charset="0"/>
              </a:rPr>
              <a:t>Think about the emotions being expressed. Why are they feeling this way? How intense are these emotions, and how are they influencing their thoughts and actions? Understanding this is key to how you'll respond.</a:t>
            </a:r>
          </a:p>
          <a:p>
            <a:pPr marL="285750" indent="-285750">
              <a:lnSpc>
                <a:spcPct val="107000"/>
              </a:lnSpc>
              <a:spcAft>
                <a:spcPts val="800"/>
              </a:spcAft>
              <a:buFont typeface="Arial" panose="020B0604020202020204" pitchFamily="34" charset="0"/>
              <a:buChar char="•"/>
            </a:pPr>
            <a:r>
              <a:rPr lang="en-CA" b="1" kern="100" dirty="0">
                <a:effectLst/>
                <a:ea typeface="Aptos" panose="020B0004020202020204" pitchFamily="34" charset="0"/>
                <a:cs typeface="Arial" panose="020B0604020202020204" pitchFamily="34" charset="0"/>
              </a:rPr>
              <a:t>Change It: </a:t>
            </a:r>
            <a:r>
              <a:rPr lang="en-CA" kern="100" dirty="0">
                <a:effectLst/>
                <a:ea typeface="Aptos" panose="020B0004020202020204" pitchFamily="34" charset="0"/>
                <a:cs typeface="Arial" panose="020B0604020202020204" pitchFamily="34" charset="0"/>
              </a:rPr>
              <a:t>Now, reframe these emotions to help patients and their families find solace and peace. Turn these challenging moments into moments of reflection. </a:t>
            </a:r>
          </a:p>
          <a:p>
            <a:pPr>
              <a:lnSpc>
                <a:spcPct val="107000"/>
              </a:lnSpc>
              <a:spcAft>
                <a:spcPts val="800"/>
              </a:spcAft>
            </a:pPr>
            <a:r>
              <a:rPr lang="en-CA" kern="100" dirty="0">
                <a:effectLst/>
                <a:ea typeface="Aptos" panose="020B0004020202020204" pitchFamily="34" charset="0"/>
                <a:cs typeface="Arial" panose="020B0604020202020204" pitchFamily="34" charset="0"/>
              </a:rPr>
              <a:t>Using this straightforward approach can really enhance how you support your patients and their families during highly emotional times. </a:t>
            </a:r>
            <a:endParaRPr lang="en-GB" kern="100" dirty="0">
              <a:effectLst/>
              <a:ea typeface="Aptos" panose="020B0004020202020204" pitchFamily="34" charset="0"/>
              <a:cs typeface="Arial" panose="020B0604020202020204" pitchFamily="34" charset="0"/>
            </a:endParaRP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a:p>
            <a:pPr defTabSz="924458">
              <a:defRPr/>
            </a:pPr>
            <a:endParaRPr lang="en-CA"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7</a:t>
            </a:fld>
            <a:endParaRPr lang="en-GB" dirty="0"/>
          </a:p>
        </p:txBody>
      </p:sp>
    </p:spTree>
    <p:extLst>
      <p:ext uri="{BB962C8B-B14F-4D97-AF65-F5344CB8AC3E}">
        <p14:creationId xmlns:p14="http://schemas.microsoft.com/office/powerpoint/2010/main" val="2656297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44500" y="4473892"/>
            <a:ext cx="6223000" cy="4670108"/>
          </a:xfrm>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CA" sz="1400" b="1" kern="100" dirty="0">
                <a:effectLst/>
                <a:highlight>
                  <a:srgbClr val="FFFF00"/>
                </a:highlight>
                <a:ea typeface="Calibri" panose="020F0502020204030204" pitchFamily="34" charset="0"/>
                <a:cs typeface="Arial" panose="020B0604020202020204" pitchFamily="34" charset="0"/>
              </a:rPr>
              <a:t>FACILITATOR NOTES:</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When using the "Catch It, Check It, Change It" technique, it's crucial to gauge the intensity of the emotions you're dealing with. </a:t>
            </a: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While there are just four </a:t>
            </a:r>
            <a:r>
              <a:rPr lang="en-CA" kern="100" dirty="0">
                <a:latin typeface="Aptos" panose="020B0004020202020204" pitchFamily="34" charset="0"/>
                <a:ea typeface="Aptos" panose="020B0004020202020204" pitchFamily="34" charset="0"/>
                <a:cs typeface="Arial" panose="020B0604020202020204" pitchFamily="34" charset="0"/>
              </a:rPr>
              <a:t>core</a:t>
            </a:r>
            <a:r>
              <a:rPr lang="en-CA" kern="100" dirty="0">
                <a:effectLst/>
                <a:latin typeface="Aptos" panose="020B0004020202020204" pitchFamily="34" charset="0"/>
                <a:ea typeface="Aptos" panose="020B0004020202020204" pitchFamily="34" charset="0"/>
                <a:cs typeface="Arial" panose="020B0604020202020204" pitchFamily="34" charset="0"/>
              </a:rPr>
              <a:t> emotions—happiness, sadness, anger, and fear—each can vary significantly in intensity, which can affect how people think and act.</a:t>
            </a: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Let’s take a moment to review the range of intensities for each of these core emotions.  </a:t>
            </a: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 </a:t>
            </a:r>
            <a:r>
              <a:rPr lang="en-CA"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REVIEW THE CHART AND ASK THE </a:t>
            </a:r>
            <a:r>
              <a:rPr lang="en-CA" b="1" kern="100" dirty="0">
                <a:highlight>
                  <a:srgbClr val="FFFF00"/>
                </a:highlight>
                <a:latin typeface="Aptos" panose="020B0004020202020204" pitchFamily="34" charset="0"/>
                <a:ea typeface="Aptos" panose="020B0004020202020204" pitchFamily="34" charset="0"/>
                <a:cs typeface="Arial" panose="020B0604020202020204" pitchFamily="34" charset="0"/>
              </a:rPr>
              <a:t>REFLECTION </a:t>
            </a:r>
            <a:r>
              <a:rPr lang="en-CA"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QUESTION…</a:t>
            </a:r>
          </a:p>
          <a:p>
            <a:pPr marL="285750" indent="-285750">
              <a:lnSpc>
                <a:spcPct val="107000"/>
              </a:lnSpc>
              <a:spcAft>
                <a:spcPts val="800"/>
              </a:spcAft>
              <a:buFont typeface="Arial" panose="020B0604020202020204" pitchFamily="34" charset="0"/>
              <a:buChar char="•"/>
            </a:pPr>
            <a:r>
              <a:rPr lang="en-CA" kern="100" dirty="0">
                <a:effectLst/>
                <a:latin typeface="Aptos" panose="020B0004020202020204" pitchFamily="34" charset="0"/>
                <a:ea typeface="Aptos" panose="020B0004020202020204" pitchFamily="34" charset="0"/>
                <a:cs typeface="Arial" panose="020B0604020202020204" pitchFamily="34" charset="0"/>
              </a:rPr>
              <a:t>Think about these variations and reflect: Have you ever experienced these emotions at different intensities? What was the circumstance?</a:t>
            </a:r>
          </a:p>
          <a:p>
            <a:pPr marL="0" indent="0">
              <a:lnSpc>
                <a:spcPct val="107000"/>
              </a:lnSpc>
              <a:spcAft>
                <a:spcPts val="800"/>
              </a:spcAft>
              <a:buFont typeface="Arial" panose="020B0604020202020204" pitchFamily="34" charset="0"/>
              <a:buNone/>
            </a:pPr>
            <a:endParaRPr lang="en-CA" kern="100" dirty="0">
              <a:effectLst/>
              <a:latin typeface="Aptos" panose="020B0004020202020204" pitchFamily="34" charset="0"/>
              <a:ea typeface="Aptos" panose="020B0004020202020204" pitchFamily="34" charset="0"/>
              <a:cs typeface="Arial" panose="020B0604020202020204" pitchFamily="34" charset="0"/>
            </a:endParaRPr>
          </a:p>
          <a:p>
            <a:pPr marL="0" indent="0">
              <a:lnSpc>
                <a:spcPct val="107000"/>
              </a:lnSpc>
              <a:spcAft>
                <a:spcPts val="800"/>
              </a:spcAft>
              <a:buFont typeface="Arial" panose="020B0604020202020204" pitchFamily="34" charset="0"/>
              <a:buNone/>
            </a:pPr>
            <a:r>
              <a:rPr lang="en-CA" kern="100" dirty="0">
                <a:effectLst/>
                <a:latin typeface="Aptos" panose="020B0004020202020204" pitchFamily="34" charset="0"/>
                <a:ea typeface="Aptos" panose="020B0004020202020204" pitchFamily="34" charset="0"/>
                <a:cs typeface="Arial" panose="020B0604020202020204" pitchFamily="34" charset="0"/>
              </a:rPr>
              <a:t>Recognizing and understanding how someone is feeling and the intensity of that feeling will help you better connect with and support your patients and their families.</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marL="0" marR="0" lvl="0" indent="0" algn="l" defTabSz="924458" rtl="0" eaLnBrk="1" fontAlgn="auto" latinLnBrk="0" hangingPunct="1">
              <a:lnSpc>
                <a:spcPct val="100000"/>
              </a:lnSpc>
              <a:spcBef>
                <a:spcPts val="0"/>
              </a:spcBef>
              <a:spcAft>
                <a:spcPts val="0"/>
              </a:spcAft>
              <a:buClrTx/>
              <a:buSzTx/>
              <a:buFontTx/>
              <a:buNone/>
              <a:tabLst/>
              <a:defRPr/>
            </a:pPr>
            <a:endParaRPr lang="en-CA" sz="1400" b="1" kern="100" dirty="0">
              <a:effectLst/>
              <a:highlight>
                <a:srgbClr val="FFFF00"/>
              </a:highlight>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8</a:t>
            </a:fld>
            <a:endParaRPr lang="en-GB" dirty="0"/>
          </a:p>
        </p:txBody>
      </p:sp>
    </p:spTree>
    <p:extLst>
      <p:ext uri="{BB962C8B-B14F-4D97-AF65-F5344CB8AC3E}">
        <p14:creationId xmlns:p14="http://schemas.microsoft.com/office/powerpoint/2010/main" val="595894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139343-41D4-3F91-836D-A0E1A621B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5E9E5C-254C-59F9-D604-BA939C7B3FCF}"/>
              </a:ext>
            </a:extLst>
          </p:cNvPr>
          <p:cNvSpPr>
            <a:spLocks noGrp="1" noRot="1" noChangeAspect="1"/>
          </p:cNvSpPr>
          <p:nvPr>
            <p:ph type="sldImg"/>
          </p:nvPr>
        </p:nvSpPr>
        <p:spPr>
          <a:xfrm>
            <a:off x="652463" y="273050"/>
            <a:ext cx="5575300" cy="3136900"/>
          </a:xfrm>
        </p:spPr>
      </p:sp>
      <p:sp>
        <p:nvSpPr>
          <p:cNvPr id="3" name="Notes Placeholder 2">
            <a:extLst>
              <a:ext uri="{FF2B5EF4-FFF2-40B4-BE49-F238E27FC236}">
                <a16:creationId xmlns:a16="http://schemas.microsoft.com/office/drawing/2014/main" id="{10B62C47-8379-6A82-1B82-B448966B00B3}"/>
              </a:ext>
            </a:extLst>
          </p:cNvPr>
          <p:cNvSpPr>
            <a:spLocks noGrp="1"/>
          </p:cNvSpPr>
          <p:nvPr>
            <p:ph type="body" idx="1"/>
          </p:nvPr>
        </p:nvSpPr>
        <p:spPr>
          <a:xfrm>
            <a:off x="303323" y="3476725"/>
            <a:ext cx="6400799" cy="5353242"/>
          </a:xfrm>
        </p:spPr>
        <p:txBody>
          <a:bodyPr/>
          <a:lstStyle/>
          <a:p>
            <a:pPr>
              <a:lnSpc>
                <a:spcPct val="107000"/>
              </a:lnSpc>
              <a:spcAft>
                <a:spcPts val="800"/>
              </a:spcAft>
            </a:pPr>
            <a:r>
              <a:rPr lang="en-CA" b="1" kern="100" dirty="0">
                <a:effectLst/>
                <a:highlight>
                  <a:srgbClr val="FFFF00"/>
                </a:highlight>
                <a:ea typeface="Calibri" panose="020F0502020204030204" pitchFamily="34" charset="0"/>
                <a:cs typeface="Arial" panose="020B0604020202020204" pitchFamily="34" charset="0"/>
              </a:rPr>
              <a:t>FACILITATOR NOTES:</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Let's dive deeper into understanding emotional intensities and explore real-life situations you might encounter. </a:t>
            </a: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This exercise </a:t>
            </a:r>
            <a:r>
              <a:rPr lang="en-CA" kern="100" dirty="0">
                <a:effectLst/>
                <a:latin typeface="Aptos" panose="020B0004020202020204" pitchFamily="34" charset="0"/>
                <a:ea typeface="Aptos" panose="020B0004020202020204" pitchFamily="34" charset="0"/>
                <a:cs typeface="Arial" panose="020B0604020202020204" pitchFamily="34" charset="0"/>
              </a:rPr>
              <a:t>will </a:t>
            </a:r>
            <a:r>
              <a:rPr lang="en-GB" kern="100" dirty="0">
                <a:effectLst/>
                <a:latin typeface="Aptos" panose="020B0004020202020204" pitchFamily="34" charset="0"/>
                <a:ea typeface="Aptos" panose="020B0004020202020204" pitchFamily="34" charset="0"/>
                <a:cs typeface="Arial" panose="020B0604020202020204" pitchFamily="34" charset="0"/>
              </a:rPr>
              <a:t>boost your confidence in handling </a:t>
            </a:r>
            <a:r>
              <a:rPr lang="en-CA" kern="100" dirty="0">
                <a:effectLst/>
                <a:latin typeface="Aptos" panose="020B0004020202020204" pitchFamily="34" charset="0"/>
                <a:ea typeface="Aptos" panose="020B0004020202020204" pitchFamily="34" charset="0"/>
                <a:cs typeface="Arial" panose="020B0604020202020204" pitchFamily="34" charset="0"/>
              </a:rPr>
              <a:t>difficult </a:t>
            </a:r>
            <a:r>
              <a:rPr lang="en-GB" kern="100" dirty="0">
                <a:effectLst/>
                <a:latin typeface="Aptos" panose="020B0004020202020204" pitchFamily="34" charset="0"/>
                <a:ea typeface="Aptos" panose="020B0004020202020204" pitchFamily="34" charset="0"/>
                <a:cs typeface="Arial" panose="020B0604020202020204" pitchFamily="34" charset="0"/>
              </a:rPr>
              <a:t>conversations by using empathy and reframing effectively.</a:t>
            </a:r>
            <a:endParaRPr lang="en-CA"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b="1" kern="100" dirty="0">
                <a:effectLst/>
                <a:latin typeface="Aptos" panose="020B0004020202020204" pitchFamily="34" charset="0"/>
                <a:ea typeface="Aptos" panose="020B0004020202020204" pitchFamily="34" charset="0"/>
                <a:cs typeface="Arial" panose="020B0604020202020204" pitchFamily="34" charset="0"/>
              </a:rPr>
              <a:t>[ </a:t>
            </a:r>
            <a:r>
              <a:rPr lang="en-CA"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YOU CAN CHOOSE FROM 3 SLIDES TO PRESENT – “SAD” / “AFRAID” / ‘ANGRY”.  Each slide shows the range of intensities, the feelings and actions from the patient, family and caregivers, and a possible reframe statement a health care provider could use.]</a:t>
            </a:r>
            <a:endPar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kern="100" dirty="0">
                <a:effectLst/>
                <a:latin typeface="Aptos" panose="020B0004020202020204" pitchFamily="34" charset="0"/>
                <a:ea typeface="Aptos" panose="020B0004020202020204" pitchFamily="34" charset="0"/>
                <a:cs typeface="Arial" panose="020B0604020202020204" pitchFamily="34" charset="0"/>
              </a:rPr>
              <a:t>For each slide</a:t>
            </a:r>
            <a:r>
              <a:rPr lang="en-CA" kern="100" dirty="0">
                <a:effectLst/>
                <a:latin typeface="Aptos" panose="020B0004020202020204" pitchFamily="34" charset="0"/>
                <a:ea typeface="Aptos" panose="020B0004020202020204" pitchFamily="34" charset="0"/>
                <a:cs typeface="Arial" panose="020B0604020202020204" pitchFamily="34" charset="0"/>
              </a:rPr>
              <a:t>: </a:t>
            </a:r>
            <a:r>
              <a:rPr lang="en-GB" kern="100" dirty="0">
                <a:effectLst/>
                <a:latin typeface="Aptos" panose="020B0004020202020204" pitchFamily="34" charset="0"/>
                <a:ea typeface="Aptos" panose="020B0004020202020204" pitchFamily="34" charset="0"/>
                <a:cs typeface="Arial" panose="020B0604020202020204" pitchFamily="34" charset="0"/>
              </a:rPr>
              <a:t>:</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Arial" panose="020B0604020202020204" pitchFamily="34" charset="0"/>
              </a:rPr>
              <a:t>Present the Range of Intensity: Explore the different feelings and actions that patients and caregivers may experience.</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Arial" panose="020B0604020202020204" pitchFamily="34" charset="0"/>
              </a:rPr>
              <a:t>Engage in Discussion:</a:t>
            </a:r>
          </a:p>
          <a:p>
            <a:pPr marL="342900" lvl="0" indent="-342900">
              <a:lnSpc>
                <a:spcPct val="107000"/>
              </a:lnSpc>
              <a:buFont typeface="Symbol" panose="05050102010706020507" pitchFamily="18" charset="2"/>
              <a:buChar char=""/>
            </a:pPr>
            <a:r>
              <a:rPr lang="en-GB" u="sng" kern="100" dirty="0">
                <a:effectLst/>
                <a:latin typeface="Aptos" panose="020B0004020202020204" pitchFamily="34" charset="0"/>
                <a:ea typeface="Aptos" panose="020B0004020202020204" pitchFamily="34" charset="0"/>
                <a:cs typeface="Arial" panose="020B0604020202020204" pitchFamily="34" charset="0"/>
              </a:rPr>
              <a:t>Catch It</a:t>
            </a:r>
            <a:r>
              <a:rPr lang="en-GB" kern="100" dirty="0">
                <a:effectLst/>
                <a:latin typeface="Aptos" panose="020B0004020202020204" pitchFamily="34" charset="0"/>
                <a:ea typeface="Aptos" panose="020B0004020202020204" pitchFamily="34" charset="0"/>
                <a:cs typeface="Arial" panose="020B0604020202020204" pitchFamily="34" charset="0"/>
              </a:rPr>
              <a:t>: </a:t>
            </a:r>
            <a:r>
              <a:rPr lang="en-CA" kern="100" dirty="0">
                <a:effectLst/>
                <a:latin typeface="Aptos" panose="020B0004020202020204" pitchFamily="34" charset="0"/>
                <a:ea typeface="Aptos" panose="020B0004020202020204" pitchFamily="34" charset="0"/>
                <a:cs typeface="Arial" panose="020B0604020202020204" pitchFamily="34" charset="0"/>
              </a:rPr>
              <a:t>Ask an individual to choose one of the emotional intensities they may have experienced. </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u="sng" kern="100" dirty="0">
                <a:effectLst/>
                <a:latin typeface="Aptos" panose="020B0004020202020204" pitchFamily="34" charset="0"/>
                <a:ea typeface="Aptos" panose="020B0004020202020204" pitchFamily="34" charset="0"/>
                <a:cs typeface="Arial" panose="020B0604020202020204" pitchFamily="34" charset="0"/>
              </a:rPr>
              <a:t>Check It</a:t>
            </a:r>
            <a:r>
              <a:rPr lang="en-GB" kern="100" dirty="0">
                <a:effectLst/>
                <a:latin typeface="Aptos" panose="020B0004020202020204" pitchFamily="34" charset="0"/>
                <a:ea typeface="Aptos" panose="020B0004020202020204" pitchFamily="34" charset="0"/>
                <a:cs typeface="Arial" panose="020B0604020202020204" pitchFamily="34" charset="0"/>
              </a:rPr>
              <a:t>: </a:t>
            </a:r>
            <a:r>
              <a:rPr lang="en-CA" kern="100" dirty="0">
                <a:effectLst/>
                <a:latin typeface="Aptos" panose="020B0004020202020204" pitchFamily="34" charset="0"/>
                <a:ea typeface="Aptos" panose="020B0004020202020204" pitchFamily="34" charset="0"/>
                <a:cs typeface="Arial" panose="020B0604020202020204" pitchFamily="34" charset="0"/>
              </a:rPr>
              <a:t> Ask the group to think about this </a:t>
            </a:r>
            <a:r>
              <a:rPr lang="en-GB" kern="100" dirty="0">
                <a:effectLst/>
                <a:latin typeface="Aptos" panose="020B0004020202020204" pitchFamily="34" charset="0"/>
                <a:ea typeface="Aptos" panose="020B0004020202020204" pitchFamily="34" charset="0"/>
                <a:cs typeface="Arial" panose="020B0604020202020204" pitchFamily="34" charset="0"/>
              </a:rPr>
              <a:t>emotion</a:t>
            </a:r>
            <a:r>
              <a:rPr lang="en-CA" kern="100" dirty="0">
                <a:effectLst/>
                <a:latin typeface="Aptos" panose="020B0004020202020204" pitchFamily="34" charset="0"/>
                <a:ea typeface="Aptos" panose="020B0004020202020204" pitchFamily="34" charset="0"/>
                <a:cs typeface="Arial" panose="020B0604020202020204" pitchFamily="34" charset="0"/>
              </a:rPr>
              <a:t> and how it could potentially </a:t>
            </a:r>
            <a:r>
              <a:rPr lang="en-GB" kern="100" dirty="0">
                <a:effectLst/>
                <a:latin typeface="Aptos" panose="020B0004020202020204" pitchFamily="34" charset="0"/>
                <a:ea typeface="Aptos" panose="020B0004020202020204" pitchFamily="34" charset="0"/>
                <a:cs typeface="Arial" panose="020B0604020202020204" pitchFamily="34" charset="0"/>
              </a:rPr>
              <a:t>impact </a:t>
            </a:r>
            <a:r>
              <a:rPr lang="en-CA" kern="100" dirty="0">
                <a:effectLst/>
                <a:latin typeface="Aptos" panose="020B0004020202020204" pitchFamily="34" charset="0"/>
                <a:ea typeface="Aptos" panose="020B0004020202020204" pitchFamily="34" charset="0"/>
                <a:cs typeface="Arial" panose="020B0604020202020204" pitchFamily="34" charset="0"/>
              </a:rPr>
              <a:t>a person’s </a:t>
            </a:r>
            <a:r>
              <a:rPr lang="en-GB" kern="100" dirty="0">
                <a:effectLst/>
                <a:latin typeface="Aptos" panose="020B0004020202020204" pitchFamily="34" charset="0"/>
                <a:ea typeface="Aptos" panose="020B0004020202020204" pitchFamily="34" charset="0"/>
                <a:cs typeface="Arial" panose="020B0604020202020204" pitchFamily="34" charset="0"/>
              </a:rPr>
              <a:t>thoughts and actions.</a:t>
            </a:r>
          </a:p>
          <a:p>
            <a:pPr marL="342900" lvl="0" indent="-342900">
              <a:lnSpc>
                <a:spcPct val="107000"/>
              </a:lnSpc>
              <a:spcAft>
                <a:spcPts val="800"/>
              </a:spcAft>
              <a:buFont typeface="Symbol" panose="05050102010706020507" pitchFamily="18" charset="2"/>
              <a:buChar char=""/>
            </a:pPr>
            <a:r>
              <a:rPr lang="en-GB" u="sng" kern="100" dirty="0">
                <a:effectLst/>
                <a:latin typeface="Aptos" panose="020B0004020202020204" pitchFamily="34" charset="0"/>
                <a:ea typeface="Aptos" panose="020B0004020202020204" pitchFamily="34" charset="0"/>
                <a:cs typeface="Arial" panose="020B0604020202020204" pitchFamily="34" charset="0"/>
              </a:rPr>
              <a:t>Change </a:t>
            </a:r>
            <a:r>
              <a:rPr lang="en-GB" u="sng" kern="100" dirty="0">
                <a:latin typeface="Aptos" panose="020B0004020202020204" pitchFamily="34" charset="0"/>
                <a:ea typeface="Aptos" panose="020B0004020202020204" pitchFamily="34" charset="0"/>
                <a:cs typeface="Arial" panose="020B0604020202020204" pitchFamily="34" charset="0"/>
              </a:rPr>
              <a:t>It</a:t>
            </a:r>
            <a:r>
              <a:rPr lang="en-GB" kern="100" dirty="0">
                <a:latin typeface="Aptos" panose="020B0004020202020204" pitchFamily="34" charset="0"/>
                <a:ea typeface="Aptos" panose="020B0004020202020204" pitchFamily="34" charset="0"/>
                <a:cs typeface="Arial" panose="020B0604020202020204" pitchFamily="34" charset="0"/>
              </a:rPr>
              <a:t>: </a:t>
            </a:r>
            <a:r>
              <a:rPr lang="en-GB" kern="100" dirty="0">
                <a:effectLst/>
                <a:latin typeface="Aptos" panose="020B0004020202020204" pitchFamily="34" charset="0"/>
                <a:ea typeface="Aptos" panose="020B0004020202020204" pitchFamily="34" charset="0"/>
                <a:cs typeface="Arial" panose="020B0604020202020204" pitchFamily="34" charset="0"/>
              </a:rPr>
              <a:t>Brainstorm Responses: </a:t>
            </a:r>
            <a:r>
              <a:rPr lang="en-CA" kern="100" dirty="0">
                <a:effectLst/>
                <a:latin typeface="Aptos" panose="020B0004020202020204" pitchFamily="34" charset="0"/>
                <a:ea typeface="Aptos" panose="020B0004020202020204" pitchFamily="34" charset="0"/>
                <a:cs typeface="Arial" panose="020B0604020202020204" pitchFamily="34" charset="0"/>
              </a:rPr>
              <a:t> Ask the group to t</a:t>
            </a:r>
            <a:r>
              <a:rPr lang="en-GB" kern="100" dirty="0" err="1">
                <a:effectLst/>
                <a:latin typeface="Aptos" panose="020B0004020202020204" pitchFamily="34" charset="0"/>
                <a:ea typeface="Aptos" panose="020B0004020202020204" pitchFamily="34" charset="0"/>
                <a:cs typeface="Arial" panose="020B0604020202020204" pitchFamily="34" charset="0"/>
              </a:rPr>
              <a:t>hink</a:t>
            </a:r>
            <a:r>
              <a:rPr lang="en-GB" kern="100" dirty="0">
                <a:effectLst/>
                <a:latin typeface="Aptos" panose="020B0004020202020204" pitchFamily="34" charset="0"/>
                <a:ea typeface="Aptos" panose="020B0004020202020204" pitchFamily="34" charset="0"/>
                <a:cs typeface="Arial" panose="020B0604020202020204" pitchFamily="34" charset="0"/>
              </a:rPr>
              <a:t> about </a:t>
            </a:r>
            <a:r>
              <a:rPr lang="en-CA" kern="100" dirty="0">
                <a:effectLst/>
                <a:latin typeface="Aptos" panose="020B0004020202020204" pitchFamily="34" charset="0"/>
                <a:ea typeface="Aptos" panose="020B0004020202020204" pitchFamily="34" charset="0"/>
                <a:cs typeface="Arial" panose="020B0604020202020204" pitchFamily="34" charset="0"/>
              </a:rPr>
              <a:t>what they could </a:t>
            </a:r>
            <a:r>
              <a:rPr lang="en-GB" kern="100" dirty="0">
                <a:effectLst/>
                <a:latin typeface="Aptos" panose="020B0004020202020204" pitchFamily="34" charset="0"/>
                <a:ea typeface="Aptos" panose="020B0004020202020204" pitchFamily="34" charset="0"/>
                <a:cs typeface="Arial" panose="020B0604020202020204" pitchFamily="34" charset="0"/>
              </a:rPr>
              <a:t>say to reframe the </a:t>
            </a:r>
            <a:r>
              <a:rPr lang="en-CA" kern="100" dirty="0">
                <a:effectLst/>
                <a:latin typeface="Aptos" panose="020B0004020202020204" pitchFamily="34" charset="0"/>
                <a:ea typeface="Aptos" panose="020B0004020202020204" pitchFamily="34" charset="0"/>
                <a:cs typeface="Arial" panose="020B0604020202020204" pitchFamily="34" charset="0"/>
              </a:rPr>
              <a:t>emotion and </a:t>
            </a:r>
            <a:r>
              <a:rPr lang="en-GB" kern="100" dirty="0">
                <a:effectLst/>
                <a:latin typeface="Aptos" panose="020B0004020202020204" pitchFamily="34" charset="0"/>
                <a:ea typeface="Aptos" panose="020B0004020202020204" pitchFamily="34" charset="0"/>
                <a:cs typeface="Arial" panose="020B0604020202020204" pitchFamily="34" charset="0"/>
              </a:rPr>
              <a:t>situation </a:t>
            </a:r>
            <a:r>
              <a:rPr lang="en-CA" kern="100" dirty="0">
                <a:effectLst/>
                <a:latin typeface="Aptos" panose="020B0004020202020204" pitchFamily="34" charset="0"/>
                <a:ea typeface="Aptos" panose="020B0004020202020204" pitchFamily="34" charset="0"/>
                <a:cs typeface="Arial" panose="020B0604020202020204" pitchFamily="34" charset="0"/>
              </a:rPr>
              <a:t>to a more positive and heartening mindset. </a:t>
            </a:r>
          </a:p>
          <a:p>
            <a:pPr marL="342900" lvl="0" indent="-342900">
              <a:lnSpc>
                <a:spcPct val="107000"/>
              </a:lnSpc>
              <a:spcAft>
                <a:spcPts val="800"/>
              </a:spcAft>
              <a:buFont typeface="Symbol" panose="05050102010706020507" pitchFamily="18" charset="2"/>
              <a:buChar char=""/>
            </a:pP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en-CA" kern="100" dirty="0">
                <a:effectLst/>
                <a:latin typeface="Aptos" panose="020B0004020202020204" pitchFamily="34" charset="0"/>
                <a:ea typeface="Aptos" panose="020B0004020202020204" pitchFamily="34" charset="0"/>
                <a:cs typeface="Arial" panose="020B0604020202020204" pitchFamily="34" charset="0"/>
              </a:rPr>
              <a:t>[</a:t>
            </a:r>
            <a:r>
              <a:rPr lang="en-CA" b="1" u="sng" kern="100" dirty="0">
                <a:effectLst/>
                <a:latin typeface="Aptos" panose="020B0004020202020204" pitchFamily="34" charset="0"/>
                <a:ea typeface="Aptos" panose="020B0004020202020204" pitchFamily="34" charset="0"/>
                <a:cs typeface="Arial" panose="020B0604020202020204" pitchFamily="34" charset="0"/>
              </a:rPr>
              <a:t>Note - </a:t>
            </a:r>
            <a:r>
              <a:rPr lang="en-CA"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You can </a:t>
            </a:r>
            <a:r>
              <a:rPr lang="en-GB"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reveal a suggested response by clicking the mouse. This will show how a provider could reframe and respond to foster more positive interactions and conversations.</a:t>
            </a:r>
            <a:r>
              <a:rPr lang="en-CA" kern="100" dirty="0">
                <a:effectLst/>
                <a:latin typeface="Aptos" panose="020B0004020202020204" pitchFamily="34" charset="0"/>
                <a:ea typeface="Aptos" panose="020B0004020202020204" pitchFamily="34" charset="0"/>
                <a:cs typeface="Arial" panose="020B0604020202020204" pitchFamily="34" charset="0"/>
              </a:rPr>
              <a:t>]</a:t>
            </a:r>
            <a:endParaRPr lang="en-GB" kern="1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endParaRPr lang="en-CA" b="1" kern="100" dirty="0">
              <a:effectLst/>
              <a:highlight>
                <a:srgbClr val="FFFF00"/>
              </a:highlight>
              <a:ea typeface="Calibri" panose="020F0502020204030204" pitchFamily="34" charset="0"/>
              <a:cs typeface="Arial" panose="020B0604020202020204" pitchFamily="34" charset="0"/>
            </a:endParaRPr>
          </a:p>
          <a:p>
            <a:pPr>
              <a:lnSpc>
                <a:spcPct val="107000"/>
              </a:lnSpc>
              <a:spcAft>
                <a:spcPts val="800"/>
              </a:spcAft>
            </a:pPr>
            <a:endParaRPr lang="en-CA" b="1" kern="100" dirty="0">
              <a:effectLst/>
              <a:highlight>
                <a:srgbClr val="FFFF00"/>
              </a:highlight>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29BBEF7-F365-C896-1D4E-2980F067B2EB}"/>
              </a:ext>
            </a:extLst>
          </p:cNvPr>
          <p:cNvSpPr>
            <a:spLocks noGrp="1"/>
          </p:cNvSpPr>
          <p:nvPr>
            <p:ph type="sldNum" sz="quarter" idx="5"/>
          </p:nvPr>
        </p:nvSpPr>
        <p:spPr/>
        <p:txBody>
          <a:bodyPr/>
          <a:lstStyle/>
          <a:p>
            <a:fld id="{CCB7A40F-EEE3-40DC-9D6B-7B3D14AA826A}" type="slidenum">
              <a:rPr lang="en-GB" smtClean="0"/>
              <a:t>9</a:t>
            </a:fld>
            <a:endParaRPr lang="en-GB" dirty="0"/>
          </a:p>
        </p:txBody>
      </p:sp>
    </p:spTree>
    <p:extLst>
      <p:ext uri="{BB962C8B-B14F-4D97-AF65-F5344CB8AC3E}">
        <p14:creationId xmlns:p14="http://schemas.microsoft.com/office/powerpoint/2010/main" val="202689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2CDC4-63C7-B36D-C508-D8375C894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5130B79-EC98-17DC-E376-CA04E52ACA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756F48-D68D-5734-5461-BAF131CCA2D4}"/>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5" name="Footer Placeholder 4">
            <a:extLst>
              <a:ext uri="{FF2B5EF4-FFF2-40B4-BE49-F238E27FC236}">
                <a16:creationId xmlns:a16="http://schemas.microsoft.com/office/drawing/2014/main" id="{21E53256-94D5-AB3B-25F7-1AB6DFE622A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7BD50B1-778D-AD90-0727-A29F414E8369}"/>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276771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13029-A5CB-1560-676D-825829B569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9D7649-FFBE-AEE1-4C95-388E82C712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C9ABCC-126B-E3C8-7101-DDBC6657A6C9}"/>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5" name="Footer Placeholder 4">
            <a:extLst>
              <a:ext uri="{FF2B5EF4-FFF2-40B4-BE49-F238E27FC236}">
                <a16:creationId xmlns:a16="http://schemas.microsoft.com/office/drawing/2014/main" id="{D2FAC266-DE93-238D-2245-CEF5C9C4F96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761B0AD-F51D-B739-9153-0A8FE23C6ECA}"/>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149617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3397C0-6967-A671-9611-BB35EAB7B3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83E69B-FC93-0FD5-017E-D831EAB1C0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6518B6-105A-1B07-4192-3FE9FCE025B7}"/>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5" name="Footer Placeholder 4">
            <a:extLst>
              <a:ext uri="{FF2B5EF4-FFF2-40B4-BE49-F238E27FC236}">
                <a16:creationId xmlns:a16="http://schemas.microsoft.com/office/drawing/2014/main" id="{F05ECC10-0E59-75EE-4D76-16A91D58B1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BAC06FD-09B0-58A4-B64C-CD682BA4D3BD}"/>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2865994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F1102-89FB-43DD-B84B-AB78035D6DC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847FBA3-6C3A-4FAF-87B6-0A862D3B65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49EE0C5-42DC-45E9-BC51-40E387F24712}"/>
              </a:ext>
            </a:extLst>
          </p:cNvPr>
          <p:cNvSpPr>
            <a:spLocks noGrp="1"/>
          </p:cNvSpPr>
          <p:nvPr>
            <p:ph type="dt" sz="half" idx="10"/>
          </p:nvPr>
        </p:nvSpPr>
        <p:spPr>
          <a:xfrm>
            <a:off x="838200" y="6356351"/>
            <a:ext cx="2743200" cy="365125"/>
          </a:xfrm>
          <a:prstGeom prst="rect">
            <a:avLst/>
          </a:prstGeom>
        </p:spPr>
        <p:txBody>
          <a:bodyPr/>
          <a:lstStyle/>
          <a:p>
            <a:fld id="{444219A6-7CBB-46C3-A3A3-94CE21E629DB}" type="datetimeFigureOut">
              <a:rPr lang="en-CA" smtClean="0"/>
              <a:t>2024-06-20</a:t>
            </a:fld>
            <a:endParaRPr lang="en-CA" dirty="0"/>
          </a:p>
        </p:txBody>
      </p:sp>
      <p:sp>
        <p:nvSpPr>
          <p:cNvPr id="5" name="Footer Placeholder 4">
            <a:extLst>
              <a:ext uri="{FF2B5EF4-FFF2-40B4-BE49-F238E27FC236}">
                <a16:creationId xmlns:a16="http://schemas.microsoft.com/office/drawing/2014/main" id="{0584E630-3A8D-4131-A4C1-7B1FEB68F75E}"/>
              </a:ext>
            </a:extLst>
          </p:cNvPr>
          <p:cNvSpPr>
            <a:spLocks noGrp="1"/>
          </p:cNvSpPr>
          <p:nvPr>
            <p:ph type="ftr" sz="quarter" idx="11"/>
          </p:nvPr>
        </p:nvSpPr>
        <p:spPr>
          <a:xfrm>
            <a:off x="4038600" y="6356351"/>
            <a:ext cx="4114800" cy="365125"/>
          </a:xfrm>
          <a:prstGeom prst="rect">
            <a:avLst/>
          </a:prstGeom>
        </p:spPr>
        <p:txBody>
          <a:bodyPr/>
          <a:lstStyle/>
          <a:p>
            <a:endParaRPr lang="en-CA" dirty="0"/>
          </a:p>
        </p:txBody>
      </p:sp>
      <p:sp>
        <p:nvSpPr>
          <p:cNvPr id="6" name="Slide Number Placeholder 5">
            <a:extLst>
              <a:ext uri="{FF2B5EF4-FFF2-40B4-BE49-F238E27FC236}">
                <a16:creationId xmlns:a16="http://schemas.microsoft.com/office/drawing/2014/main" id="{10FDD67F-4257-442C-8902-B6C0D54020E9}"/>
              </a:ext>
            </a:extLst>
          </p:cNvPr>
          <p:cNvSpPr>
            <a:spLocks noGrp="1"/>
          </p:cNvSpPr>
          <p:nvPr>
            <p:ph type="sldNum" sz="quarter" idx="12"/>
          </p:nvPr>
        </p:nvSpPr>
        <p:spPr>
          <a:xfrm>
            <a:off x="8610600" y="6356351"/>
            <a:ext cx="2743200" cy="365125"/>
          </a:xfrm>
          <a:prstGeom prst="rect">
            <a:avLst/>
          </a:prstGeom>
        </p:spPr>
        <p:txBody>
          <a:bodyPr/>
          <a:lstStyle/>
          <a:p>
            <a:fld id="{9A55B40C-F1E7-4DAE-8130-9260BE2CF8E3}" type="slidenum">
              <a:rPr lang="en-CA" smtClean="0"/>
              <a:t>‹#›</a:t>
            </a:fld>
            <a:endParaRPr lang="en-CA" dirty="0"/>
          </a:p>
        </p:txBody>
      </p:sp>
    </p:spTree>
    <p:extLst>
      <p:ext uri="{BB962C8B-B14F-4D97-AF65-F5344CB8AC3E}">
        <p14:creationId xmlns:p14="http://schemas.microsoft.com/office/powerpoint/2010/main" val="4105907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76425-6AF5-4D92-ADF3-0EB677286AA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60F040B-99C1-4DCD-8422-25769756B1B8}"/>
              </a:ext>
            </a:extLst>
          </p:cNvPr>
          <p:cNvSpPr>
            <a:spLocks noGrp="1"/>
          </p:cNvSpPr>
          <p:nvPr>
            <p:ph type="dt" sz="half" idx="10"/>
          </p:nvPr>
        </p:nvSpPr>
        <p:spPr>
          <a:xfrm>
            <a:off x="838200" y="6356351"/>
            <a:ext cx="2743200" cy="365125"/>
          </a:xfrm>
          <a:prstGeom prst="rect">
            <a:avLst/>
          </a:prstGeom>
        </p:spPr>
        <p:txBody>
          <a:bodyPr/>
          <a:lstStyle/>
          <a:p>
            <a:fld id="{444219A6-7CBB-46C3-A3A3-94CE21E629DB}" type="datetimeFigureOut">
              <a:rPr lang="en-CA" smtClean="0"/>
              <a:t>2024-06-20</a:t>
            </a:fld>
            <a:endParaRPr lang="en-CA" dirty="0"/>
          </a:p>
        </p:txBody>
      </p:sp>
      <p:sp>
        <p:nvSpPr>
          <p:cNvPr id="4" name="Footer Placeholder 3">
            <a:extLst>
              <a:ext uri="{FF2B5EF4-FFF2-40B4-BE49-F238E27FC236}">
                <a16:creationId xmlns:a16="http://schemas.microsoft.com/office/drawing/2014/main" id="{F0A212AB-A959-4AF8-8B2C-68B83F133270}"/>
              </a:ext>
            </a:extLst>
          </p:cNvPr>
          <p:cNvSpPr>
            <a:spLocks noGrp="1"/>
          </p:cNvSpPr>
          <p:nvPr>
            <p:ph type="ftr" sz="quarter" idx="11"/>
          </p:nvPr>
        </p:nvSpPr>
        <p:spPr>
          <a:xfrm>
            <a:off x="4038600" y="6356351"/>
            <a:ext cx="4114800" cy="365125"/>
          </a:xfrm>
          <a:prstGeom prst="rect">
            <a:avLst/>
          </a:prstGeom>
        </p:spPr>
        <p:txBody>
          <a:bodyPr/>
          <a:lstStyle/>
          <a:p>
            <a:endParaRPr lang="en-CA" dirty="0"/>
          </a:p>
        </p:txBody>
      </p:sp>
      <p:sp>
        <p:nvSpPr>
          <p:cNvPr id="5" name="Slide Number Placeholder 4">
            <a:extLst>
              <a:ext uri="{FF2B5EF4-FFF2-40B4-BE49-F238E27FC236}">
                <a16:creationId xmlns:a16="http://schemas.microsoft.com/office/drawing/2014/main" id="{A1941A11-DCE6-4BEA-9036-EB101A45C241}"/>
              </a:ext>
            </a:extLst>
          </p:cNvPr>
          <p:cNvSpPr>
            <a:spLocks noGrp="1"/>
          </p:cNvSpPr>
          <p:nvPr>
            <p:ph type="sldNum" sz="quarter" idx="12"/>
          </p:nvPr>
        </p:nvSpPr>
        <p:spPr>
          <a:xfrm>
            <a:off x="8610600" y="6356351"/>
            <a:ext cx="2743200" cy="365125"/>
          </a:xfrm>
          <a:prstGeom prst="rect">
            <a:avLst/>
          </a:prstGeom>
        </p:spPr>
        <p:txBody>
          <a:bodyPr/>
          <a:lstStyle/>
          <a:p>
            <a:fld id="{9A55B40C-F1E7-4DAE-8130-9260BE2CF8E3}" type="slidenum">
              <a:rPr lang="en-CA" smtClean="0"/>
              <a:t>‹#›</a:t>
            </a:fld>
            <a:endParaRPr lang="en-CA" dirty="0"/>
          </a:p>
        </p:txBody>
      </p:sp>
    </p:spTree>
    <p:extLst>
      <p:ext uri="{BB962C8B-B14F-4D97-AF65-F5344CB8AC3E}">
        <p14:creationId xmlns:p14="http://schemas.microsoft.com/office/powerpoint/2010/main" val="1097974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46B4B7F-6BAD-4850-9406-5617FB785EF2}"/>
              </a:ext>
            </a:extLst>
          </p:cNvPr>
          <p:cNvSpPr>
            <a:spLocks noGrp="1"/>
          </p:cNvSpPr>
          <p:nvPr>
            <p:ph type="ftr" sz="quarter" idx="11"/>
          </p:nvPr>
        </p:nvSpPr>
        <p:spPr>
          <a:xfrm>
            <a:off x="4038600" y="6356351"/>
            <a:ext cx="4114800" cy="365125"/>
          </a:xfrm>
          <a:prstGeom prst="rect">
            <a:avLst/>
          </a:prstGeom>
        </p:spPr>
        <p:txBody>
          <a:bodyPr/>
          <a:lstStyle/>
          <a:p>
            <a:endParaRPr lang="en-CA" dirty="0"/>
          </a:p>
        </p:txBody>
      </p:sp>
      <p:sp>
        <p:nvSpPr>
          <p:cNvPr id="4" name="Slide Number Placeholder 3">
            <a:extLst>
              <a:ext uri="{FF2B5EF4-FFF2-40B4-BE49-F238E27FC236}">
                <a16:creationId xmlns:a16="http://schemas.microsoft.com/office/drawing/2014/main" id="{B67AEE18-74C7-4252-AD15-24A647978E6A}"/>
              </a:ext>
            </a:extLst>
          </p:cNvPr>
          <p:cNvSpPr>
            <a:spLocks noGrp="1"/>
          </p:cNvSpPr>
          <p:nvPr>
            <p:ph type="sldNum" sz="quarter" idx="12"/>
          </p:nvPr>
        </p:nvSpPr>
        <p:spPr>
          <a:xfrm>
            <a:off x="8610600" y="6356351"/>
            <a:ext cx="2743200" cy="365125"/>
          </a:xfrm>
          <a:prstGeom prst="rect">
            <a:avLst/>
          </a:prstGeom>
        </p:spPr>
        <p:txBody>
          <a:bodyPr/>
          <a:lstStyle/>
          <a:p>
            <a:fld id="{9A55B40C-F1E7-4DAE-8130-9260BE2CF8E3}" type="slidenum">
              <a:rPr lang="en-CA" smtClean="0"/>
              <a:t>‹#›</a:t>
            </a:fld>
            <a:endParaRPr lang="en-CA" dirty="0"/>
          </a:p>
        </p:txBody>
      </p:sp>
    </p:spTree>
    <p:extLst>
      <p:ext uri="{BB962C8B-B14F-4D97-AF65-F5344CB8AC3E}">
        <p14:creationId xmlns:p14="http://schemas.microsoft.com/office/powerpoint/2010/main" val="172700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959D1-2D55-28BE-569D-CF8FA82493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C38211B-4B22-1E60-6901-ADEFA08EE7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7BD051-6051-1B08-C863-5C9FF8FC439E}"/>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5" name="Footer Placeholder 4">
            <a:extLst>
              <a:ext uri="{FF2B5EF4-FFF2-40B4-BE49-F238E27FC236}">
                <a16:creationId xmlns:a16="http://schemas.microsoft.com/office/drawing/2014/main" id="{D338A314-F840-4613-8F11-DE0894104D3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8BEEAA3-D773-63B7-9869-D121E8BB88E2}"/>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4270172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AEBE-3EB4-8843-56CC-EC762F2B37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7F635D-412E-DA95-ADF0-D66F303E68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4698D4-95DD-EFBA-5692-1362D6E9B868}"/>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5" name="Footer Placeholder 4">
            <a:extLst>
              <a:ext uri="{FF2B5EF4-FFF2-40B4-BE49-F238E27FC236}">
                <a16:creationId xmlns:a16="http://schemas.microsoft.com/office/drawing/2014/main" id="{1C9FCCF8-104A-2BC0-AFDB-C46BD3CA0A8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506EC7B-8DE6-3A99-D538-D4B4DB5BB315}"/>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334308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8AEB9-68AE-888A-B204-1DDDE78EAE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74C3C9-DED7-01AF-197B-F6B81D8EFB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9CA1E5-13B9-3C1D-FF6A-32190BE254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FB50910-0722-2ED7-1F3E-741DF1A8EBB3}"/>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6" name="Footer Placeholder 5">
            <a:extLst>
              <a:ext uri="{FF2B5EF4-FFF2-40B4-BE49-F238E27FC236}">
                <a16:creationId xmlns:a16="http://schemas.microsoft.com/office/drawing/2014/main" id="{37BE2173-607B-24F6-78BE-36C81B21092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50A2A8B-6EF5-63EA-FF3A-2730F3B8A3A4}"/>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16627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DAA42-FDAC-58BF-ACCE-22A554FCD8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857CA3-6780-BF67-B513-4523BD130B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ED9FFE-5C5B-22CB-49CB-57104EE57C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31C3B98-B3CF-6414-F549-9A092F7A09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E4C789-5B7A-A68B-273E-DB95F35CBD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B2F82E-CC8D-A366-58FB-F24AB6649B7C}"/>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8" name="Footer Placeholder 7">
            <a:extLst>
              <a:ext uri="{FF2B5EF4-FFF2-40B4-BE49-F238E27FC236}">
                <a16:creationId xmlns:a16="http://schemas.microsoft.com/office/drawing/2014/main" id="{692FA381-5CAC-08E1-CB55-0FE11945DF77}"/>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EE0E592-55D3-F047-0BA3-E106E3245E7A}"/>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4274813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76824-1B1C-0CFC-FECC-8EF3EAE2C35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66A149-D26D-5AF4-8AB8-C14DE5E09576}"/>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4" name="Footer Placeholder 3">
            <a:extLst>
              <a:ext uri="{FF2B5EF4-FFF2-40B4-BE49-F238E27FC236}">
                <a16:creationId xmlns:a16="http://schemas.microsoft.com/office/drawing/2014/main" id="{E51420C0-B654-06F7-ACB9-CA902EDE72F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A8F6BE7-BCAA-1086-D582-51A85ACFBA22}"/>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35463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33CA26-525B-467A-90F3-D342313810B2}"/>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3" name="Footer Placeholder 2">
            <a:extLst>
              <a:ext uri="{FF2B5EF4-FFF2-40B4-BE49-F238E27FC236}">
                <a16:creationId xmlns:a16="http://schemas.microsoft.com/office/drawing/2014/main" id="{D8C44C5F-A4B8-0844-E7F8-C6120F4191E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C07A67D0-11C4-FFAE-9048-7AF4C9EE22CB}"/>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234137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DF9C-FDB9-4E7F-B1BF-FA4733F3A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C7A82D-D5D3-3990-377B-98BB4315B7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CE7B4C-11AC-268C-7035-97EC15E275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3B84D6-2F1A-0B68-553F-50A5B950EB36}"/>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6" name="Footer Placeholder 5">
            <a:extLst>
              <a:ext uri="{FF2B5EF4-FFF2-40B4-BE49-F238E27FC236}">
                <a16:creationId xmlns:a16="http://schemas.microsoft.com/office/drawing/2014/main" id="{A4F38916-84D9-EBAA-F626-35838E59737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0723223-E037-F99F-5A01-32ABED7E8355}"/>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1010643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7B694-2598-2D6A-2E6C-F905D8D6A6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61E41B-DA38-26C7-9EE6-CB2DFD9B80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0259D55D-5D23-4435-0053-496F90D1CD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5111A-30DE-36EC-AB2D-BC8979E69C38}"/>
              </a:ext>
            </a:extLst>
          </p:cNvPr>
          <p:cNvSpPr>
            <a:spLocks noGrp="1"/>
          </p:cNvSpPr>
          <p:nvPr>
            <p:ph type="dt" sz="half" idx="10"/>
          </p:nvPr>
        </p:nvSpPr>
        <p:spPr/>
        <p:txBody>
          <a:bodyPr/>
          <a:lstStyle/>
          <a:p>
            <a:fld id="{49C101C2-D4A4-4B55-B023-5033C1E6F2CD}" type="datetimeFigureOut">
              <a:rPr lang="en-GB" smtClean="0"/>
              <a:t>20/06/2024</a:t>
            </a:fld>
            <a:endParaRPr lang="en-GB" dirty="0"/>
          </a:p>
        </p:txBody>
      </p:sp>
      <p:sp>
        <p:nvSpPr>
          <p:cNvPr id="6" name="Footer Placeholder 5">
            <a:extLst>
              <a:ext uri="{FF2B5EF4-FFF2-40B4-BE49-F238E27FC236}">
                <a16:creationId xmlns:a16="http://schemas.microsoft.com/office/drawing/2014/main" id="{4DFB4798-6ADE-2B8E-5A82-8F827F03ED4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92DEEC8-0C76-BE27-AED3-449BB8E6B5A0}"/>
              </a:ext>
            </a:extLst>
          </p:cNvPr>
          <p:cNvSpPr>
            <a:spLocks noGrp="1"/>
          </p:cNvSpPr>
          <p:nvPr>
            <p:ph type="sldNum" sz="quarter" idx="12"/>
          </p:nvPr>
        </p:nvSpPr>
        <p:spPr/>
        <p:txBody>
          <a:bodyPr/>
          <a:lstStyle/>
          <a:p>
            <a:fld id="{F3D3764D-CF01-411B-98F2-B3A83A1C18BC}" type="slidenum">
              <a:rPr lang="en-GB" smtClean="0"/>
              <a:t>‹#›</a:t>
            </a:fld>
            <a:endParaRPr lang="en-GB" dirty="0"/>
          </a:p>
        </p:txBody>
      </p:sp>
    </p:spTree>
    <p:extLst>
      <p:ext uri="{BB962C8B-B14F-4D97-AF65-F5344CB8AC3E}">
        <p14:creationId xmlns:p14="http://schemas.microsoft.com/office/powerpoint/2010/main" val="378576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D922D2-A7EF-B3EC-7B06-967898787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C901287-5FF7-2657-0C1A-5356FE455E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550E11-62B7-7C6C-82B9-940CB272B0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C101C2-D4A4-4B55-B023-5033C1E6F2CD}" type="datetimeFigureOut">
              <a:rPr lang="en-GB" smtClean="0"/>
              <a:t>20/06/2024</a:t>
            </a:fld>
            <a:endParaRPr lang="en-GB" dirty="0"/>
          </a:p>
        </p:txBody>
      </p:sp>
      <p:sp>
        <p:nvSpPr>
          <p:cNvPr id="5" name="Footer Placeholder 4">
            <a:extLst>
              <a:ext uri="{FF2B5EF4-FFF2-40B4-BE49-F238E27FC236}">
                <a16:creationId xmlns:a16="http://schemas.microsoft.com/office/drawing/2014/main" id="{16E819C5-DA95-1D7A-1AB1-7DD4C9DD34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dirty="0"/>
          </a:p>
        </p:txBody>
      </p:sp>
      <p:sp>
        <p:nvSpPr>
          <p:cNvPr id="6" name="Slide Number Placeholder 5">
            <a:extLst>
              <a:ext uri="{FF2B5EF4-FFF2-40B4-BE49-F238E27FC236}">
                <a16:creationId xmlns:a16="http://schemas.microsoft.com/office/drawing/2014/main" id="{94DA0D97-BCFE-0422-4AA9-CF91672DF9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3D3764D-CF01-411B-98F2-B3A83A1C18BC}" type="slidenum">
              <a:rPr lang="en-GB" smtClean="0"/>
              <a:t>‹#›</a:t>
            </a:fld>
            <a:endParaRPr lang="en-GB" dirty="0"/>
          </a:p>
        </p:txBody>
      </p:sp>
    </p:spTree>
    <p:extLst>
      <p:ext uri="{BB962C8B-B14F-4D97-AF65-F5344CB8AC3E}">
        <p14:creationId xmlns:p14="http://schemas.microsoft.com/office/powerpoint/2010/main" val="2278483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BECD40-7082-4367-9985-A1E7816D94E0}"/>
              </a:ext>
            </a:extLst>
          </p:cNvPr>
          <p:cNvSpPr>
            <a:spLocks noGrp="1"/>
          </p:cNvSpPr>
          <p:nvPr>
            <p:ph type="title"/>
          </p:nvPr>
        </p:nvSpPr>
        <p:spPr>
          <a:xfrm>
            <a:off x="749300" y="1023358"/>
            <a:ext cx="10718800" cy="82449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DF8EBD52-58A8-4A50-8DDD-C09DD2F4DF50}"/>
              </a:ext>
            </a:extLst>
          </p:cNvPr>
          <p:cNvSpPr>
            <a:spLocks noGrp="1"/>
          </p:cNvSpPr>
          <p:nvPr>
            <p:ph type="body" idx="1"/>
          </p:nvPr>
        </p:nvSpPr>
        <p:spPr>
          <a:xfrm>
            <a:off x="698500" y="1884609"/>
            <a:ext cx="10769600" cy="412672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7" name="Rectangle 6">
            <a:extLst>
              <a:ext uri="{FF2B5EF4-FFF2-40B4-BE49-F238E27FC236}">
                <a16:creationId xmlns:a16="http://schemas.microsoft.com/office/drawing/2014/main" id="{C1B95722-B2B9-44A0-B1F0-511DF00A8FF8}"/>
              </a:ext>
            </a:extLst>
          </p:cNvPr>
          <p:cNvSpPr/>
          <p:nvPr userDrawn="1"/>
        </p:nvSpPr>
        <p:spPr>
          <a:xfrm>
            <a:off x="0" y="0"/>
            <a:ext cx="12192000" cy="986599"/>
          </a:xfrm>
          <a:prstGeom prst="rect">
            <a:avLst/>
          </a:prstGeom>
          <a:gradFill>
            <a:gsLst>
              <a:gs pos="100000">
                <a:srgbClr val="42BA85">
                  <a:alpha val="30000"/>
                </a:srgbClr>
              </a:gs>
              <a:gs pos="35000">
                <a:schemeClr val="bg1"/>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8" name="TextBox 7">
            <a:extLst>
              <a:ext uri="{FF2B5EF4-FFF2-40B4-BE49-F238E27FC236}">
                <a16:creationId xmlns:a16="http://schemas.microsoft.com/office/drawing/2014/main" id="{397A88BC-A27E-4533-981B-D02552CF4E63}"/>
              </a:ext>
            </a:extLst>
          </p:cNvPr>
          <p:cNvSpPr txBox="1"/>
          <p:nvPr userDrawn="1"/>
        </p:nvSpPr>
        <p:spPr>
          <a:xfrm>
            <a:off x="432158" y="393313"/>
            <a:ext cx="5864426" cy="369332"/>
          </a:xfrm>
          <a:prstGeom prst="rect">
            <a:avLst/>
          </a:prstGeom>
          <a:noFill/>
        </p:spPr>
        <p:txBody>
          <a:bodyPr wrap="none" rtlCol="0">
            <a:spAutoFit/>
          </a:bodyPr>
          <a:lstStyle/>
          <a:p>
            <a:r>
              <a:rPr lang="en-US" sz="1800" dirty="0">
                <a:solidFill>
                  <a:srgbClr val="42BA85"/>
                </a:solidFill>
                <a:cs typeface="Calibri Light"/>
              </a:rPr>
              <a:t>Group Activity 1: Emotional Self-Awareness and Mindfulness</a:t>
            </a:r>
            <a:endParaRPr lang="en-CA" sz="1800" dirty="0">
              <a:solidFill>
                <a:srgbClr val="42BA85"/>
              </a:solidFill>
              <a:cs typeface="Calibri Light"/>
            </a:endParaRPr>
          </a:p>
        </p:txBody>
      </p:sp>
      <p:sp>
        <p:nvSpPr>
          <p:cNvPr id="9" name="TextBox 8">
            <a:extLst>
              <a:ext uri="{FF2B5EF4-FFF2-40B4-BE49-F238E27FC236}">
                <a16:creationId xmlns:a16="http://schemas.microsoft.com/office/drawing/2014/main" id="{3F26618C-7426-484F-B5A0-23DC6C28B8D7}"/>
              </a:ext>
            </a:extLst>
          </p:cNvPr>
          <p:cNvSpPr txBox="1"/>
          <p:nvPr userDrawn="1"/>
        </p:nvSpPr>
        <p:spPr>
          <a:xfrm>
            <a:off x="432157" y="132602"/>
            <a:ext cx="3281411" cy="307777"/>
          </a:xfrm>
          <a:prstGeom prst="rect">
            <a:avLst/>
          </a:prstGeom>
          <a:noFill/>
        </p:spPr>
        <p:txBody>
          <a:bodyPr wrap="none" rtlCol="0">
            <a:spAutoFit/>
          </a:bodyPr>
          <a:lstStyle/>
          <a:p>
            <a:r>
              <a:rPr lang="en-US" sz="1400" dirty="0">
                <a:solidFill>
                  <a:schemeClr val="tx1">
                    <a:lumMod val="75000"/>
                    <a:lumOff val="25000"/>
                  </a:schemeClr>
                </a:solidFill>
                <a:cs typeface="Calibri Light"/>
              </a:rPr>
              <a:t>Emotional Intelligence and Palliative Care  </a:t>
            </a:r>
            <a:endParaRPr lang="en-CA" sz="1400" dirty="0">
              <a:solidFill>
                <a:schemeClr val="tx1">
                  <a:lumMod val="75000"/>
                  <a:lumOff val="25000"/>
                </a:schemeClr>
              </a:solidFill>
              <a:cs typeface="Calibri Light"/>
            </a:endParaRPr>
          </a:p>
        </p:txBody>
      </p:sp>
      <p:sp>
        <p:nvSpPr>
          <p:cNvPr id="16" name="TextBox 15">
            <a:extLst>
              <a:ext uri="{FF2B5EF4-FFF2-40B4-BE49-F238E27FC236}">
                <a16:creationId xmlns:a16="http://schemas.microsoft.com/office/drawing/2014/main" id="{30FCEF7F-7CBE-4A21-9ECA-4A4B969B3DB7}"/>
              </a:ext>
            </a:extLst>
          </p:cNvPr>
          <p:cNvSpPr txBox="1"/>
          <p:nvPr userDrawn="1"/>
        </p:nvSpPr>
        <p:spPr>
          <a:xfrm>
            <a:off x="8918575" y="203717"/>
            <a:ext cx="2244725" cy="461665"/>
          </a:xfrm>
          <a:prstGeom prst="rect">
            <a:avLst/>
          </a:prstGeom>
          <a:noFill/>
        </p:spPr>
        <p:txBody>
          <a:bodyPr wrap="square">
            <a:spAutoFit/>
          </a:bodyPr>
          <a:lstStyle/>
          <a:p>
            <a:r>
              <a:rPr lang="en-US" sz="2400" b="1" i="1" cap="none" spc="0" dirty="0">
                <a:ln w="12700">
                  <a:solidFill>
                    <a:schemeClr val="accent3">
                      <a:lumMod val="50000"/>
                    </a:schemeClr>
                  </a:solidFill>
                  <a:prstDash val="solid"/>
                </a:ln>
                <a:solidFill>
                  <a:srgbClr val="00D282"/>
                </a:solidFill>
                <a:effectLst>
                  <a:innerShdw blurRad="177800">
                    <a:schemeClr val="accent3">
                      <a:lumMod val="50000"/>
                    </a:schemeClr>
                  </a:innerShdw>
                </a:effectLst>
                <a:latin typeface="+mj-lt"/>
              </a:rPr>
              <a:t>EXERCISE </a:t>
            </a:r>
            <a:endParaRPr lang="en-CA" sz="2400" dirty="0">
              <a:solidFill>
                <a:srgbClr val="00D282"/>
              </a:solidFill>
            </a:endParaRPr>
          </a:p>
        </p:txBody>
      </p:sp>
    </p:spTree>
    <p:extLst>
      <p:ext uri="{BB962C8B-B14F-4D97-AF65-F5344CB8AC3E}">
        <p14:creationId xmlns:p14="http://schemas.microsoft.com/office/powerpoint/2010/main" val="138870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ideo" Target="https://www.youtube.com/embed/1f0eSejlzLo?feature=oembed" TargetMode="Externa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18CBAEC8-0BE9-8B5D-66FC-FD103DF49E5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89224"/>
            <a:ext cx="12192000" cy="5911881"/>
          </a:xfrm>
          <a:prstGeom prst="rect">
            <a:avLst/>
          </a:prstGeom>
        </p:spPr>
      </p:pic>
      <p:sp>
        <p:nvSpPr>
          <p:cNvPr id="3" name="Subtitle 2">
            <a:extLst>
              <a:ext uri="{FF2B5EF4-FFF2-40B4-BE49-F238E27FC236}">
                <a16:creationId xmlns:a16="http://schemas.microsoft.com/office/drawing/2014/main" id="{467210B3-BD04-5627-F882-F1426B3D6FE8}"/>
              </a:ext>
            </a:extLst>
          </p:cNvPr>
          <p:cNvSpPr>
            <a:spLocks noGrp="1"/>
          </p:cNvSpPr>
          <p:nvPr>
            <p:ph type="subTitle" idx="1"/>
          </p:nvPr>
        </p:nvSpPr>
        <p:spPr>
          <a:xfrm>
            <a:off x="4606427" y="2812473"/>
            <a:ext cx="5819735" cy="944582"/>
          </a:xfrm>
        </p:spPr>
        <p:txBody>
          <a:bodyPr>
            <a:normAutofit/>
          </a:bodyPr>
          <a:lstStyle/>
          <a:p>
            <a:r>
              <a:rPr lang="en-GB" kern="100" dirty="0">
                <a:effectLst/>
                <a:latin typeface="Aptos" panose="020B0004020202020204" pitchFamily="34" charset="0"/>
                <a:ea typeface="Aptos" panose="020B0004020202020204" pitchFamily="34" charset="0"/>
                <a:cs typeface="Arial" panose="020B0604020202020204" pitchFamily="34" charset="0"/>
              </a:rPr>
              <a:t>Providing compassionate care in the last days and hours </a:t>
            </a:r>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pic>
        <p:nvPicPr>
          <p:cNvPr id="9" name="Picture 8" descr="A person with a blue and white shirt&#10;&#10;Description automatically generated with medium confidence">
            <a:extLst>
              <a:ext uri="{FF2B5EF4-FFF2-40B4-BE49-F238E27FC236}">
                <a16:creationId xmlns:a16="http://schemas.microsoft.com/office/drawing/2014/main" id="{C5F60A36-11AB-8662-722C-06A1B5F1B4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86366" y="4143175"/>
            <a:ext cx="3459856" cy="1167350"/>
          </a:xfrm>
          <a:prstGeom prst="rect">
            <a:avLst/>
          </a:prstGeom>
        </p:spPr>
      </p:pic>
      <p:pic>
        <p:nvPicPr>
          <p:cNvPr id="18" name="Picture 17">
            <a:extLst>
              <a:ext uri="{FF2B5EF4-FFF2-40B4-BE49-F238E27FC236}">
                <a16:creationId xmlns:a16="http://schemas.microsoft.com/office/drawing/2014/main" id="{A257605D-C95B-7906-25E3-53D15785ED41}"/>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333512" y="654747"/>
            <a:ext cx="3906805" cy="4655777"/>
          </a:xfrm>
          <a:prstGeom prst="rect">
            <a:avLst/>
          </a:prstGeom>
        </p:spPr>
      </p:pic>
      <p:sp>
        <p:nvSpPr>
          <p:cNvPr id="6" name="Title 1">
            <a:extLst>
              <a:ext uri="{FF2B5EF4-FFF2-40B4-BE49-F238E27FC236}">
                <a16:creationId xmlns:a16="http://schemas.microsoft.com/office/drawing/2014/main" id="{09DCCDA1-4B6D-B9CC-28D5-B7055A00629F}"/>
              </a:ext>
            </a:extLst>
          </p:cNvPr>
          <p:cNvSpPr>
            <a:spLocks noGrp="1"/>
          </p:cNvSpPr>
          <p:nvPr>
            <p:ph type="ctrTitle"/>
          </p:nvPr>
        </p:nvSpPr>
        <p:spPr>
          <a:xfrm>
            <a:off x="3779170" y="1453178"/>
            <a:ext cx="7474248" cy="1221029"/>
          </a:xfrm>
        </p:spPr>
        <p:txBody>
          <a:bodyPr>
            <a:noAutofit/>
          </a:bodyPr>
          <a:lstStyle/>
          <a:p>
            <a:r>
              <a:rPr lang="en-CA" sz="4800" dirty="0"/>
              <a:t>Empathy and Reframing</a:t>
            </a:r>
            <a:endParaRPr lang="en-GB" sz="4800" dirty="0"/>
          </a:p>
        </p:txBody>
      </p:sp>
      <p:sp>
        <p:nvSpPr>
          <p:cNvPr id="2" name="TextBox 1">
            <a:extLst>
              <a:ext uri="{FF2B5EF4-FFF2-40B4-BE49-F238E27FC236}">
                <a16:creationId xmlns:a16="http://schemas.microsoft.com/office/drawing/2014/main" id="{2C26B077-A515-98A3-9FDF-C631FA95917F}"/>
              </a:ext>
            </a:extLst>
          </p:cNvPr>
          <p:cNvSpPr txBox="1"/>
          <p:nvPr/>
        </p:nvSpPr>
        <p:spPr>
          <a:xfrm>
            <a:off x="6454913" y="291901"/>
            <a:ext cx="1923604" cy="400110"/>
          </a:xfrm>
          <a:prstGeom prst="rect">
            <a:avLst/>
          </a:prstGeom>
          <a:noFill/>
        </p:spPr>
        <p:txBody>
          <a:bodyPr wrap="none" rtlCol="0">
            <a:spAutoFit/>
          </a:bodyPr>
          <a:lstStyle/>
          <a:p>
            <a:r>
              <a:rPr lang="en-US" sz="2000" dirty="0"/>
              <a:t>Group Activity 6</a:t>
            </a:r>
            <a:endParaRPr lang="en-CA" sz="2000" dirty="0"/>
          </a:p>
        </p:txBody>
      </p:sp>
    </p:spTree>
    <p:extLst>
      <p:ext uri="{BB962C8B-B14F-4D97-AF65-F5344CB8AC3E}">
        <p14:creationId xmlns:p14="http://schemas.microsoft.com/office/powerpoint/2010/main" val="2874229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DE95D-0F0D-DA4A-9FE6-B09326D85BE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B2BDBB0-305B-9FE2-FB83-780101E00A05}"/>
              </a:ext>
            </a:extLst>
          </p:cNvPr>
          <p:cNvSpPr/>
          <p:nvPr/>
        </p:nvSpPr>
        <p:spPr>
          <a:xfrm rot="5400000">
            <a:off x="5732628" y="-5730504"/>
            <a:ext cx="726739" cy="12192001"/>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9E2D49AB-7DBB-5E9F-38A7-E222BA70D3D5}"/>
              </a:ext>
            </a:extLst>
          </p:cNvPr>
          <p:cNvSpPr txBox="1"/>
          <p:nvPr/>
        </p:nvSpPr>
        <p:spPr>
          <a:xfrm>
            <a:off x="9611833" y="6217539"/>
            <a:ext cx="1971630" cy="369332"/>
          </a:xfrm>
          <a:prstGeom prst="rect">
            <a:avLst/>
          </a:prstGeom>
          <a:noFill/>
        </p:spPr>
        <p:txBody>
          <a:bodyPr wrap="none" rtlCol="0">
            <a:spAutoFit/>
          </a:bodyPr>
          <a:lstStyle/>
          <a:p>
            <a:r>
              <a:rPr lang="en-US"/>
              <a:t>Organization Logo</a:t>
            </a:r>
            <a:endParaRPr lang="en-CA"/>
          </a:p>
        </p:txBody>
      </p:sp>
      <p:pic>
        <p:nvPicPr>
          <p:cNvPr id="10" name="Picture 9" descr="A close-up of a logo&#10;&#10;Description automatically generated">
            <a:extLst>
              <a:ext uri="{FF2B5EF4-FFF2-40B4-BE49-F238E27FC236}">
                <a16:creationId xmlns:a16="http://schemas.microsoft.com/office/drawing/2014/main" id="{4697B65A-C533-5EDA-99FD-79EE2224C4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4" name="TextBox 3">
            <a:extLst>
              <a:ext uri="{FF2B5EF4-FFF2-40B4-BE49-F238E27FC236}">
                <a16:creationId xmlns:a16="http://schemas.microsoft.com/office/drawing/2014/main" id="{9133B7D1-906B-82C7-5165-CDEB5F697F4E}"/>
              </a:ext>
            </a:extLst>
          </p:cNvPr>
          <p:cNvSpPr txBox="1"/>
          <p:nvPr/>
        </p:nvSpPr>
        <p:spPr>
          <a:xfrm>
            <a:off x="10239132" y="92852"/>
            <a:ext cx="1684203" cy="338554"/>
          </a:xfrm>
          <a:prstGeom prst="rect">
            <a:avLst/>
          </a:prstGeom>
          <a:noFill/>
        </p:spPr>
        <p:txBody>
          <a:bodyPr wrap="square" rtlCol="0">
            <a:spAutoFit/>
          </a:bodyPr>
          <a:lstStyle/>
          <a:p>
            <a:pPr algn="r"/>
            <a:r>
              <a:rPr lang="en-US" sz="1600" dirty="0">
                <a:solidFill>
                  <a:schemeClr val="bg1"/>
                </a:solidFill>
              </a:rPr>
              <a:t>Group Activity 6</a:t>
            </a:r>
            <a:endParaRPr lang="en-CA" sz="1600" dirty="0">
              <a:solidFill>
                <a:schemeClr val="bg1"/>
              </a:solidFill>
            </a:endParaRPr>
          </a:p>
        </p:txBody>
      </p:sp>
      <p:sp>
        <p:nvSpPr>
          <p:cNvPr id="9" name="Title 3">
            <a:extLst>
              <a:ext uri="{FF2B5EF4-FFF2-40B4-BE49-F238E27FC236}">
                <a16:creationId xmlns:a16="http://schemas.microsoft.com/office/drawing/2014/main" id="{E8D624E3-E63D-9398-187F-D9CF5E12F56B}"/>
              </a:ext>
            </a:extLst>
          </p:cNvPr>
          <p:cNvSpPr txBox="1">
            <a:spLocks/>
          </p:cNvSpPr>
          <p:nvPr/>
        </p:nvSpPr>
        <p:spPr>
          <a:xfrm>
            <a:off x="521798" y="248778"/>
            <a:ext cx="9340297" cy="52689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ea typeface="Times New Roman" panose="02020603050405020304" pitchFamily="18" charset="0"/>
                <a:cs typeface="Times New Roman" panose="02020603050405020304" pitchFamily="18" charset="0"/>
              </a:rPr>
              <a:t>Exercise</a:t>
            </a:r>
            <a:endParaRPr lang="en-GB" sz="3200" dirty="0"/>
          </a:p>
        </p:txBody>
      </p:sp>
      <p:cxnSp>
        <p:nvCxnSpPr>
          <p:cNvPr id="3" name="Straight Connector 2">
            <a:extLst>
              <a:ext uri="{FF2B5EF4-FFF2-40B4-BE49-F238E27FC236}">
                <a16:creationId xmlns:a16="http://schemas.microsoft.com/office/drawing/2014/main" id="{9ADFE265-BD40-4DDB-887C-4BB2986DE733}"/>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9BFE865D-CD7C-6A7B-9D70-1753AF5A9498}"/>
              </a:ext>
            </a:extLst>
          </p:cNvPr>
          <p:cNvSpPr txBox="1"/>
          <p:nvPr/>
        </p:nvSpPr>
        <p:spPr>
          <a:xfrm>
            <a:off x="521798" y="796304"/>
            <a:ext cx="11401536" cy="537583"/>
          </a:xfrm>
          <a:prstGeom prst="rect">
            <a:avLst/>
          </a:prstGeom>
          <a:noFill/>
        </p:spPr>
        <p:txBody>
          <a:bodyPr wrap="square" rtlCol="0">
            <a:spAutoFit/>
          </a:bodyPr>
          <a:lstStyle/>
          <a:p>
            <a:pPr>
              <a:lnSpc>
                <a:spcPct val="107000"/>
              </a:lnSpc>
              <a:spcAft>
                <a:spcPts val="800"/>
              </a:spcAft>
            </a:pPr>
            <a:r>
              <a:rPr lang="en-CA" sz="2800" kern="100" dirty="0">
                <a:latin typeface="Aptos" panose="020B0004020202020204" pitchFamily="34" charset="0"/>
                <a:ea typeface="Aptos" panose="020B0004020202020204" pitchFamily="34" charset="0"/>
                <a:cs typeface="Arial" panose="020B0604020202020204" pitchFamily="34" charset="0"/>
              </a:rPr>
              <a:t>Recognizing Emotional Intensity – </a:t>
            </a:r>
            <a:r>
              <a:rPr lang="en-CA" sz="2800" b="1" kern="100" dirty="0">
                <a:latin typeface="Aptos" panose="020B0004020202020204" pitchFamily="34" charset="0"/>
                <a:ea typeface="Aptos" panose="020B0004020202020204" pitchFamily="34" charset="0"/>
                <a:cs typeface="Arial" panose="020B0604020202020204" pitchFamily="34" charset="0"/>
              </a:rPr>
              <a:t>AFRAID</a:t>
            </a:r>
            <a:r>
              <a:rPr lang="en-CA" sz="2800" kern="100" dirty="0">
                <a:latin typeface="Aptos" panose="020B0004020202020204" pitchFamily="34" charset="0"/>
                <a:ea typeface="Aptos" panose="020B0004020202020204" pitchFamily="34" charset="0"/>
                <a:cs typeface="Arial" panose="020B0604020202020204" pitchFamily="34" charset="0"/>
              </a:rPr>
              <a:t>   </a:t>
            </a:r>
            <a:endParaRPr lang="en-GB" sz="2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E12EA85-8B92-FA37-A8E1-1BEDB9009215}"/>
              </a:ext>
            </a:extLst>
          </p:cNvPr>
          <p:cNvSpPr txBox="1"/>
          <p:nvPr/>
        </p:nvSpPr>
        <p:spPr>
          <a:xfrm>
            <a:off x="571330" y="1434051"/>
            <a:ext cx="11670200" cy="4319131"/>
          </a:xfrm>
          <a:prstGeom prst="rect">
            <a:avLst/>
          </a:prstGeom>
          <a:noFill/>
        </p:spPr>
        <p:txBody>
          <a:bodyPr wrap="square" rtlCol="0">
            <a:spAutoFit/>
          </a:bodyPr>
          <a:lstStyle/>
          <a:p>
            <a:r>
              <a:rPr lang="en-GB" sz="36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 L</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ow Intensity (Anxious)</a:t>
            </a:r>
            <a:endParaRPr lang="en-GB" sz="2000" kern="100" dirty="0">
              <a:solidFill>
                <a:srgbClr val="F7731C"/>
              </a:solidFill>
              <a:effectLst/>
              <a:latin typeface="Aptos" panose="020B0004020202020204" pitchFamily="34" charset="0"/>
              <a:ea typeface="Aptos" panose="020B0004020202020204" pitchFamily="34" charset="0"/>
              <a:cs typeface="Calibri" panose="020F0502020204030204" pitchFamily="34" charset="0"/>
            </a:endParaRPr>
          </a:p>
          <a:p>
            <a:pPr marL="360000"/>
            <a:r>
              <a:rPr lang="en-GB" sz="2000" dirty="0">
                <a:latin typeface="Aptos" panose="020B0004020202020204" pitchFamily="34" charset="0"/>
                <a:cs typeface="Calibri" panose="020F0502020204030204" pitchFamily="34" charset="0"/>
              </a:rPr>
              <a:t>Patient: "I'm worried about what happens next." (Patient fidgets, avoiding eye contact.)</a:t>
            </a:r>
          </a:p>
          <a:p>
            <a:pPr marL="360000"/>
            <a:r>
              <a:rPr lang="en-GB" sz="2000" dirty="0">
                <a:latin typeface="Aptos" panose="020B0004020202020204" pitchFamily="34" charset="0"/>
                <a:cs typeface="Calibri" panose="020F0502020204030204" pitchFamily="34" charset="0"/>
              </a:rPr>
              <a:t>Provider Reframe: “I see you are feeling anxious.  Do you want to talk about what’s bothering you?”</a:t>
            </a:r>
          </a:p>
          <a:p>
            <a:r>
              <a:rPr lang="en-GB" sz="2000" dirty="0">
                <a:latin typeface="Aptos" panose="020B0004020202020204" pitchFamily="34" charset="0"/>
                <a:cs typeface="Calibri" panose="020F0502020204030204" pitchFamily="34" charset="0"/>
              </a:rPr>
              <a:t>  </a:t>
            </a:r>
            <a:endParaRPr lang="en-GB" dirty="0">
              <a:latin typeface="Aptos" panose="020B0004020202020204" pitchFamily="34" charset="0"/>
              <a:cs typeface="Calibri" panose="020F0502020204030204" pitchFamily="34" charset="0"/>
            </a:endParaRPr>
          </a:p>
          <a:p>
            <a:r>
              <a:rPr lang="en-GB" sz="40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 Moderate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Intensity (Frightened)</a:t>
            </a:r>
            <a:endParaRPr lang="en-GB" sz="2000" kern="100" dirty="0">
              <a:solidFill>
                <a:srgbClr val="F7731C"/>
              </a:solidFill>
              <a:effectLst/>
              <a:latin typeface="Aptos" panose="020B0004020202020204" pitchFamily="34" charset="0"/>
              <a:ea typeface="Aptos" panose="020B0004020202020204" pitchFamily="34" charset="0"/>
              <a:cs typeface="Calibri" panose="020F0502020204030204" pitchFamily="34" charset="0"/>
            </a:endParaRPr>
          </a:p>
          <a:p>
            <a:pPr marL="360000"/>
            <a:r>
              <a:rPr lang="en-GB" sz="2000" dirty="0">
                <a:latin typeface="Aptos" panose="020B0004020202020204" pitchFamily="34" charset="0"/>
                <a:cs typeface="Calibri" panose="020F0502020204030204" pitchFamily="34" charset="0"/>
              </a:rPr>
              <a:t>Family Members: "I'm scared of getting worse." (Patient's voice trembles, showing visible fear.)</a:t>
            </a:r>
          </a:p>
          <a:p>
            <a:pPr marL="360000"/>
            <a:r>
              <a:rPr lang="en-GB" sz="2000" dirty="0">
                <a:latin typeface="Aptos" panose="020B0004020202020204" pitchFamily="34" charset="0"/>
                <a:cs typeface="Calibri" panose="020F0502020204030204" pitchFamily="34" charset="0"/>
              </a:rPr>
              <a:t>Provider Reframe: "Feeling scared is natural in times like this. I’m here to listen and help where I can.” </a:t>
            </a:r>
          </a:p>
          <a:p>
            <a:r>
              <a:rPr lang="en-GB" sz="2000" kern="100" dirty="0">
                <a:effectLst/>
                <a:latin typeface="Aptos" panose="020B0004020202020204" pitchFamily="34" charset="0"/>
                <a:ea typeface="Aptos" panose="020B0004020202020204" pitchFamily="34" charset="0"/>
                <a:cs typeface="Calibri" panose="020F0502020204030204" pitchFamily="34" charset="0"/>
              </a:rPr>
              <a:t> </a:t>
            </a:r>
          </a:p>
          <a:p>
            <a:r>
              <a:rPr lang="en-GB" sz="36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High Intensity (Terrified)</a:t>
            </a:r>
            <a:endParaRPr lang="en-GB" sz="36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endParaRPr>
          </a:p>
          <a:p>
            <a:pPr marL="360000"/>
            <a:r>
              <a:rPr lang="en-GB" sz="2000" dirty="0">
                <a:latin typeface="Aptos" panose="020B0004020202020204" pitchFamily="34" charset="0"/>
                <a:cs typeface="Calibri" panose="020F0502020204030204" pitchFamily="34" charset="0"/>
              </a:rPr>
              <a:t>Caregiver: "I feel like everything is spiralling out of control!" (Patient is breathing rapidly, appears agitated.)</a:t>
            </a:r>
          </a:p>
          <a:p>
            <a:pPr marL="360000"/>
            <a:r>
              <a:rPr lang="en-GB" sz="2000" dirty="0">
                <a:latin typeface="Aptos" panose="020B0004020202020204" pitchFamily="34" charset="0"/>
                <a:cs typeface="Calibri" panose="020F0502020204030204" pitchFamily="34" charset="0"/>
              </a:rPr>
              <a:t>Provider Reframe: "I see you’re really frightened.  Can you take a deep breath and tell me what is scaring you?"</a:t>
            </a:r>
          </a:p>
        </p:txBody>
      </p:sp>
    </p:spTree>
    <p:extLst>
      <p:ext uri="{BB962C8B-B14F-4D97-AF65-F5344CB8AC3E}">
        <p14:creationId xmlns:p14="http://schemas.microsoft.com/office/powerpoint/2010/main" val="69561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 calcmode="lin" valueType="num">
                                      <p:cBhvr additive="base">
                                        <p:cTn id="33"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 calcmode="lin" valueType="num">
                                      <p:cBhvr additive="base">
                                        <p:cTn id="39" dur="500" fill="hold"/>
                                        <p:tgtEl>
                                          <p:spTgt spid="6">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6">
                                            <p:txEl>
                                              <p:pRg st="9" end="9"/>
                                            </p:txEl>
                                          </p:spTgt>
                                        </p:tgtEl>
                                        <p:attrNameLst>
                                          <p:attrName>style.visibility</p:attrName>
                                        </p:attrNameLst>
                                      </p:cBhvr>
                                      <p:to>
                                        <p:strVal val="visible"/>
                                      </p:to>
                                    </p:set>
                                    <p:anim calcmode="lin" valueType="num">
                                      <p:cBhvr additive="base">
                                        <p:cTn id="49" dur="500" fill="hold"/>
                                        <p:tgtEl>
                                          <p:spTgt spid="6">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6">
                                            <p:txEl>
                                              <p:pRg st="10" end="10"/>
                                            </p:txEl>
                                          </p:spTgt>
                                        </p:tgtEl>
                                        <p:attrNameLst>
                                          <p:attrName>style.visibility</p:attrName>
                                        </p:attrNameLst>
                                      </p:cBhvr>
                                      <p:to>
                                        <p:strVal val="visible"/>
                                      </p:to>
                                    </p:set>
                                    <p:anim calcmode="lin" valueType="num">
                                      <p:cBhvr additive="base">
                                        <p:cTn id="55" dur="500" fill="hold"/>
                                        <p:tgtEl>
                                          <p:spTgt spid="6">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DE95D-0F0D-DA4A-9FE6-B09326D85BE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B2BDBB0-305B-9FE2-FB83-780101E00A05}"/>
              </a:ext>
            </a:extLst>
          </p:cNvPr>
          <p:cNvSpPr/>
          <p:nvPr/>
        </p:nvSpPr>
        <p:spPr>
          <a:xfrm rot="5400000">
            <a:off x="5732628" y="-5730504"/>
            <a:ext cx="726739" cy="12192001"/>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9E2D49AB-7DBB-5E9F-38A7-E222BA70D3D5}"/>
              </a:ext>
            </a:extLst>
          </p:cNvPr>
          <p:cNvSpPr txBox="1"/>
          <p:nvPr/>
        </p:nvSpPr>
        <p:spPr>
          <a:xfrm>
            <a:off x="9611833" y="6217539"/>
            <a:ext cx="1971630" cy="369332"/>
          </a:xfrm>
          <a:prstGeom prst="rect">
            <a:avLst/>
          </a:prstGeom>
          <a:noFill/>
        </p:spPr>
        <p:txBody>
          <a:bodyPr wrap="none" rtlCol="0">
            <a:spAutoFit/>
          </a:bodyPr>
          <a:lstStyle/>
          <a:p>
            <a:r>
              <a:rPr lang="en-US"/>
              <a:t>Organization Logo</a:t>
            </a:r>
            <a:endParaRPr lang="en-CA"/>
          </a:p>
        </p:txBody>
      </p:sp>
      <p:pic>
        <p:nvPicPr>
          <p:cNvPr id="10" name="Picture 9" descr="A close-up of a logo&#10;&#10;Description automatically generated">
            <a:extLst>
              <a:ext uri="{FF2B5EF4-FFF2-40B4-BE49-F238E27FC236}">
                <a16:creationId xmlns:a16="http://schemas.microsoft.com/office/drawing/2014/main" id="{4697B65A-C533-5EDA-99FD-79EE2224C4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4" name="TextBox 3">
            <a:extLst>
              <a:ext uri="{FF2B5EF4-FFF2-40B4-BE49-F238E27FC236}">
                <a16:creationId xmlns:a16="http://schemas.microsoft.com/office/drawing/2014/main" id="{9133B7D1-906B-82C7-5165-CDEB5F697F4E}"/>
              </a:ext>
            </a:extLst>
          </p:cNvPr>
          <p:cNvSpPr txBox="1"/>
          <p:nvPr/>
        </p:nvSpPr>
        <p:spPr>
          <a:xfrm>
            <a:off x="10239132" y="92852"/>
            <a:ext cx="1684203" cy="338554"/>
          </a:xfrm>
          <a:prstGeom prst="rect">
            <a:avLst/>
          </a:prstGeom>
          <a:noFill/>
        </p:spPr>
        <p:txBody>
          <a:bodyPr wrap="square" rtlCol="0">
            <a:spAutoFit/>
          </a:bodyPr>
          <a:lstStyle/>
          <a:p>
            <a:pPr algn="r"/>
            <a:r>
              <a:rPr lang="en-US" sz="1600" dirty="0">
                <a:solidFill>
                  <a:schemeClr val="bg1"/>
                </a:solidFill>
              </a:rPr>
              <a:t>Group Activity 6</a:t>
            </a:r>
            <a:endParaRPr lang="en-CA" sz="1600" dirty="0">
              <a:solidFill>
                <a:schemeClr val="bg1"/>
              </a:solidFill>
            </a:endParaRPr>
          </a:p>
        </p:txBody>
      </p:sp>
      <p:sp>
        <p:nvSpPr>
          <p:cNvPr id="9" name="Title 3">
            <a:extLst>
              <a:ext uri="{FF2B5EF4-FFF2-40B4-BE49-F238E27FC236}">
                <a16:creationId xmlns:a16="http://schemas.microsoft.com/office/drawing/2014/main" id="{E8D624E3-E63D-9398-187F-D9CF5E12F56B}"/>
              </a:ext>
            </a:extLst>
          </p:cNvPr>
          <p:cNvSpPr txBox="1">
            <a:spLocks/>
          </p:cNvSpPr>
          <p:nvPr/>
        </p:nvSpPr>
        <p:spPr>
          <a:xfrm>
            <a:off x="521798" y="248778"/>
            <a:ext cx="9340297" cy="52689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ea typeface="Times New Roman" panose="02020603050405020304" pitchFamily="18" charset="0"/>
                <a:cs typeface="Times New Roman" panose="02020603050405020304" pitchFamily="18" charset="0"/>
              </a:rPr>
              <a:t>Exercise</a:t>
            </a:r>
            <a:endParaRPr lang="en-GB" sz="3200" dirty="0"/>
          </a:p>
        </p:txBody>
      </p:sp>
      <p:cxnSp>
        <p:nvCxnSpPr>
          <p:cNvPr id="3" name="Straight Connector 2">
            <a:extLst>
              <a:ext uri="{FF2B5EF4-FFF2-40B4-BE49-F238E27FC236}">
                <a16:creationId xmlns:a16="http://schemas.microsoft.com/office/drawing/2014/main" id="{9ADFE265-BD40-4DDB-887C-4BB2986DE733}"/>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9BFE865D-CD7C-6A7B-9D70-1753AF5A9498}"/>
              </a:ext>
            </a:extLst>
          </p:cNvPr>
          <p:cNvSpPr txBox="1"/>
          <p:nvPr/>
        </p:nvSpPr>
        <p:spPr>
          <a:xfrm>
            <a:off x="521798" y="796304"/>
            <a:ext cx="11401536" cy="537583"/>
          </a:xfrm>
          <a:prstGeom prst="rect">
            <a:avLst/>
          </a:prstGeom>
          <a:noFill/>
        </p:spPr>
        <p:txBody>
          <a:bodyPr wrap="square" rtlCol="0">
            <a:spAutoFit/>
          </a:bodyPr>
          <a:lstStyle/>
          <a:p>
            <a:pPr>
              <a:lnSpc>
                <a:spcPct val="107000"/>
              </a:lnSpc>
              <a:spcAft>
                <a:spcPts val="800"/>
              </a:spcAft>
            </a:pPr>
            <a:r>
              <a:rPr lang="en-CA" sz="2800" kern="100" dirty="0">
                <a:latin typeface="Aptos" panose="020B0004020202020204" pitchFamily="34" charset="0"/>
                <a:ea typeface="Aptos" panose="020B0004020202020204" pitchFamily="34" charset="0"/>
                <a:cs typeface="Arial" panose="020B0604020202020204" pitchFamily="34" charset="0"/>
              </a:rPr>
              <a:t>Recognizing Emotional Intensity – ANGRY  </a:t>
            </a:r>
            <a:endParaRPr lang="en-GB" sz="2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29432A2-9331-21B1-3737-126EF30F0DCC}"/>
              </a:ext>
            </a:extLst>
          </p:cNvPr>
          <p:cNvSpPr txBox="1"/>
          <p:nvPr/>
        </p:nvSpPr>
        <p:spPr>
          <a:xfrm>
            <a:off x="521798" y="1401325"/>
            <a:ext cx="11501879" cy="4349909"/>
          </a:xfrm>
          <a:prstGeom prst="rect">
            <a:avLst/>
          </a:prstGeom>
          <a:noFill/>
        </p:spPr>
        <p:txBody>
          <a:bodyPr wrap="square" rtlCol="0">
            <a:spAutoFit/>
          </a:bodyPr>
          <a:lstStyle/>
          <a:p>
            <a:pPr>
              <a:spcAft>
                <a:spcPts val="400"/>
              </a:spcAft>
            </a:pPr>
            <a:r>
              <a:rPr lang="en-GB" sz="40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  Low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Intensity (Annoyed)</a:t>
            </a:r>
          </a:p>
          <a:p>
            <a:pPr marL="360000">
              <a:spcAft>
                <a:spcPts val="400"/>
              </a:spcAft>
            </a:pPr>
            <a:r>
              <a:rPr lang="en-GB" sz="2000" dirty="0">
                <a:latin typeface="Aptos" panose="020B0004020202020204" pitchFamily="34" charset="0"/>
                <a:cs typeface="Calibri" panose="020F0502020204030204" pitchFamily="34" charset="0"/>
              </a:rPr>
              <a:t>Caregiver: "Why do small things keep going wrong?" (Caregiver shows irritation over minor issues.)</a:t>
            </a:r>
          </a:p>
          <a:p>
            <a:pPr marL="360000">
              <a:spcAft>
                <a:spcPts val="400"/>
              </a:spcAft>
            </a:pPr>
            <a:r>
              <a:rPr lang="en-GB" sz="2000" dirty="0">
                <a:latin typeface="Aptos" panose="020B0004020202020204" pitchFamily="34" charset="0"/>
                <a:cs typeface="Calibri" panose="020F0502020204030204" pitchFamily="34" charset="0"/>
              </a:rPr>
              <a:t>Provider Reframe: "You seem aggravated.  What’s bothering you?”</a:t>
            </a:r>
          </a:p>
          <a:p>
            <a:pPr>
              <a:spcAft>
                <a:spcPts val="400"/>
              </a:spcAft>
            </a:pPr>
            <a:endParaRPr lang="en-GB" sz="800" b="1" kern="100" dirty="0">
              <a:effectLst/>
              <a:latin typeface="Aptos" panose="020B0004020202020204" pitchFamily="34" charset="0"/>
              <a:ea typeface="Aptos" panose="020B0004020202020204" pitchFamily="34" charset="0"/>
              <a:cs typeface="Calibri" panose="020F0502020204030204" pitchFamily="34" charset="0"/>
            </a:endParaRPr>
          </a:p>
          <a:p>
            <a:pPr>
              <a:spcAft>
                <a:spcPts val="400"/>
              </a:spcAft>
            </a:pPr>
            <a:endParaRPr lang="en-GB" sz="800" b="1" kern="100" dirty="0">
              <a:effectLst/>
              <a:latin typeface="Aptos" panose="020B0004020202020204" pitchFamily="34" charset="0"/>
              <a:ea typeface="Aptos" panose="020B0004020202020204" pitchFamily="34" charset="0"/>
              <a:cs typeface="Calibri" panose="020F0502020204030204" pitchFamily="34" charset="0"/>
            </a:endParaRPr>
          </a:p>
          <a:p>
            <a:pPr>
              <a:spcAft>
                <a:spcPts val="400"/>
              </a:spcAft>
            </a:pPr>
            <a:r>
              <a:rPr lang="en-GB" sz="40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  Moderate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Intensity (Frustrated)</a:t>
            </a:r>
          </a:p>
          <a:p>
            <a:pPr marL="360000">
              <a:spcAft>
                <a:spcPts val="400"/>
              </a:spcAft>
            </a:pPr>
            <a:r>
              <a:rPr lang="en-GB" sz="2000" dirty="0">
                <a:latin typeface="Aptos" panose="020B0004020202020204" pitchFamily="34" charset="0"/>
                <a:cs typeface="Calibri" panose="020F0502020204030204" pitchFamily="34" charset="0"/>
              </a:rPr>
              <a:t>Patient: "Nothing is working right.”  (Patient raises voice, appears frustrated.)</a:t>
            </a:r>
          </a:p>
          <a:p>
            <a:pPr marL="360000">
              <a:spcAft>
                <a:spcPts val="400"/>
              </a:spcAft>
            </a:pPr>
            <a:r>
              <a:rPr lang="en-GB" sz="2000" dirty="0">
                <a:latin typeface="Aptos" panose="020B0004020202020204" pitchFamily="34" charset="0"/>
                <a:cs typeface="Calibri" panose="020F0502020204030204" pitchFamily="34" charset="0"/>
              </a:rPr>
              <a:t>Provider Reframe: "I noticed that you seem frustrated. Would you like to talk about what's going on."</a:t>
            </a:r>
          </a:p>
          <a:p>
            <a:pPr>
              <a:spcAft>
                <a:spcPts val="400"/>
              </a:spcAft>
            </a:pPr>
            <a:endParaRPr lang="en-GB" sz="2400" b="1" kern="100" dirty="0">
              <a:solidFill>
                <a:srgbClr val="C6451B"/>
              </a:solidFill>
              <a:effectLst/>
              <a:latin typeface="Aptos" panose="020B0004020202020204" pitchFamily="34" charset="0"/>
              <a:ea typeface="Aptos" panose="020B0004020202020204" pitchFamily="34" charset="0"/>
              <a:cs typeface="Calibri" panose="020F0502020204030204" pitchFamily="34" charset="0"/>
            </a:endParaRPr>
          </a:p>
          <a:p>
            <a:pPr>
              <a:spcAft>
                <a:spcPts val="400"/>
              </a:spcAft>
            </a:pPr>
            <a:r>
              <a:rPr lang="en-GB" sz="40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  High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Intensity (Furious)</a:t>
            </a:r>
            <a:endParaRPr lang="en-GB" sz="2000" kern="100" dirty="0">
              <a:solidFill>
                <a:srgbClr val="F7731C"/>
              </a:solidFill>
              <a:effectLst/>
              <a:latin typeface="Aptos" panose="020B0004020202020204" pitchFamily="34" charset="0"/>
              <a:ea typeface="Aptos" panose="020B0004020202020204" pitchFamily="34" charset="0"/>
              <a:cs typeface="Calibri" panose="020F0502020204030204" pitchFamily="34" charset="0"/>
            </a:endParaRPr>
          </a:p>
          <a:p>
            <a:pPr marL="360000">
              <a:spcAft>
                <a:spcPts val="400"/>
              </a:spcAft>
            </a:pPr>
            <a:r>
              <a:rPr lang="en-GB" sz="2000" dirty="0">
                <a:latin typeface="Aptos" panose="020B0004020202020204" pitchFamily="34" charset="0"/>
                <a:cs typeface="Calibri" panose="020F0502020204030204" pitchFamily="34" charset="0"/>
              </a:rPr>
              <a:t>Family Member: "I'm just so angry at everything!" (Individual is  shouting or throwing things.)</a:t>
            </a:r>
          </a:p>
          <a:p>
            <a:pPr marL="360000">
              <a:spcAft>
                <a:spcPts val="400"/>
              </a:spcAft>
            </a:pPr>
            <a:r>
              <a:rPr lang="en-GB" sz="2000" dirty="0">
                <a:latin typeface="Aptos" panose="020B0004020202020204" pitchFamily="34" charset="0"/>
                <a:cs typeface="Calibri" panose="020F0502020204030204" pitchFamily="34" charset="0"/>
              </a:rPr>
              <a:t>Provider Reframe: "I can see you’re really angry.  What’s the best way for me to help you?"</a:t>
            </a:r>
            <a:endParaRPr lang="en-GB" dirty="0">
              <a:latin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77388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 calcmode="lin" valueType="num">
                                      <p:cBhvr additive="base">
                                        <p:cTn id="27"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anim calcmode="lin" valueType="num">
                                      <p:cBhvr additive="base">
                                        <p:cTn id="33" dur="500" fill="hold"/>
                                        <p:tgtEl>
                                          <p:spTgt spid="6">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anim calcmode="lin" valueType="num">
                                      <p:cBhvr additive="base">
                                        <p:cTn id="43" dur="500" fill="hold"/>
                                        <p:tgtEl>
                                          <p:spTgt spid="6">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6">
                                            <p:txEl>
                                              <p:pRg st="11" end="11"/>
                                            </p:txEl>
                                          </p:spTgt>
                                        </p:tgtEl>
                                        <p:attrNameLst>
                                          <p:attrName>style.visibility</p:attrName>
                                        </p:attrNameLst>
                                      </p:cBhvr>
                                      <p:to>
                                        <p:strVal val="visible"/>
                                      </p:to>
                                    </p:set>
                                    <p:anim calcmode="lin" valueType="num">
                                      <p:cBhvr additive="base">
                                        <p:cTn id="49" dur="500" fill="hold"/>
                                        <p:tgtEl>
                                          <p:spTgt spid="6">
                                            <p:txEl>
                                              <p:pRg st="11" end="1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5F4F14B-21B1-FD98-9590-3AE28EBCE2C2}"/>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8ACE9EB5-D21C-04ED-E49B-E3AC068C0547}"/>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DDCECD88-1203-F8A8-8B8E-A340A7739F40}"/>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F46BBCFE-5525-2EBB-9932-3F50B96C975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3" name="TextBox 2">
            <a:extLst>
              <a:ext uri="{FF2B5EF4-FFF2-40B4-BE49-F238E27FC236}">
                <a16:creationId xmlns:a16="http://schemas.microsoft.com/office/drawing/2014/main" id="{65F97049-E945-8F11-C55F-03B3FD0D58C5}"/>
              </a:ext>
            </a:extLst>
          </p:cNvPr>
          <p:cNvSpPr txBox="1"/>
          <p:nvPr/>
        </p:nvSpPr>
        <p:spPr>
          <a:xfrm>
            <a:off x="207214" y="3540383"/>
            <a:ext cx="2164028" cy="2077492"/>
          </a:xfrm>
          <a:prstGeom prst="rect">
            <a:avLst/>
          </a:prstGeom>
          <a:noFill/>
        </p:spPr>
        <p:txBody>
          <a:bodyPr wrap="square" rtlCol="0">
            <a:spAutoFit/>
          </a:bodyPr>
          <a:lstStyle/>
          <a:p>
            <a:pPr>
              <a:spcAft>
                <a:spcPts val="600"/>
              </a:spcAft>
            </a:pPr>
            <a:r>
              <a:rPr lang="en-GB"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a:t>
            </a:r>
            <a:r>
              <a:rPr lang="en-CA"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People will forget what you said, people will forget what you did, but people will never forget how you made them feel.”</a:t>
            </a:r>
          </a:p>
          <a:p>
            <a:pPr algn="r">
              <a:spcAft>
                <a:spcPts val="600"/>
              </a:spcAft>
            </a:pPr>
            <a:r>
              <a:rPr lang="en-CA" sz="1200"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Maya Angelou</a:t>
            </a:r>
            <a:endParaRPr lang="en-GB" sz="1200" kern="100" dirty="0">
              <a:solidFill>
                <a:srgbClr val="F7731C"/>
              </a:solidFill>
              <a:effectLst/>
              <a:latin typeface="Aptos" panose="020B0004020202020204" pitchFamily="34" charset="0"/>
              <a:ea typeface="Aptos" panose="020B00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id="{C177969F-A4BF-0E94-7CC7-79651816098C}"/>
              </a:ext>
            </a:extLst>
          </p:cNvPr>
          <p:cNvSpPr txBox="1">
            <a:spLocks/>
          </p:cNvSpPr>
          <p:nvPr/>
        </p:nvSpPr>
        <p:spPr>
          <a:xfrm>
            <a:off x="2712653" y="27112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cs typeface="Calibri" panose="020F0502020204030204" pitchFamily="34" charset="0"/>
              </a:rPr>
              <a:t>Key Takeaways    </a:t>
            </a:r>
            <a:endParaRPr lang="en-GB" sz="3200" dirty="0">
              <a:cs typeface="Calibri" panose="020F0502020204030204" pitchFamily="34" charset="0"/>
            </a:endParaRPr>
          </a:p>
        </p:txBody>
      </p:sp>
      <p:sp>
        <p:nvSpPr>
          <p:cNvPr id="5" name="TextBox 4">
            <a:extLst>
              <a:ext uri="{FF2B5EF4-FFF2-40B4-BE49-F238E27FC236}">
                <a16:creationId xmlns:a16="http://schemas.microsoft.com/office/drawing/2014/main" id="{DF2D23F5-4269-5AB1-69DF-93886E57F73A}"/>
              </a:ext>
            </a:extLst>
          </p:cNvPr>
          <p:cNvSpPr txBox="1"/>
          <p:nvPr/>
        </p:nvSpPr>
        <p:spPr>
          <a:xfrm>
            <a:off x="2712653" y="1121074"/>
            <a:ext cx="9140257" cy="5087868"/>
          </a:xfrm>
          <a:prstGeom prst="rect">
            <a:avLst/>
          </a:prstGeom>
          <a:noFill/>
        </p:spPr>
        <p:txBody>
          <a:bodyPr wrap="square">
            <a:spAutoFit/>
          </a:bodyPr>
          <a:lstStyle/>
          <a:p>
            <a:pPr marL="342900" indent="-342900">
              <a:lnSpc>
                <a:spcPct val="107000"/>
              </a:lnSpc>
              <a:spcAft>
                <a:spcPts val="800"/>
              </a:spcAft>
              <a:buFont typeface="Arial" panose="020B0604020202020204" pitchFamily="34" charset="0"/>
              <a:buChar char="•"/>
            </a:pPr>
            <a:r>
              <a:rPr lang="en-CA" sz="2400" kern="100" dirty="0">
                <a:effectLst/>
                <a:latin typeface="Aptos" panose="020B0004020202020204" pitchFamily="34" charset="0"/>
                <a:ea typeface="Aptos" panose="020B0004020202020204" pitchFamily="34" charset="0"/>
                <a:cs typeface="Calibri" panose="020F0502020204030204" pitchFamily="34" charset="0"/>
              </a:rPr>
              <a:t>Emotional Intelligence Matters  </a:t>
            </a:r>
            <a:endParaRPr lang="en-GB" sz="2400" kern="100" dirty="0">
              <a:effectLst/>
              <a:latin typeface="Aptos" panose="020B0004020202020204" pitchFamily="34" charset="0"/>
              <a:ea typeface="Aptos" panose="020B0004020202020204" pitchFamily="34" charset="0"/>
              <a:cs typeface="Calibri" panose="020F0502020204030204" pitchFamily="34" charset="0"/>
            </a:endParaRPr>
          </a:p>
          <a:p>
            <a:pPr lvl="1" algn="ctr">
              <a:lnSpc>
                <a:spcPct val="107000"/>
              </a:lnSpc>
              <a:spcAft>
                <a:spcPts val="800"/>
              </a:spcAft>
            </a:pPr>
            <a:r>
              <a:rPr lang="en-CA" sz="2400" i="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Emotional intelligence, the capacity to recognize, understand, </a:t>
            </a:r>
            <a:br>
              <a:rPr lang="en-CA" sz="2400" i="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br>
            <a:r>
              <a:rPr lang="en-CA" sz="2400" i="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use and manage one's own and others' emotions.</a:t>
            </a:r>
          </a:p>
          <a:p>
            <a:pPr lvl="1" algn="ctr">
              <a:lnSpc>
                <a:spcPct val="107000"/>
              </a:lnSpc>
              <a:spcAft>
                <a:spcPts val="800"/>
              </a:spcAft>
            </a:pPr>
            <a:endParaRPr lang="en-CA" sz="2000" kern="100" dirty="0">
              <a:effectLst/>
              <a:latin typeface="Aptos" panose="020B000402020202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Arial" panose="020B0604020202020204" pitchFamily="34" charset="0"/>
              <a:buChar char="•"/>
            </a:pPr>
            <a:r>
              <a:rPr lang="en-CA" sz="2400" kern="100" dirty="0">
                <a:effectLst/>
                <a:latin typeface="Aptos" panose="020B0004020202020204" pitchFamily="34" charset="0"/>
                <a:ea typeface="Aptos" panose="020B0004020202020204" pitchFamily="34" charset="0"/>
                <a:cs typeface="Calibri" panose="020F0502020204030204" pitchFamily="34" charset="0"/>
              </a:rPr>
              <a:t>Three Types of Empathy</a:t>
            </a:r>
            <a:endParaRPr lang="en-GB" sz="2400" kern="100" dirty="0">
              <a:effectLst/>
              <a:latin typeface="Aptos" panose="020B0004020202020204" pitchFamily="34" charset="0"/>
              <a:ea typeface="Aptos" panose="020B0004020202020204" pitchFamily="34" charset="0"/>
              <a:cs typeface="Calibri" panose="020F0502020204030204" pitchFamily="34" charset="0"/>
            </a:endParaRPr>
          </a:p>
          <a:p>
            <a:pPr>
              <a:lnSpc>
                <a:spcPct val="107000"/>
              </a:lnSpc>
              <a:spcAft>
                <a:spcPts val="800"/>
              </a:spcAft>
            </a:pPr>
            <a:endParaRPr lang="en-CA" sz="2000" kern="100" dirty="0">
              <a:effectLst/>
              <a:latin typeface="Aptos" panose="020B000402020202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Arial" panose="020B0604020202020204" pitchFamily="34" charset="0"/>
              <a:buChar char="•"/>
            </a:pPr>
            <a:r>
              <a:rPr lang="en-CA" sz="2400" kern="100" dirty="0">
                <a:effectLst/>
                <a:latin typeface="Aptos" panose="020B0004020202020204" pitchFamily="34" charset="0"/>
                <a:ea typeface="Aptos" panose="020B0004020202020204" pitchFamily="34" charset="0"/>
                <a:cs typeface="Calibri" panose="020F0502020204030204" pitchFamily="34" charset="0"/>
              </a:rPr>
              <a:t>Catch It, Check It, Change It – An easy way to reframe!</a:t>
            </a:r>
          </a:p>
          <a:p>
            <a:pPr>
              <a:lnSpc>
                <a:spcPct val="107000"/>
              </a:lnSpc>
              <a:spcAft>
                <a:spcPts val="800"/>
              </a:spcAft>
            </a:pPr>
            <a:endParaRPr lang="en-CA" sz="2400" kern="100" dirty="0">
              <a:effectLst/>
              <a:latin typeface="Aptos" panose="020B000402020202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Arial" panose="020B0604020202020204" pitchFamily="34" charset="0"/>
              <a:buChar char="•"/>
            </a:pPr>
            <a:r>
              <a:rPr lang="en-CA" sz="2400" kern="100" dirty="0">
                <a:latin typeface="Aptos" panose="020B0004020202020204" pitchFamily="34" charset="0"/>
                <a:ea typeface="Aptos" panose="020B0004020202020204" pitchFamily="34" charset="0"/>
                <a:cs typeface="Calibri" panose="020F0502020204030204" pitchFamily="34" charset="0"/>
              </a:rPr>
              <a:t>Recognize and respond to emotional intensity</a:t>
            </a:r>
            <a:endParaRPr lang="en-GB" sz="2400" kern="100" dirty="0">
              <a:effectLst/>
              <a:latin typeface="Aptos" panose="020B0004020202020204" pitchFamily="34" charset="0"/>
              <a:ea typeface="Aptos" panose="020B0004020202020204" pitchFamily="34" charset="0"/>
              <a:cs typeface="Calibri" panose="020F0502020204030204" pitchFamily="34" charset="0"/>
            </a:endParaRPr>
          </a:p>
          <a:p>
            <a:pPr>
              <a:lnSpc>
                <a:spcPct val="107000"/>
              </a:lnSpc>
              <a:spcAft>
                <a:spcPts val="800"/>
              </a:spcAft>
            </a:pPr>
            <a:endParaRPr lang="en-CA" sz="2000" kern="100" dirty="0">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endParaRPr lang="en-CA" sz="2000" kern="100" dirty="0">
              <a:latin typeface="Aptos" panose="020B0004020202020204" pitchFamily="34" charset="0"/>
              <a:ea typeface="Aptos" panose="020B0004020202020204" pitchFamily="34" charset="0"/>
              <a:cs typeface="Arial" panose="020B0604020202020204" pitchFamily="34" charset="0"/>
            </a:endParaRPr>
          </a:p>
        </p:txBody>
      </p:sp>
      <p:grpSp>
        <p:nvGrpSpPr>
          <p:cNvPr id="15" name="Group 14">
            <a:extLst>
              <a:ext uri="{FF2B5EF4-FFF2-40B4-BE49-F238E27FC236}">
                <a16:creationId xmlns:a16="http://schemas.microsoft.com/office/drawing/2014/main" id="{05AD366E-EB0B-B57F-FA8A-86D31A8D24FC}"/>
              </a:ext>
            </a:extLst>
          </p:cNvPr>
          <p:cNvGrpSpPr/>
          <p:nvPr/>
        </p:nvGrpSpPr>
        <p:grpSpPr>
          <a:xfrm>
            <a:off x="6662486" y="2583181"/>
            <a:ext cx="3464493" cy="1154366"/>
            <a:chOff x="5709058" y="2301499"/>
            <a:chExt cx="3068320" cy="1005713"/>
          </a:xfrm>
        </p:grpSpPr>
        <p:pic>
          <p:nvPicPr>
            <p:cNvPr id="12" name="Picture 11" descr="A black background with two faces&#10;&#10;Description automatically generated">
              <a:extLst>
                <a:ext uri="{FF2B5EF4-FFF2-40B4-BE49-F238E27FC236}">
                  <a16:creationId xmlns:a16="http://schemas.microsoft.com/office/drawing/2014/main" id="{1D838BB0-9CD2-3D5D-3C35-F9208FE25CE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1672" y="2301499"/>
              <a:ext cx="1077853" cy="1005713"/>
            </a:xfrm>
            <a:prstGeom prst="rect">
              <a:avLst/>
            </a:prstGeom>
          </p:spPr>
        </p:pic>
        <p:pic>
          <p:nvPicPr>
            <p:cNvPr id="13" name="Picture 12" descr="A group of people with their heads in the shape of a heart&#10;&#10;Description automatically generated">
              <a:extLst>
                <a:ext uri="{FF2B5EF4-FFF2-40B4-BE49-F238E27FC236}">
                  <a16:creationId xmlns:a16="http://schemas.microsoft.com/office/drawing/2014/main" id="{17753E81-8060-C70E-E163-F3D51A16062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09058" y="2301499"/>
              <a:ext cx="1077853" cy="1005713"/>
            </a:xfrm>
            <a:prstGeom prst="rect">
              <a:avLst/>
            </a:prstGeom>
          </p:spPr>
        </p:pic>
        <p:pic>
          <p:nvPicPr>
            <p:cNvPr id="14" name="Picture 13" descr="A logo of two people&#10;&#10;Description automatically generated with medium confidence">
              <a:extLst>
                <a:ext uri="{FF2B5EF4-FFF2-40B4-BE49-F238E27FC236}">
                  <a16:creationId xmlns:a16="http://schemas.microsoft.com/office/drawing/2014/main" id="{9D65FE9B-56D2-8600-3B6A-4E7FBCD1B68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99525" y="2301499"/>
              <a:ext cx="1077853" cy="1005713"/>
            </a:xfrm>
            <a:prstGeom prst="rect">
              <a:avLst/>
            </a:prstGeom>
          </p:spPr>
        </p:pic>
      </p:grpSp>
    </p:spTree>
    <p:extLst>
      <p:ext uri="{BB962C8B-B14F-4D97-AF65-F5344CB8AC3E}">
        <p14:creationId xmlns:p14="http://schemas.microsoft.com/office/powerpoint/2010/main" val="61829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5F4F14B-21B1-FD98-9590-3AE28EBCE2C2}"/>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8ACE9EB5-D21C-04ED-E49B-E3AC068C0547}"/>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DDCECD88-1203-F8A8-8B8E-A340A7739F40}"/>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F46BBCFE-5525-2EBB-9932-3F50B96C975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6" name="TextBox 5">
            <a:extLst>
              <a:ext uri="{FF2B5EF4-FFF2-40B4-BE49-F238E27FC236}">
                <a16:creationId xmlns:a16="http://schemas.microsoft.com/office/drawing/2014/main" id="{54F9FB86-E772-59E9-5D7B-E96463D5156B}"/>
              </a:ext>
            </a:extLst>
          </p:cNvPr>
          <p:cNvSpPr txBox="1"/>
          <p:nvPr/>
        </p:nvSpPr>
        <p:spPr>
          <a:xfrm>
            <a:off x="2878430" y="1069883"/>
            <a:ext cx="8981781" cy="2246769"/>
          </a:xfrm>
          <a:prstGeom prst="rect">
            <a:avLst/>
          </a:prstGeom>
          <a:noFill/>
        </p:spPr>
        <p:txBody>
          <a:bodyPr wrap="square" rtlCol="0">
            <a:spAutoFit/>
          </a:bodyPr>
          <a:lstStyle/>
          <a:p>
            <a:r>
              <a:rPr lang="en-CA" sz="2000" b="0" i="0" dirty="0">
                <a:solidFill>
                  <a:srgbClr val="0D0D0D"/>
                </a:solidFill>
                <a:effectLst/>
                <a:latin typeface="Aptos" panose="020B0004020202020204" pitchFamily="34" charset="0"/>
              </a:rPr>
              <a:t>Research has shown that doctors, nurses, and other healthcare professionals with high levels of emotional intelligence tend to have better patient outcomes. This is because EI enables </a:t>
            </a:r>
            <a:r>
              <a:rPr lang="en-CA" sz="2000" dirty="0">
                <a:solidFill>
                  <a:srgbClr val="0D0D0D"/>
                </a:solidFill>
                <a:latin typeface="Aptos" panose="020B0004020202020204" pitchFamily="34" charset="0"/>
              </a:rPr>
              <a:t>health care providers to </a:t>
            </a:r>
            <a:r>
              <a:rPr lang="en-CA" sz="2000" b="0" i="0" dirty="0">
                <a:solidFill>
                  <a:srgbClr val="0D0D0D"/>
                </a:solidFill>
                <a:effectLst/>
                <a:latin typeface="Aptos" panose="020B0004020202020204" pitchFamily="34" charset="0"/>
              </a:rPr>
              <a:t>better understand and empathize with patients and their families, leading to improved trust, more accurate diagnoses, and adherence to treatment plans.</a:t>
            </a:r>
          </a:p>
          <a:p>
            <a:endParaRPr lang="en-CA" sz="2000" dirty="0">
              <a:solidFill>
                <a:srgbClr val="0D0D0D"/>
              </a:solidFill>
              <a:latin typeface="Söhne"/>
            </a:endParaRPr>
          </a:p>
          <a:p>
            <a:endParaRPr lang="en-CA" sz="2000" b="0" i="0" dirty="0">
              <a:solidFill>
                <a:srgbClr val="0D0D0D"/>
              </a:solidFill>
              <a:effectLst/>
              <a:latin typeface="Söhne"/>
            </a:endParaRPr>
          </a:p>
        </p:txBody>
      </p:sp>
      <p:sp>
        <p:nvSpPr>
          <p:cNvPr id="8" name="TextBox 7">
            <a:extLst>
              <a:ext uri="{FF2B5EF4-FFF2-40B4-BE49-F238E27FC236}">
                <a16:creationId xmlns:a16="http://schemas.microsoft.com/office/drawing/2014/main" id="{7A5E1578-E5BA-EC98-CDC6-B3424051B3BF}"/>
              </a:ext>
            </a:extLst>
          </p:cNvPr>
          <p:cNvSpPr txBox="1"/>
          <p:nvPr/>
        </p:nvSpPr>
        <p:spPr>
          <a:xfrm>
            <a:off x="2741705" y="3090119"/>
            <a:ext cx="8488814" cy="1569660"/>
          </a:xfrm>
          <a:prstGeom prst="rect">
            <a:avLst/>
          </a:prstGeom>
          <a:noFill/>
        </p:spPr>
        <p:txBody>
          <a:bodyPr wrap="square">
            <a:spAutoFit/>
          </a:bodyPr>
          <a:lstStyle/>
          <a:p>
            <a:pPr algn="ctr"/>
            <a:r>
              <a:rPr lang="en-CA" sz="2400" b="1" i="0" dirty="0">
                <a:solidFill>
                  <a:srgbClr val="0D0D0D"/>
                </a:solidFill>
                <a:effectLst/>
                <a:latin typeface="Aptos" panose="020B0004020202020204" pitchFamily="34" charset="0"/>
              </a:rPr>
              <a:t>Patients may not always remember the exact medical advice given, but they'll remember how their healthcare provider made them feel, influencing their overall satisfaction and engagement in their care.</a:t>
            </a:r>
            <a:endParaRPr lang="en-GB" sz="2400" b="1" dirty="0">
              <a:latin typeface="Aptos" panose="020B0004020202020204" pitchFamily="34" charset="0"/>
            </a:endParaRPr>
          </a:p>
        </p:txBody>
      </p:sp>
      <p:sp>
        <p:nvSpPr>
          <p:cNvPr id="9" name="TextBox 8">
            <a:extLst>
              <a:ext uri="{FF2B5EF4-FFF2-40B4-BE49-F238E27FC236}">
                <a16:creationId xmlns:a16="http://schemas.microsoft.com/office/drawing/2014/main" id="{FA5B167C-5948-765F-1D0A-B120ED3698C0}"/>
              </a:ext>
            </a:extLst>
          </p:cNvPr>
          <p:cNvSpPr txBox="1"/>
          <p:nvPr/>
        </p:nvSpPr>
        <p:spPr>
          <a:xfrm>
            <a:off x="1346622" y="5280598"/>
            <a:ext cx="12111672" cy="415498"/>
          </a:xfrm>
          <a:prstGeom prst="rect">
            <a:avLst/>
          </a:prstGeom>
          <a:noFill/>
        </p:spPr>
        <p:txBody>
          <a:bodyPr wrap="square" rtlCol="0">
            <a:spAutoFit/>
          </a:bodyPr>
          <a:lstStyle/>
          <a:p>
            <a:pPr algn="ctr"/>
            <a:r>
              <a:rPr lang="en-US" sz="1050" dirty="0"/>
              <a:t>The production of this material has been made possible through a financial contribution from Health Canada.  </a:t>
            </a:r>
          </a:p>
          <a:p>
            <a:pPr algn="ctr"/>
            <a:r>
              <a:rPr lang="en-US" sz="1050" dirty="0"/>
              <a:t>The views expressed herein do not necessarily represent the views of Health Canada.</a:t>
            </a:r>
            <a:endParaRPr lang="en-CA" sz="1050" dirty="0"/>
          </a:p>
        </p:txBody>
      </p:sp>
    </p:spTree>
    <p:extLst>
      <p:ext uri="{BB962C8B-B14F-4D97-AF65-F5344CB8AC3E}">
        <p14:creationId xmlns:p14="http://schemas.microsoft.com/office/powerpoint/2010/main" val="175748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5F4F14B-21B1-FD98-9590-3AE28EBCE2C2}"/>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8ACE9EB5-D21C-04ED-E49B-E3AC068C0547}"/>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DDCECD88-1203-F8A8-8B8E-A340A7739F40}"/>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F46BBCFE-5525-2EBB-9932-3F50B96C975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3" name="TextBox 2">
            <a:extLst>
              <a:ext uri="{FF2B5EF4-FFF2-40B4-BE49-F238E27FC236}">
                <a16:creationId xmlns:a16="http://schemas.microsoft.com/office/drawing/2014/main" id="{65F97049-E945-8F11-C55F-03B3FD0D58C5}"/>
              </a:ext>
            </a:extLst>
          </p:cNvPr>
          <p:cNvSpPr txBox="1"/>
          <p:nvPr/>
        </p:nvSpPr>
        <p:spPr>
          <a:xfrm>
            <a:off x="133319" y="2978078"/>
            <a:ext cx="2234819" cy="2631490"/>
          </a:xfrm>
          <a:prstGeom prst="rect">
            <a:avLst/>
          </a:prstGeom>
          <a:noFill/>
        </p:spPr>
        <p:txBody>
          <a:bodyPr wrap="square" rtlCol="0">
            <a:spAutoFit/>
          </a:bodyPr>
          <a:lstStyle/>
          <a:p>
            <a:pPr>
              <a:spcAft>
                <a:spcPts val="600"/>
              </a:spcAft>
            </a:pPr>
            <a:r>
              <a:rPr lang="en-CA" sz="1600" b="1" dirty="0">
                <a:solidFill>
                  <a:srgbClr val="F7731C"/>
                </a:solidFill>
                <a:effectLst/>
                <a:latin typeface="Aptos" panose="020B0004020202020204" pitchFamily="34" charset="0"/>
                <a:ea typeface="Aptos" panose="020B0004020202020204" pitchFamily="34" charset="0"/>
              </a:rPr>
              <a:t>"The greatest gift we can offer others is our presence. When mindfulness embraces those we love, they will bloom like flowers."</a:t>
            </a:r>
            <a:r>
              <a:rPr lang="en-GB" sz="1600" b="1" dirty="0">
                <a:solidFill>
                  <a:srgbClr val="F7731C"/>
                </a:solidFill>
                <a:effectLst/>
                <a:latin typeface="Aptos" panose="020B0004020202020204" pitchFamily="34" charset="0"/>
              </a:rPr>
              <a:t> </a:t>
            </a:r>
          </a:p>
          <a:p>
            <a:pPr algn="r">
              <a:spcAft>
                <a:spcPts val="600"/>
              </a:spcAft>
            </a:pPr>
            <a:r>
              <a:rPr lang="en-GB" sz="1200" dirty="0">
                <a:solidFill>
                  <a:srgbClr val="F7731C"/>
                </a:solidFill>
                <a:effectLst/>
                <a:latin typeface="Aptos" panose="020B0004020202020204" pitchFamily="34" charset="0"/>
              </a:rPr>
              <a:t>Frank Ostaseski , the Five Invitations: Discovering What Death Can Teach Us About Living Fully</a:t>
            </a:r>
            <a:endParaRPr lang="en-CA" sz="1200" dirty="0">
              <a:solidFill>
                <a:srgbClr val="F7731C"/>
              </a:solidFill>
              <a:latin typeface="Aptos" panose="020B0004020202020204" pitchFamily="34" charset="0"/>
            </a:endParaRPr>
          </a:p>
        </p:txBody>
      </p:sp>
      <p:sp>
        <p:nvSpPr>
          <p:cNvPr id="4" name="Title 3">
            <a:extLst>
              <a:ext uri="{FF2B5EF4-FFF2-40B4-BE49-F238E27FC236}">
                <a16:creationId xmlns:a16="http://schemas.microsoft.com/office/drawing/2014/main" id="{C177969F-A4BF-0E94-7CC7-79651816098C}"/>
              </a:ext>
            </a:extLst>
          </p:cNvPr>
          <p:cNvSpPr txBox="1">
            <a:spLocks/>
          </p:cNvSpPr>
          <p:nvPr/>
        </p:nvSpPr>
        <p:spPr>
          <a:xfrm>
            <a:off x="2712653" y="27112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latin typeface="Aptos" panose="020B0004020202020204" pitchFamily="34" charset="0"/>
                <a:cs typeface="Calibri" panose="020F0502020204030204" pitchFamily="34" charset="0"/>
              </a:rPr>
              <a:t>Emotional Intelligence (EI) and Palliative Care </a:t>
            </a:r>
            <a:endParaRPr lang="en-GB" sz="3200" dirty="0">
              <a:latin typeface="Aptos" panose="020B000402020202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F2D23F5-4269-5AB1-69DF-93886E57F73A}"/>
              </a:ext>
            </a:extLst>
          </p:cNvPr>
          <p:cNvSpPr txBox="1"/>
          <p:nvPr/>
        </p:nvSpPr>
        <p:spPr>
          <a:xfrm>
            <a:off x="2804172" y="1371502"/>
            <a:ext cx="8632091" cy="3228576"/>
          </a:xfrm>
          <a:prstGeom prst="rect">
            <a:avLst/>
          </a:prstGeom>
          <a:noFill/>
        </p:spPr>
        <p:txBody>
          <a:bodyPr wrap="square">
            <a:spAutoFit/>
          </a:bodyPr>
          <a:lstStyle/>
          <a:p>
            <a:pPr>
              <a:lnSpc>
                <a:spcPct val="107000"/>
              </a:lnSpc>
              <a:spcAft>
                <a:spcPts val="800"/>
              </a:spcAft>
            </a:pPr>
            <a:r>
              <a:rPr lang="en-CA" sz="2000" kern="100" dirty="0">
                <a:effectLst/>
                <a:latin typeface="Aptos" panose="020B0004020202020204" pitchFamily="34" charset="0"/>
                <a:ea typeface="Calibri" panose="020F0502020204030204" pitchFamily="34" charset="0"/>
                <a:cs typeface="Calibri" panose="020F0502020204030204" pitchFamily="34" charset="0"/>
              </a:rPr>
              <a:t>Emotional intelligence is the ability to understand, manage, and use your own and other people’s emotions to recognize and react in helpful ways to make a positive difference.  [D. Goleman]</a:t>
            </a:r>
          </a:p>
          <a:p>
            <a:pPr>
              <a:lnSpc>
                <a:spcPct val="107000"/>
              </a:lnSpc>
              <a:spcAft>
                <a:spcPts val="800"/>
              </a:spcAft>
            </a:pPr>
            <a:r>
              <a:rPr lang="en-GB" sz="2000" kern="100" dirty="0">
                <a:effectLst/>
                <a:latin typeface="Aptos" panose="020B0004020202020204" pitchFamily="34" charset="0"/>
                <a:ea typeface="Aptos" panose="020B0004020202020204" pitchFamily="34" charset="0"/>
                <a:cs typeface="Calibri" panose="020F0502020204030204" pitchFamily="34" charset="0"/>
              </a:rPr>
              <a:t> </a:t>
            </a:r>
          </a:p>
          <a:p>
            <a:pPr>
              <a:lnSpc>
                <a:spcPct val="107000"/>
              </a:lnSpc>
              <a:spcAft>
                <a:spcPts val="800"/>
              </a:spcAft>
            </a:pPr>
            <a:r>
              <a:rPr lang="en-GB" sz="2000" kern="100" dirty="0">
                <a:latin typeface="Aptos" panose="020B0004020202020204" pitchFamily="34" charset="0"/>
                <a:ea typeface="Aptos" panose="020B0004020202020204" pitchFamily="34" charset="0"/>
                <a:cs typeface="Calibri" panose="020F0502020204030204" pitchFamily="34" charset="0"/>
              </a:rPr>
              <a:t>Using </a:t>
            </a:r>
            <a:r>
              <a:rPr lang="en-GB" sz="2000" kern="100" dirty="0">
                <a:effectLst/>
                <a:latin typeface="Aptos" panose="020B0004020202020204" pitchFamily="34" charset="0"/>
                <a:ea typeface="Aptos" panose="020B0004020202020204" pitchFamily="34" charset="0"/>
                <a:cs typeface="Calibri" panose="020F0502020204030204" pitchFamily="34" charset="0"/>
              </a:rPr>
              <a:t>EI Skills to be supportive:</a:t>
            </a:r>
          </a:p>
          <a:p>
            <a:pPr marL="285750" indent="-285750">
              <a:lnSpc>
                <a:spcPct val="107000"/>
              </a:lnSpc>
              <a:spcAft>
                <a:spcPts val="800"/>
              </a:spcAft>
              <a:buFont typeface="Arial" panose="020B0604020202020204" pitchFamily="34" charset="0"/>
              <a:buChar char="•"/>
            </a:pPr>
            <a:r>
              <a:rPr lang="en-GB" sz="2000" b="1" kern="100" dirty="0">
                <a:effectLst/>
                <a:latin typeface="Aptos" panose="020B0004020202020204" pitchFamily="34" charset="0"/>
                <a:ea typeface="Aptos" panose="020B0004020202020204" pitchFamily="34" charset="0"/>
                <a:cs typeface="Calibri" panose="020F0502020204030204" pitchFamily="34" charset="0"/>
              </a:rPr>
              <a:t>High Emotional Intensity: </a:t>
            </a:r>
            <a:r>
              <a:rPr lang="en-GB" sz="2000" kern="100" dirty="0">
                <a:latin typeface="Aptos" panose="020B0004020202020204" pitchFamily="34" charset="0"/>
                <a:ea typeface="Aptos" panose="020B0004020202020204" pitchFamily="34" charset="0"/>
                <a:cs typeface="Calibri" panose="020F0502020204030204" pitchFamily="34" charset="0"/>
              </a:rPr>
              <a:t>Providing steady understanding presence </a:t>
            </a:r>
          </a:p>
          <a:p>
            <a:pPr marL="285750" indent="-285750">
              <a:lnSpc>
                <a:spcPct val="107000"/>
              </a:lnSpc>
              <a:spcAft>
                <a:spcPts val="800"/>
              </a:spcAft>
              <a:buFont typeface="Arial" panose="020B0604020202020204" pitchFamily="34" charset="0"/>
              <a:buChar char="•"/>
            </a:pPr>
            <a:r>
              <a:rPr lang="en-GB" sz="2000" b="1" kern="100" dirty="0">
                <a:effectLst/>
                <a:latin typeface="Aptos" panose="020B0004020202020204" pitchFamily="34" charset="0"/>
                <a:ea typeface="Aptos" panose="020B0004020202020204" pitchFamily="34" charset="0"/>
                <a:cs typeface="Calibri" panose="020F0502020204030204" pitchFamily="34" charset="0"/>
              </a:rPr>
              <a:t>Emotional Resilience: </a:t>
            </a:r>
            <a:r>
              <a:rPr lang="en-GB" sz="2000" kern="100" dirty="0">
                <a:effectLst/>
                <a:latin typeface="Aptos" panose="020B0004020202020204" pitchFamily="34" charset="0"/>
                <a:ea typeface="Aptos" panose="020B0004020202020204" pitchFamily="34" charset="0"/>
                <a:cs typeface="Calibri" panose="020F0502020204030204" pitchFamily="34" charset="0"/>
              </a:rPr>
              <a:t>Processing feelings to connect more deeply</a:t>
            </a:r>
            <a:r>
              <a:rPr lang="en-GB" sz="2000" b="1" kern="100" dirty="0">
                <a:effectLst/>
                <a:latin typeface="Aptos" panose="020B0004020202020204" pitchFamily="34" charset="0"/>
                <a:ea typeface="Aptos" panose="020B0004020202020204" pitchFamily="34" charset="0"/>
                <a:cs typeface="Calibri" panose="020F0502020204030204" pitchFamily="34" charset="0"/>
              </a:rPr>
              <a:t>  </a:t>
            </a:r>
          </a:p>
          <a:p>
            <a:pPr marL="285750" indent="-285750">
              <a:lnSpc>
                <a:spcPct val="107000"/>
              </a:lnSpc>
              <a:spcAft>
                <a:spcPts val="800"/>
              </a:spcAft>
              <a:buFont typeface="Arial" panose="020B0604020202020204" pitchFamily="34" charset="0"/>
              <a:buChar char="•"/>
            </a:pPr>
            <a:r>
              <a:rPr lang="en-GB" sz="2000" b="1" kern="100" dirty="0">
                <a:effectLst/>
                <a:latin typeface="Aptos" panose="020B0004020202020204" pitchFamily="34" charset="0"/>
                <a:ea typeface="Aptos" panose="020B0004020202020204" pitchFamily="34" charset="0"/>
                <a:cs typeface="Calibri" panose="020F0502020204030204" pitchFamily="34" charset="0"/>
              </a:rPr>
              <a:t>Compassionate Support: </a:t>
            </a:r>
            <a:r>
              <a:rPr lang="en-GB" sz="2000" kern="100" dirty="0">
                <a:effectLst/>
                <a:latin typeface="Aptos" panose="020B0004020202020204" pitchFamily="34" charset="0"/>
                <a:ea typeface="Aptos" panose="020B0004020202020204" pitchFamily="34" charset="0"/>
                <a:cs typeface="Calibri" panose="020F0502020204030204" pitchFamily="34" charset="0"/>
              </a:rPr>
              <a:t>Offering understanding </a:t>
            </a:r>
            <a:r>
              <a:rPr lang="en-GB" sz="2000" kern="100" dirty="0">
                <a:latin typeface="Aptos" panose="020B0004020202020204" pitchFamily="34" charset="0"/>
                <a:ea typeface="Aptos" panose="020B0004020202020204" pitchFamily="34" charset="0"/>
                <a:cs typeface="Calibri" panose="020F0502020204030204" pitchFamily="34" charset="0"/>
              </a:rPr>
              <a:t>and empathy</a:t>
            </a:r>
            <a:endParaRPr lang="en-GB" sz="2000" kern="100" dirty="0">
              <a:effectLst/>
              <a:latin typeface="Aptos" panose="020B0004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3452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5F4F14B-21B1-FD98-9590-3AE28EBCE2C2}"/>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8ACE9EB5-D21C-04ED-E49B-E3AC068C0547}"/>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DDCECD88-1203-F8A8-8B8E-A340A7739F40}"/>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F46BBCFE-5525-2EBB-9932-3F50B96C975A}"/>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4" name="Title 3">
            <a:extLst>
              <a:ext uri="{FF2B5EF4-FFF2-40B4-BE49-F238E27FC236}">
                <a16:creationId xmlns:a16="http://schemas.microsoft.com/office/drawing/2014/main" id="{C177969F-A4BF-0E94-7CC7-79651816098C}"/>
              </a:ext>
            </a:extLst>
          </p:cNvPr>
          <p:cNvSpPr txBox="1">
            <a:spLocks/>
          </p:cNvSpPr>
          <p:nvPr/>
        </p:nvSpPr>
        <p:spPr>
          <a:xfrm>
            <a:off x="2712653" y="27112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800" kern="100" dirty="0">
                <a:effectLst/>
                <a:latin typeface="Aptos" panose="020B0004020202020204" pitchFamily="34" charset="0"/>
                <a:ea typeface="Aptos" panose="020B0004020202020204" pitchFamily="34" charset="0"/>
                <a:cs typeface="Calibri" panose="020F0502020204030204" pitchFamily="34" charset="0"/>
              </a:rPr>
              <a:t>Empathy versus Sympathy</a:t>
            </a:r>
            <a:endParaRPr lang="en-GB" sz="2800" dirty="0">
              <a:latin typeface="Aptos" panose="020B0004020202020204" pitchFamily="34" charset="0"/>
              <a:cs typeface="Calibri" panose="020F0502020204030204" pitchFamily="34" charset="0"/>
            </a:endParaRPr>
          </a:p>
        </p:txBody>
      </p:sp>
      <p:pic>
        <p:nvPicPr>
          <p:cNvPr id="5" name="Online Media 4" title="How empathy works - and sympathy can't">
            <a:hlinkClick r:id="" action="ppaction://media"/>
            <a:extLst>
              <a:ext uri="{FF2B5EF4-FFF2-40B4-BE49-F238E27FC236}">
                <a16:creationId xmlns:a16="http://schemas.microsoft.com/office/drawing/2014/main" id="{C5756EA5-EC13-7549-8628-EA8AE06ED154}"/>
              </a:ext>
            </a:extLst>
          </p:cNvPr>
          <p:cNvPicPr>
            <a:picLocks noRot="1" noChangeAspect="1"/>
          </p:cNvPicPr>
          <p:nvPr>
            <a:videoFile r:link="rId1"/>
          </p:nvPr>
        </p:nvPicPr>
        <p:blipFill>
          <a:blip r:embed="rId6"/>
          <a:stretch>
            <a:fillRect/>
          </a:stretch>
        </p:blipFill>
        <p:spPr>
          <a:xfrm>
            <a:off x="2934462" y="1143259"/>
            <a:ext cx="8495538" cy="4799979"/>
          </a:xfrm>
          <a:prstGeom prst="rect">
            <a:avLst/>
          </a:prstGeom>
        </p:spPr>
      </p:pic>
    </p:spTree>
    <p:extLst>
      <p:ext uri="{BB962C8B-B14F-4D97-AF65-F5344CB8AC3E}">
        <p14:creationId xmlns:p14="http://schemas.microsoft.com/office/powerpoint/2010/main" val="376763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A5623F-5B51-67E0-EF3F-37C1C0EF59B6}"/>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84B6B161-30DA-9411-D6F2-03554F137FDA}"/>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355C0021-BE47-778B-7E0D-2B24118960B3}"/>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6F6845F-079D-F52C-63C1-357DC2221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525DF638-6982-ED69-89FE-F378A491446A}"/>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4AA80661-CBBB-6902-497A-28634B76AC64}"/>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710D6D93-7C76-B270-AE65-ECF37922F6E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3" name="TextBox 2">
            <a:extLst>
              <a:ext uri="{FF2B5EF4-FFF2-40B4-BE49-F238E27FC236}">
                <a16:creationId xmlns:a16="http://schemas.microsoft.com/office/drawing/2014/main" id="{FA0DD02C-4393-8A6C-1C2A-7CC6E18A4BC3}"/>
              </a:ext>
            </a:extLst>
          </p:cNvPr>
          <p:cNvSpPr txBox="1"/>
          <p:nvPr/>
        </p:nvSpPr>
        <p:spPr>
          <a:xfrm>
            <a:off x="372014" y="3967094"/>
            <a:ext cx="1917104" cy="1092607"/>
          </a:xfrm>
          <a:prstGeom prst="rect">
            <a:avLst/>
          </a:prstGeom>
          <a:noFill/>
        </p:spPr>
        <p:txBody>
          <a:bodyPr wrap="square" rtlCol="0">
            <a:spAutoFit/>
          </a:bodyPr>
          <a:lstStyle/>
          <a:p>
            <a:pPr>
              <a:spcAft>
                <a:spcPts val="600"/>
              </a:spcAft>
            </a:pPr>
            <a:r>
              <a:rPr lang="en-GB"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“Empathy is the heart and soul of what we do.” </a:t>
            </a:r>
          </a:p>
          <a:p>
            <a:pPr algn="r">
              <a:spcAft>
                <a:spcPts val="600"/>
              </a:spcAft>
            </a:pPr>
            <a:r>
              <a:rPr lang="en-GB" sz="1200"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Dame Cicely Saunders</a:t>
            </a:r>
          </a:p>
        </p:txBody>
      </p:sp>
      <p:sp>
        <p:nvSpPr>
          <p:cNvPr id="4" name="Title 3">
            <a:extLst>
              <a:ext uri="{FF2B5EF4-FFF2-40B4-BE49-F238E27FC236}">
                <a16:creationId xmlns:a16="http://schemas.microsoft.com/office/drawing/2014/main" id="{3D19C255-D4BC-77A2-1290-98ED18CB30F8}"/>
              </a:ext>
            </a:extLst>
          </p:cNvPr>
          <p:cNvSpPr txBox="1">
            <a:spLocks/>
          </p:cNvSpPr>
          <p:nvPr/>
        </p:nvSpPr>
        <p:spPr>
          <a:xfrm>
            <a:off x="2712653" y="27112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latin typeface="Aptos" panose="020B0004020202020204" pitchFamily="34" charset="0"/>
                <a:cs typeface="Calibri" panose="020F0502020204030204" pitchFamily="34" charset="0"/>
              </a:rPr>
              <a:t>Types of Empathy  </a:t>
            </a:r>
            <a:endParaRPr lang="en-GB" sz="3200" dirty="0">
              <a:latin typeface="Aptos" panose="020B000402020202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20154E0-BD8E-0A6D-F693-0C74E5264437}"/>
              </a:ext>
            </a:extLst>
          </p:cNvPr>
          <p:cNvSpPr txBox="1"/>
          <p:nvPr/>
        </p:nvSpPr>
        <p:spPr>
          <a:xfrm>
            <a:off x="2712653" y="1018204"/>
            <a:ext cx="8632091" cy="739690"/>
          </a:xfrm>
          <a:prstGeom prst="rect">
            <a:avLst/>
          </a:prstGeom>
          <a:noFill/>
        </p:spPr>
        <p:txBody>
          <a:bodyPr wrap="square">
            <a:spAutoFit/>
          </a:bodyPr>
          <a:lstStyle/>
          <a:p>
            <a:pPr>
              <a:lnSpc>
                <a:spcPct val="107000"/>
              </a:lnSpc>
              <a:spcAft>
                <a:spcPts val="800"/>
              </a:spcAft>
            </a:pPr>
            <a:r>
              <a:rPr lang="en-CA" sz="2000" kern="100" dirty="0">
                <a:effectLst/>
                <a:latin typeface="Aptos" panose="020B0004020202020204" pitchFamily="34" charset="0"/>
                <a:ea typeface="Aptos" panose="020B0004020202020204" pitchFamily="34" charset="0"/>
                <a:cs typeface="Calibri" panose="020F0502020204030204" pitchFamily="34" charset="0"/>
              </a:rPr>
              <a:t>Empathy is the ability to understand and share the feelings and perspectives of another.</a:t>
            </a:r>
            <a:endParaRPr lang="en-GB" sz="2000" kern="100" dirty="0">
              <a:effectLst/>
              <a:latin typeface="Aptos" panose="020B0004020202020204" pitchFamily="34" charset="0"/>
              <a:ea typeface="Aptos" panose="020B0004020202020204" pitchFamily="34" charset="0"/>
              <a:cs typeface="Calibri" panose="020F0502020204030204" pitchFamily="34" charset="0"/>
            </a:endParaRPr>
          </a:p>
        </p:txBody>
      </p:sp>
      <p:graphicFrame>
        <p:nvGraphicFramePr>
          <p:cNvPr id="14" name="Table 13">
            <a:extLst>
              <a:ext uri="{FF2B5EF4-FFF2-40B4-BE49-F238E27FC236}">
                <a16:creationId xmlns:a16="http://schemas.microsoft.com/office/drawing/2014/main" id="{7CBC145E-090E-B83F-3D7B-53C374AEFFE8}"/>
              </a:ext>
            </a:extLst>
          </p:cNvPr>
          <p:cNvGraphicFramePr>
            <a:graphicFrameLocks noGrp="1"/>
          </p:cNvGraphicFramePr>
          <p:nvPr>
            <p:extLst>
              <p:ext uri="{D42A27DB-BD31-4B8C-83A1-F6EECF244321}">
                <p14:modId xmlns:p14="http://schemas.microsoft.com/office/powerpoint/2010/main" val="872087837"/>
              </p:ext>
            </p:extLst>
          </p:nvPr>
        </p:nvGraphicFramePr>
        <p:xfrm>
          <a:off x="2839536" y="3327256"/>
          <a:ext cx="8962485" cy="2593676"/>
        </p:xfrm>
        <a:graphic>
          <a:graphicData uri="http://schemas.openxmlformats.org/drawingml/2006/table">
            <a:tbl>
              <a:tblPr/>
              <a:tblGrid>
                <a:gridCol w="2987495">
                  <a:extLst>
                    <a:ext uri="{9D8B030D-6E8A-4147-A177-3AD203B41FA5}">
                      <a16:colId xmlns:a16="http://schemas.microsoft.com/office/drawing/2014/main" val="2294280658"/>
                    </a:ext>
                  </a:extLst>
                </a:gridCol>
                <a:gridCol w="2987495">
                  <a:extLst>
                    <a:ext uri="{9D8B030D-6E8A-4147-A177-3AD203B41FA5}">
                      <a16:colId xmlns:a16="http://schemas.microsoft.com/office/drawing/2014/main" val="4090649768"/>
                    </a:ext>
                  </a:extLst>
                </a:gridCol>
                <a:gridCol w="2987495">
                  <a:extLst>
                    <a:ext uri="{9D8B030D-6E8A-4147-A177-3AD203B41FA5}">
                      <a16:colId xmlns:a16="http://schemas.microsoft.com/office/drawing/2014/main" val="1145364719"/>
                    </a:ext>
                  </a:extLst>
                </a:gridCol>
              </a:tblGrid>
              <a:tr h="496235">
                <a:tc>
                  <a:txBody>
                    <a:bodyPr/>
                    <a:lstStyle/>
                    <a:p>
                      <a:pPr algn="l" fontAlgn="ctr"/>
                      <a:r>
                        <a:rPr lang="en-US" sz="1400" b="0" i="0" u="none" strike="noStrike">
                          <a:solidFill>
                            <a:srgbClr val="333333"/>
                          </a:solidFill>
                          <a:effectLst/>
                          <a:latin typeface="Calibri" panose="020F0502020204030204" pitchFamily="34" charset="0"/>
                        </a:rPr>
                        <a:t>Ability to understand what another person might be thinking or feeling</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a:solidFill>
                            <a:srgbClr val="333333"/>
                          </a:solidFill>
                          <a:effectLst/>
                          <a:latin typeface="Calibri" panose="020F0502020204030204" pitchFamily="34" charset="0"/>
                        </a:rPr>
                        <a:t>Ability to share the feelings of another person</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a:solidFill>
                            <a:srgbClr val="333333"/>
                          </a:solidFill>
                          <a:effectLst/>
                          <a:latin typeface="Calibri" panose="020F0502020204030204" pitchFamily="34" charset="0"/>
                        </a:rPr>
                        <a:t>Active form of empathy</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9517497"/>
                  </a:ext>
                </a:extLst>
              </a:tr>
              <a:tr h="775007">
                <a:tc>
                  <a:txBody>
                    <a:bodyPr/>
                    <a:lstStyle/>
                    <a:p>
                      <a:pPr algn="l" fontAlgn="ctr"/>
                      <a:r>
                        <a:rPr lang="en-US" sz="1400" b="0" i="0" u="none" strike="noStrike">
                          <a:solidFill>
                            <a:srgbClr val="333333"/>
                          </a:solidFill>
                          <a:effectLst/>
                          <a:latin typeface="Calibri" panose="020F0502020204030204" pitchFamily="34" charset="0"/>
                        </a:rPr>
                        <a:t>Conscious and rational understanding</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a:solidFill>
                            <a:srgbClr val="333333"/>
                          </a:solidFill>
                          <a:effectLst/>
                          <a:latin typeface="Calibri" panose="020F0502020204030204" pitchFamily="34" charset="0"/>
                        </a:rPr>
                        <a:t>Understanding a person on a deeper level</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dirty="0">
                          <a:solidFill>
                            <a:srgbClr val="333333"/>
                          </a:solidFill>
                          <a:effectLst/>
                          <a:latin typeface="Calibri" panose="020F0502020204030204" pitchFamily="34" charset="0"/>
                        </a:rPr>
                        <a:t>Using emotional understanding to take practical steps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2044079"/>
                  </a:ext>
                </a:extLst>
              </a:tr>
              <a:tr h="688896">
                <a:tc>
                  <a:txBody>
                    <a:bodyPr/>
                    <a:lstStyle/>
                    <a:p>
                      <a:pPr algn="l" fontAlgn="ctr"/>
                      <a:r>
                        <a:rPr lang="en-US" sz="1400" b="0" i="0" u="none" strike="noStrike">
                          <a:solidFill>
                            <a:srgbClr val="333333"/>
                          </a:solidFill>
                          <a:effectLst/>
                          <a:latin typeface="Calibri" panose="020F0502020204030204" pitchFamily="34" charset="0"/>
                        </a:rPr>
                        <a:t>May not involve any emotional engagement</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a:solidFill>
                            <a:srgbClr val="333333"/>
                          </a:solidFill>
                          <a:effectLst/>
                          <a:latin typeface="Calibri" panose="020F0502020204030204" pitchFamily="34" charset="0"/>
                        </a:rPr>
                        <a:t>Can become overwhelming</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dirty="0">
                          <a:solidFill>
                            <a:srgbClr val="333333"/>
                          </a:solidFill>
                          <a:effectLst/>
                          <a:latin typeface="Calibri" panose="020F0502020204030204" pitchFamily="34" charset="0"/>
                        </a:rPr>
                        <a:t>Having concern and sharing distress or pain without feeling emotional strain</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04856416"/>
                  </a:ext>
                </a:extLst>
              </a:tr>
              <a:tr h="633538">
                <a:tc>
                  <a:txBody>
                    <a:bodyPr/>
                    <a:lstStyle/>
                    <a:p>
                      <a:pPr algn="l" fontAlgn="ctr"/>
                      <a:r>
                        <a:rPr lang="en-US" sz="1400" b="0" i="0" u="none" strike="noStrike">
                          <a:solidFill>
                            <a:srgbClr val="333333"/>
                          </a:solidFill>
                          <a:effectLst/>
                          <a:latin typeface="Calibri" panose="020F0502020204030204" pitchFamily="34" charset="0"/>
                        </a:rPr>
                        <a:t>Effective for intellectual discussions and professional situations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a:solidFill>
                            <a:srgbClr val="333333"/>
                          </a:solidFill>
                          <a:effectLst/>
                          <a:latin typeface="Calibri" panose="020F0502020204030204" pitchFamily="34" charset="0"/>
                        </a:rPr>
                        <a:t>B</a:t>
                      </a:r>
                      <a:r>
                        <a:rPr lang="en-US" sz="1400" b="0" i="0" u="none" strike="noStrike">
                          <a:solidFill>
                            <a:srgbClr val="000000"/>
                          </a:solidFill>
                          <a:effectLst/>
                          <a:latin typeface="Calibri" panose="020F0502020204030204" pitchFamily="34" charset="0"/>
                        </a:rPr>
                        <a:t>uilds genuine rapport with the other person</a:t>
                      </a:r>
                      <a:endParaRPr lang="en-US" sz="1400" b="0" i="0" u="none" strike="noStrike">
                        <a:solidFill>
                          <a:srgbClr val="333333"/>
                        </a:solidFill>
                        <a:effectLst/>
                        <a:latin typeface="Calibri" panose="020F0502020204030204" pitchFamily="34" charset="0"/>
                      </a:endParaRP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400" b="0" i="0" u="none" strike="noStrike" dirty="0">
                          <a:solidFill>
                            <a:srgbClr val="333333"/>
                          </a:solidFill>
                          <a:effectLst/>
                          <a:latin typeface="Calibri" panose="020F0502020204030204" pitchFamily="34" charset="0"/>
                        </a:rPr>
                        <a:t>Thoughtful and action-oriented empathy that builds a true connection</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2756267"/>
                  </a:ext>
                </a:extLst>
              </a:tr>
            </a:tbl>
          </a:graphicData>
        </a:graphic>
      </p:graphicFrame>
      <p:pic>
        <p:nvPicPr>
          <p:cNvPr id="18" name="Picture 17" descr="A black background with two faces&#10;&#10;Description automatically generated">
            <a:extLst>
              <a:ext uri="{FF2B5EF4-FFF2-40B4-BE49-F238E27FC236}">
                <a16:creationId xmlns:a16="http://schemas.microsoft.com/office/drawing/2014/main" id="{A960CAAA-C9D6-2248-C111-2380051F04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9406" y="1801620"/>
            <a:ext cx="1562744" cy="1458151"/>
          </a:xfrm>
          <a:prstGeom prst="rect">
            <a:avLst/>
          </a:prstGeom>
        </p:spPr>
      </p:pic>
      <p:pic>
        <p:nvPicPr>
          <p:cNvPr id="19" name="Picture 18" descr="A group of people with their heads in the shape of a heart&#10;&#10;Description automatically generated">
            <a:extLst>
              <a:ext uri="{FF2B5EF4-FFF2-40B4-BE49-F238E27FC236}">
                <a16:creationId xmlns:a16="http://schemas.microsoft.com/office/drawing/2014/main" id="{8D3A2BF2-F4D3-9C3D-30D8-F97B5F8B242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91077" y="1801620"/>
            <a:ext cx="1585336" cy="1479231"/>
          </a:xfrm>
          <a:prstGeom prst="rect">
            <a:avLst/>
          </a:prstGeom>
        </p:spPr>
      </p:pic>
      <p:pic>
        <p:nvPicPr>
          <p:cNvPr id="20" name="Picture 19" descr="A logo of two people&#10;&#10;Description automatically generated with medium confidence">
            <a:extLst>
              <a:ext uri="{FF2B5EF4-FFF2-40B4-BE49-F238E27FC236}">
                <a16:creationId xmlns:a16="http://schemas.microsoft.com/office/drawing/2014/main" id="{61D18074-D5CB-17CE-3C29-41AAA2EBA0D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79347" y="1801620"/>
            <a:ext cx="1596146" cy="1489318"/>
          </a:xfrm>
          <a:prstGeom prst="rect">
            <a:avLst/>
          </a:prstGeom>
        </p:spPr>
      </p:pic>
    </p:spTree>
    <p:extLst>
      <p:ext uri="{BB962C8B-B14F-4D97-AF65-F5344CB8AC3E}">
        <p14:creationId xmlns:p14="http://schemas.microsoft.com/office/powerpoint/2010/main" val="2143204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DE95D-0F0D-DA4A-9FE6-B09326D85BE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B2BDBB0-305B-9FE2-FB83-780101E00A05}"/>
              </a:ext>
            </a:extLst>
          </p:cNvPr>
          <p:cNvSpPr/>
          <p:nvPr/>
        </p:nvSpPr>
        <p:spPr>
          <a:xfrm rot="5400000">
            <a:off x="5732628" y="-5730504"/>
            <a:ext cx="726739" cy="12192001"/>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9E2D49AB-7DBB-5E9F-38A7-E222BA70D3D5}"/>
              </a:ext>
            </a:extLst>
          </p:cNvPr>
          <p:cNvSpPr txBox="1"/>
          <p:nvPr/>
        </p:nvSpPr>
        <p:spPr>
          <a:xfrm>
            <a:off x="9611833" y="6217539"/>
            <a:ext cx="1971630" cy="369332"/>
          </a:xfrm>
          <a:prstGeom prst="rect">
            <a:avLst/>
          </a:prstGeom>
          <a:noFill/>
        </p:spPr>
        <p:txBody>
          <a:bodyPr wrap="none" rtlCol="0">
            <a:spAutoFit/>
          </a:bodyPr>
          <a:lstStyle/>
          <a:p>
            <a:r>
              <a:rPr lang="en-US"/>
              <a:t>Organization Logo</a:t>
            </a:r>
            <a:endParaRPr lang="en-CA"/>
          </a:p>
        </p:txBody>
      </p:sp>
      <p:pic>
        <p:nvPicPr>
          <p:cNvPr id="10" name="Picture 9" descr="A close-up of a logo&#10;&#10;Description automatically generated">
            <a:extLst>
              <a:ext uri="{FF2B5EF4-FFF2-40B4-BE49-F238E27FC236}">
                <a16:creationId xmlns:a16="http://schemas.microsoft.com/office/drawing/2014/main" id="{4697B65A-C533-5EDA-99FD-79EE2224C4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4" name="TextBox 3">
            <a:extLst>
              <a:ext uri="{FF2B5EF4-FFF2-40B4-BE49-F238E27FC236}">
                <a16:creationId xmlns:a16="http://schemas.microsoft.com/office/drawing/2014/main" id="{9133B7D1-906B-82C7-5165-CDEB5F697F4E}"/>
              </a:ext>
            </a:extLst>
          </p:cNvPr>
          <p:cNvSpPr txBox="1"/>
          <p:nvPr/>
        </p:nvSpPr>
        <p:spPr>
          <a:xfrm>
            <a:off x="10239132" y="92852"/>
            <a:ext cx="1684203" cy="338554"/>
          </a:xfrm>
          <a:prstGeom prst="rect">
            <a:avLst/>
          </a:prstGeom>
          <a:noFill/>
        </p:spPr>
        <p:txBody>
          <a:bodyPr wrap="square" rtlCol="0">
            <a:spAutoFit/>
          </a:bodyPr>
          <a:lstStyle/>
          <a:p>
            <a:pPr algn="r"/>
            <a:r>
              <a:rPr lang="en-US" sz="1600" dirty="0">
                <a:solidFill>
                  <a:schemeClr val="bg1"/>
                </a:solidFill>
              </a:rPr>
              <a:t>Group Activity 6</a:t>
            </a:r>
            <a:endParaRPr lang="en-CA" sz="1600" dirty="0">
              <a:solidFill>
                <a:schemeClr val="bg1"/>
              </a:solidFill>
            </a:endParaRPr>
          </a:p>
        </p:txBody>
      </p:sp>
      <p:sp>
        <p:nvSpPr>
          <p:cNvPr id="9" name="Title 3">
            <a:extLst>
              <a:ext uri="{FF2B5EF4-FFF2-40B4-BE49-F238E27FC236}">
                <a16:creationId xmlns:a16="http://schemas.microsoft.com/office/drawing/2014/main" id="{E8D624E3-E63D-9398-187F-D9CF5E12F56B}"/>
              </a:ext>
            </a:extLst>
          </p:cNvPr>
          <p:cNvSpPr txBox="1">
            <a:spLocks/>
          </p:cNvSpPr>
          <p:nvPr/>
        </p:nvSpPr>
        <p:spPr>
          <a:xfrm>
            <a:off x="521798" y="248778"/>
            <a:ext cx="9340297" cy="52689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ea typeface="Times New Roman" panose="02020603050405020304" pitchFamily="18" charset="0"/>
                <a:cs typeface="Times New Roman" panose="02020603050405020304" pitchFamily="18" charset="0"/>
              </a:rPr>
              <a:t>Reflection Exercise</a:t>
            </a:r>
            <a:endParaRPr lang="en-GB" sz="3200" dirty="0"/>
          </a:p>
        </p:txBody>
      </p:sp>
      <p:cxnSp>
        <p:nvCxnSpPr>
          <p:cNvPr id="3" name="Straight Connector 2">
            <a:extLst>
              <a:ext uri="{FF2B5EF4-FFF2-40B4-BE49-F238E27FC236}">
                <a16:creationId xmlns:a16="http://schemas.microsoft.com/office/drawing/2014/main" id="{9ADFE265-BD40-4DDB-887C-4BB2986DE733}"/>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9BFE865D-CD7C-6A7B-9D70-1753AF5A9498}"/>
              </a:ext>
            </a:extLst>
          </p:cNvPr>
          <p:cNvSpPr txBox="1"/>
          <p:nvPr/>
        </p:nvSpPr>
        <p:spPr>
          <a:xfrm>
            <a:off x="521798" y="796304"/>
            <a:ext cx="11401536" cy="537583"/>
          </a:xfrm>
          <a:prstGeom prst="rect">
            <a:avLst/>
          </a:prstGeom>
          <a:noFill/>
        </p:spPr>
        <p:txBody>
          <a:bodyPr wrap="square" rtlCol="0">
            <a:spAutoFit/>
          </a:bodyPr>
          <a:lstStyle/>
          <a:p>
            <a:pPr>
              <a:lnSpc>
                <a:spcPct val="107000"/>
              </a:lnSpc>
              <a:spcAft>
                <a:spcPts val="800"/>
              </a:spcAft>
            </a:pPr>
            <a:r>
              <a:rPr lang="en-CA" sz="2800" kern="100" dirty="0">
                <a:effectLst/>
                <a:latin typeface="Aptos" panose="020B0004020202020204" pitchFamily="34" charset="0"/>
                <a:ea typeface="Aptos" panose="020B0004020202020204" pitchFamily="34" charset="0"/>
                <a:cs typeface="Arial" panose="020B0604020202020204" pitchFamily="34" charset="0"/>
              </a:rPr>
              <a:t>T</a:t>
            </a:r>
            <a:r>
              <a:rPr lang="en-GB" sz="2800" kern="100" dirty="0">
                <a:effectLst/>
                <a:latin typeface="Aptos" panose="020B0004020202020204" pitchFamily="34" charset="0"/>
                <a:ea typeface="Aptos" panose="020B0004020202020204" pitchFamily="34" charset="0"/>
                <a:cs typeface="Arial" panose="020B0604020202020204" pitchFamily="34" charset="0"/>
              </a:rPr>
              <a:t>he Appropriate Empathy Type</a:t>
            </a:r>
          </a:p>
        </p:txBody>
      </p:sp>
      <p:graphicFrame>
        <p:nvGraphicFramePr>
          <p:cNvPr id="6" name="Table 5">
            <a:extLst>
              <a:ext uri="{FF2B5EF4-FFF2-40B4-BE49-F238E27FC236}">
                <a16:creationId xmlns:a16="http://schemas.microsoft.com/office/drawing/2014/main" id="{34F53D18-DB2C-2FC3-1F64-932373EBF055}"/>
              </a:ext>
            </a:extLst>
          </p:cNvPr>
          <p:cNvGraphicFramePr>
            <a:graphicFrameLocks noGrp="1"/>
          </p:cNvGraphicFramePr>
          <p:nvPr>
            <p:extLst>
              <p:ext uri="{D42A27DB-BD31-4B8C-83A1-F6EECF244321}">
                <p14:modId xmlns:p14="http://schemas.microsoft.com/office/powerpoint/2010/main" val="2449274188"/>
              </p:ext>
            </p:extLst>
          </p:nvPr>
        </p:nvGraphicFramePr>
        <p:xfrm>
          <a:off x="1568464" y="1738515"/>
          <a:ext cx="10099631" cy="4183820"/>
        </p:xfrm>
        <a:graphic>
          <a:graphicData uri="http://schemas.openxmlformats.org/drawingml/2006/table">
            <a:tbl>
              <a:tblPr firstRow="1" bandRow="1">
                <a:tableStyleId>{2D5ABB26-0587-4C30-8999-92F81FD0307C}</a:tableStyleId>
              </a:tblPr>
              <a:tblGrid>
                <a:gridCol w="822641">
                  <a:extLst>
                    <a:ext uri="{9D8B030D-6E8A-4147-A177-3AD203B41FA5}">
                      <a16:colId xmlns:a16="http://schemas.microsoft.com/office/drawing/2014/main" val="1360433005"/>
                    </a:ext>
                  </a:extLst>
                </a:gridCol>
                <a:gridCol w="9276990">
                  <a:extLst>
                    <a:ext uri="{9D8B030D-6E8A-4147-A177-3AD203B41FA5}">
                      <a16:colId xmlns:a16="http://schemas.microsoft.com/office/drawing/2014/main" val="3706221926"/>
                    </a:ext>
                  </a:extLst>
                </a:gridCol>
              </a:tblGrid>
              <a:tr h="1599696">
                <a:tc>
                  <a:txBody>
                    <a:bodyPr/>
                    <a:lstStyle/>
                    <a:p>
                      <a:endParaRPr lang="en-GB" dirty="0">
                        <a:latin typeface="Aptos" panose="020B0004020202020204" pitchFamily="34" charset="0"/>
                      </a:endParaRPr>
                    </a:p>
                  </a:txBody>
                  <a:tcPr/>
                </a:tc>
                <a:tc>
                  <a:txBody>
                    <a:bodyPr/>
                    <a:lstStyle/>
                    <a:p>
                      <a:r>
                        <a:rPr lang="en-GB" sz="2400" kern="1200" dirty="0">
                          <a:solidFill>
                            <a:schemeClr val="tx1"/>
                          </a:solidFill>
                          <a:effectLst/>
                          <a:latin typeface="Aptos" panose="020B0004020202020204" pitchFamily="34" charset="0"/>
                          <a:ea typeface="+mn-ea"/>
                          <a:cs typeface="Calibri" panose="020F0502020204030204" pitchFamily="34" charset="0"/>
                        </a:rPr>
                        <a:t>Was this a situation where understanding thoughts and perspectives without emotional involvement was required?</a:t>
                      </a:r>
                      <a:endParaRPr lang="en-GB" sz="2400" dirty="0">
                        <a:latin typeface="Aptos" panose="020B0004020202020204" pitchFamily="34" charset="0"/>
                        <a:cs typeface="Calibri" panose="020F0502020204030204" pitchFamily="34" charset="0"/>
                      </a:endParaRPr>
                    </a:p>
                  </a:txBody>
                  <a:tcPr/>
                </a:tc>
                <a:extLst>
                  <a:ext uri="{0D108BD9-81ED-4DB2-BD59-A6C34878D82A}">
                    <a16:rowId xmlns:a16="http://schemas.microsoft.com/office/drawing/2014/main" val="1296656725"/>
                  </a:ext>
                </a:extLst>
              </a:tr>
              <a:tr h="2091910">
                <a:tc>
                  <a:txBody>
                    <a:bodyPr/>
                    <a:lstStyle/>
                    <a:p>
                      <a:endParaRPr lang="en-GB" dirty="0">
                        <a:latin typeface="Aptos" panose="020B000402020202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kern="1200" dirty="0">
                          <a:solidFill>
                            <a:schemeClr val="tx1"/>
                          </a:solidFill>
                          <a:effectLst/>
                          <a:latin typeface="Aptos" panose="020B0004020202020204" pitchFamily="34" charset="0"/>
                          <a:ea typeface="+mn-ea"/>
                          <a:cs typeface="Calibri" panose="020F0502020204030204" pitchFamily="34" charset="0"/>
                        </a:rPr>
                        <a:t>Did the situation call for you to feel and share the emotions of the patient or family?</a:t>
                      </a:r>
                    </a:p>
                    <a:p>
                      <a:endParaRPr lang="en-GB" sz="2400" kern="1200" dirty="0">
                        <a:solidFill>
                          <a:schemeClr val="tx1"/>
                        </a:solidFill>
                        <a:effectLst/>
                        <a:latin typeface="Aptos" panose="020B0004020202020204" pitchFamily="34" charset="0"/>
                        <a:ea typeface="+mn-ea"/>
                        <a:cs typeface="Calibri" panose="020F0502020204030204" pitchFamily="34" charset="0"/>
                      </a:endParaRPr>
                    </a:p>
                    <a:p>
                      <a:endParaRPr lang="en-GB" sz="2400" kern="1200" dirty="0">
                        <a:solidFill>
                          <a:schemeClr val="tx1"/>
                        </a:solidFill>
                        <a:effectLst/>
                        <a:latin typeface="Aptos" panose="020B0004020202020204" pitchFamily="34" charset="0"/>
                        <a:ea typeface="+mn-ea"/>
                        <a:cs typeface="Calibri" panose="020F0502020204030204" pitchFamily="34" charset="0"/>
                      </a:endParaRPr>
                    </a:p>
                    <a:p>
                      <a:r>
                        <a:rPr lang="en-GB" sz="2400" kern="1200" dirty="0">
                          <a:solidFill>
                            <a:schemeClr val="tx1"/>
                          </a:solidFill>
                          <a:effectLst/>
                          <a:latin typeface="Aptos" panose="020B0004020202020204" pitchFamily="34" charset="0"/>
                          <a:ea typeface="+mn-ea"/>
                          <a:cs typeface="Calibri" panose="020F0502020204030204" pitchFamily="34" charset="0"/>
                        </a:rPr>
                        <a:t>Was there a need for both understanding and immediate action?</a:t>
                      </a:r>
                      <a:endParaRPr lang="en-GB" sz="2400" dirty="0">
                        <a:latin typeface="Aptos" panose="020B0004020202020204" pitchFamily="34" charset="0"/>
                        <a:cs typeface="Calibri" panose="020F0502020204030204" pitchFamily="34" charset="0"/>
                      </a:endParaRPr>
                    </a:p>
                  </a:txBody>
                  <a:tcPr/>
                </a:tc>
                <a:extLst>
                  <a:ext uri="{0D108BD9-81ED-4DB2-BD59-A6C34878D82A}">
                    <a16:rowId xmlns:a16="http://schemas.microsoft.com/office/drawing/2014/main" val="1023431216"/>
                  </a:ext>
                </a:extLst>
              </a:tr>
              <a:tr h="492214">
                <a:tc>
                  <a:txBody>
                    <a:bodyPr/>
                    <a:lstStyle/>
                    <a:p>
                      <a:endParaRPr lang="en-GB">
                        <a:latin typeface="Aptos" panose="020B0004020202020204" pitchFamily="34" charset="0"/>
                      </a:endParaRPr>
                    </a:p>
                  </a:txBody>
                  <a:tcPr/>
                </a:tc>
                <a:tc>
                  <a:txBody>
                    <a:bodyPr/>
                    <a:lstStyle/>
                    <a:p>
                      <a:endParaRPr lang="en-GB" dirty="0">
                        <a:latin typeface="Aptos" panose="020B0004020202020204" pitchFamily="34" charset="0"/>
                      </a:endParaRPr>
                    </a:p>
                  </a:txBody>
                  <a:tcPr/>
                </a:tc>
                <a:extLst>
                  <a:ext uri="{0D108BD9-81ED-4DB2-BD59-A6C34878D82A}">
                    <a16:rowId xmlns:a16="http://schemas.microsoft.com/office/drawing/2014/main" val="3185756412"/>
                  </a:ext>
                </a:extLst>
              </a:tr>
            </a:tbl>
          </a:graphicData>
        </a:graphic>
      </p:graphicFrame>
      <p:pic>
        <p:nvPicPr>
          <p:cNvPr id="11" name="Picture 10" descr="A group of people with their heads in the shape of a heart&#10;&#10;Description automatically generated">
            <a:extLst>
              <a:ext uri="{FF2B5EF4-FFF2-40B4-BE49-F238E27FC236}">
                <a16:creationId xmlns:a16="http://schemas.microsoft.com/office/drawing/2014/main" id="{D58147DB-AA5C-5020-EB8F-5F953E2E07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717" y="1437024"/>
            <a:ext cx="1387182" cy="1294339"/>
          </a:xfrm>
          <a:prstGeom prst="rect">
            <a:avLst/>
          </a:prstGeom>
        </p:spPr>
      </p:pic>
      <p:pic>
        <p:nvPicPr>
          <p:cNvPr id="12" name="Picture 11" descr="A black background with two faces&#10;&#10;Description automatically generated">
            <a:extLst>
              <a:ext uri="{FF2B5EF4-FFF2-40B4-BE49-F238E27FC236}">
                <a16:creationId xmlns:a16="http://schemas.microsoft.com/office/drawing/2014/main" id="{55634EB2-BADD-B4B3-6661-2C3748FE9CE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4874" y="2884596"/>
            <a:ext cx="1490869" cy="1391086"/>
          </a:xfrm>
          <a:prstGeom prst="rect">
            <a:avLst/>
          </a:prstGeom>
        </p:spPr>
      </p:pic>
      <p:pic>
        <p:nvPicPr>
          <p:cNvPr id="13" name="Picture 12" descr="A logo of two people&#10;&#10;Description automatically generated with medium confidence">
            <a:extLst>
              <a:ext uri="{FF2B5EF4-FFF2-40B4-BE49-F238E27FC236}">
                <a16:creationId xmlns:a16="http://schemas.microsoft.com/office/drawing/2014/main" id="{E56BE949-312D-222F-F834-E21DA43E701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8951" y="4503878"/>
            <a:ext cx="1259027" cy="1174761"/>
          </a:xfrm>
          <a:prstGeom prst="rect">
            <a:avLst/>
          </a:prstGeom>
        </p:spPr>
      </p:pic>
    </p:spTree>
    <p:extLst>
      <p:ext uri="{BB962C8B-B14F-4D97-AF65-F5344CB8AC3E}">
        <p14:creationId xmlns:p14="http://schemas.microsoft.com/office/powerpoint/2010/main" val="2376961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5F4F14B-21B1-FD98-9590-3AE28EBCE2C2}"/>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8ACE9EB5-D21C-04ED-E49B-E3AC068C0547}"/>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DDCECD88-1203-F8A8-8B8E-A340A7739F40}"/>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F46BBCFE-5525-2EBB-9932-3F50B96C975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3" name="TextBox 2">
            <a:extLst>
              <a:ext uri="{FF2B5EF4-FFF2-40B4-BE49-F238E27FC236}">
                <a16:creationId xmlns:a16="http://schemas.microsoft.com/office/drawing/2014/main" id="{65F97049-E945-8F11-C55F-03B3FD0D58C5}"/>
              </a:ext>
            </a:extLst>
          </p:cNvPr>
          <p:cNvSpPr txBox="1"/>
          <p:nvPr/>
        </p:nvSpPr>
        <p:spPr>
          <a:xfrm>
            <a:off x="299554" y="3418764"/>
            <a:ext cx="2110833" cy="2062103"/>
          </a:xfrm>
          <a:prstGeom prst="rect">
            <a:avLst/>
          </a:prstGeom>
          <a:noFill/>
        </p:spPr>
        <p:txBody>
          <a:bodyPr wrap="square" rtlCol="0">
            <a:spAutoFit/>
          </a:bodyPr>
          <a:lstStyle/>
          <a:p>
            <a:pPr>
              <a:spcAft>
                <a:spcPts val="600"/>
              </a:spcAft>
            </a:pPr>
            <a:r>
              <a:rPr lang="en-GB"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Reframing is not about downplaying the emotions or the situation's </a:t>
            </a:r>
            <a:r>
              <a:rPr lang="en-CA"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significance but</a:t>
            </a:r>
            <a:r>
              <a:rPr lang="en-GB"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 finding a renewed approach to work through them.</a:t>
            </a:r>
            <a:endParaRPr lang="en-CA" sz="1600" b="1" dirty="0">
              <a:solidFill>
                <a:srgbClr val="F7731C"/>
              </a:solidFill>
            </a:endParaRPr>
          </a:p>
        </p:txBody>
      </p:sp>
      <p:sp>
        <p:nvSpPr>
          <p:cNvPr id="4" name="Title 3">
            <a:extLst>
              <a:ext uri="{FF2B5EF4-FFF2-40B4-BE49-F238E27FC236}">
                <a16:creationId xmlns:a16="http://schemas.microsoft.com/office/drawing/2014/main" id="{C177969F-A4BF-0E94-7CC7-79651816098C}"/>
              </a:ext>
            </a:extLst>
          </p:cNvPr>
          <p:cNvSpPr txBox="1">
            <a:spLocks/>
          </p:cNvSpPr>
          <p:nvPr/>
        </p:nvSpPr>
        <p:spPr>
          <a:xfrm>
            <a:off x="2712653" y="27112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latin typeface="Calibri" panose="020F0502020204030204" pitchFamily="34" charset="0"/>
                <a:cs typeface="Calibri" panose="020F0502020204030204" pitchFamily="34" charset="0"/>
              </a:rPr>
              <a:t>Reframing and Empathy  </a:t>
            </a:r>
            <a:endParaRPr lang="en-GB" sz="32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F2D23F5-4269-5AB1-69DF-93886E57F73A}"/>
              </a:ext>
            </a:extLst>
          </p:cNvPr>
          <p:cNvSpPr txBox="1"/>
          <p:nvPr/>
        </p:nvSpPr>
        <p:spPr>
          <a:xfrm>
            <a:off x="2804172" y="1371502"/>
            <a:ext cx="8632091" cy="3547959"/>
          </a:xfrm>
          <a:prstGeom prst="rect">
            <a:avLst/>
          </a:prstGeom>
          <a:noFill/>
        </p:spPr>
        <p:txBody>
          <a:bodyPr wrap="square">
            <a:spAutoFit/>
          </a:bodyPr>
          <a:lstStyle/>
          <a:p>
            <a:pPr>
              <a:lnSpc>
                <a:spcPct val="107000"/>
              </a:lnSpc>
              <a:spcAft>
                <a:spcPts val="800"/>
              </a:spcAft>
            </a:pPr>
            <a:r>
              <a:rPr lang="en-CA" sz="2400" kern="100" dirty="0">
                <a:effectLst/>
                <a:latin typeface="Calibri" panose="020F0502020204030204" pitchFamily="34" charset="0"/>
                <a:ea typeface="Aptos" panose="020B0004020202020204" pitchFamily="34" charset="0"/>
                <a:cs typeface="Calibri" panose="020F0502020204030204" pitchFamily="34" charset="0"/>
              </a:rPr>
              <a:t>Reframing is a cognitive technique that allows you to change your viewpoint on challenging situations, revealing deeper insights and new fresh solutions. </a:t>
            </a:r>
          </a:p>
          <a:p>
            <a:pPr>
              <a:lnSpc>
                <a:spcPct val="107000"/>
              </a:lnSpc>
              <a:spcAft>
                <a:spcPts val="800"/>
              </a:spcAft>
            </a:pPr>
            <a:endParaRPr lang="en-CA" sz="2400" kern="100" dirty="0">
              <a:solidFill>
                <a:srgbClr val="FF0000"/>
              </a:solidFill>
              <a:latin typeface="Calibri" panose="020F0502020204030204" pitchFamily="34" charset="0"/>
              <a:ea typeface="Aptos" panose="020B0004020202020204" pitchFamily="34" charset="0"/>
              <a:cs typeface="Calibri" panose="020F0502020204030204" pitchFamily="34" charset="0"/>
            </a:endParaRPr>
          </a:p>
          <a:p>
            <a:pPr>
              <a:lnSpc>
                <a:spcPct val="107000"/>
              </a:lnSpc>
              <a:spcAft>
                <a:spcPts val="800"/>
              </a:spcAft>
            </a:pPr>
            <a:r>
              <a:rPr lang="en-CA" sz="2400" kern="100" dirty="0">
                <a:latin typeface="Calibri" panose="020F0502020204030204" pitchFamily="34" charset="0"/>
                <a:ea typeface="Aptos" panose="020B0004020202020204" pitchFamily="34" charset="0"/>
                <a:cs typeface="Calibri" panose="020F0502020204030204" pitchFamily="34" charset="0"/>
              </a:rPr>
              <a:t>Reframing helps people:</a:t>
            </a:r>
            <a:endParaRPr lang="en-GB" sz="2400" kern="100" dirty="0">
              <a:effectLst/>
              <a:latin typeface="Calibri" panose="020F0502020204030204" pitchFamily="34" charset="0"/>
              <a:ea typeface="Aptos" panose="020B0004020202020204" pitchFamily="34" charset="0"/>
              <a:cs typeface="Calibri" panose="020F0502020204030204" pitchFamily="34" charset="0"/>
            </a:endParaRPr>
          </a:p>
          <a:p>
            <a:pPr marL="342900" lvl="0" indent="-342900">
              <a:lnSpc>
                <a:spcPct val="107000"/>
              </a:lnSpc>
              <a:buFont typeface="Symbol" panose="05050102010706020507" pitchFamily="18" charset="2"/>
              <a:buChar char=""/>
            </a:pPr>
            <a:r>
              <a:rPr lang="en-GB" sz="2400" kern="100" dirty="0">
                <a:effectLst/>
                <a:latin typeface="Calibri" panose="020F0502020204030204" pitchFamily="34" charset="0"/>
                <a:ea typeface="Aptos" panose="020B0004020202020204" pitchFamily="34" charset="0"/>
                <a:cs typeface="Calibri" panose="020F0502020204030204" pitchFamily="34" charset="0"/>
              </a:rPr>
              <a:t>Shift overwhelming emotions </a:t>
            </a:r>
          </a:p>
          <a:p>
            <a:pPr marL="342900" lvl="0" indent="-342900">
              <a:lnSpc>
                <a:spcPct val="107000"/>
              </a:lnSpc>
              <a:buFont typeface="Symbol" panose="05050102010706020507" pitchFamily="18" charset="2"/>
              <a:buChar char=""/>
            </a:pPr>
            <a:r>
              <a:rPr lang="en-GB" sz="2400" kern="100" dirty="0">
                <a:effectLst/>
                <a:latin typeface="Calibri" panose="020F0502020204030204" pitchFamily="34" charset="0"/>
                <a:ea typeface="Aptos" panose="020B0004020202020204" pitchFamily="34" charset="0"/>
                <a:cs typeface="Calibri" panose="020F0502020204030204" pitchFamily="34" charset="0"/>
              </a:rPr>
              <a:t>Find solace and resilience</a:t>
            </a:r>
          </a:p>
          <a:p>
            <a:pPr marL="342900" lvl="0" indent="-342900">
              <a:lnSpc>
                <a:spcPct val="107000"/>
              </a:lnSpc>
              <a:spcAft>
                <a:spcPts val="800"/>
              </a:spcAft>
              <a:buFont typeface="Symbol" panose="05050102010706020507" pitchFamily="18" charset="2"/>
              <a:buChar char=""/>
            </a:pPr>
            <a:r>
              <a:rPr lang="en-GB" sz="2400" kern="100" dirty="0">
                <a:effectLst/>
                <a:latin typeface="Calibri" panose="020F0502020204030204" pitchFamily="34" charset="0"/>
                <a:ea typeface="Aptos" panose="020B0004020202020204" pitchFamily="34" charset="0"/>
                <a:cs typeface="Calibri" panose="020F0502020204030204" pitchFamily="34" charset="0"/>
              </a:rPr>
              <a:t>Change focus to positive, uplifting thoughts</a:t>
            </a:r>
          </a:p>
        </p:txBody>
      </p:sp>
    </p:spTree>
    <p:extLst>
      <p:ext uri="{BB962C8B-B14F-4D97-AF65-F5344CB8AC3E}">
        <p14:creationId xmlns:p14="http://schemas.microsoft.com/office/powerpoint/2010/main" val="154665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5F4F14B-21B1-FD98-9590-3AE28EBCE2C2}"/>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8ACE9EB5-D21C-04ED-E49B-E3AC068C0547}"/>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DDCECD88-1203-F8A8-8B8E-A340A7739F40}"/>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F46BBCFE-5525-2EBB-9932-3F50B96C975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3" name="TextBox 2">
            <a:extLst>
              <a:ext uri="{FF2B5EF4-FFF2-40B4-BE49-F238E27FC236}">
                <a16:creationId xmlns:a16="http://schemas.microsoft.com/office/drawing/2014/main" id="{65F97049-E945-8F11-C55F-03B3FD0D58C5}"/>
              </a:ext>
            </a:extLst>
          </p:cNvPr>
          <p:cNvSpPr txBox="1"/>
          <p:nvPr/>
        </p:nvSpPr>
        <p:spPr>
          <a:xfrm>
            <a:off x="297050" y="3685921"/>
            <a:ext cx="2023239" cy="1277273"/>
          </a:xfrm>
          <a:prstGeom prst="rect">
            <a:avLst/>
          </a:prstGeom>
          <a:noFill/>
        </p:spPr>
        <p:txBody>
          <a:bodyPr wrap="square" rtlCol="0">
            <a:spAutoFit/>
          </a:bodyPr>
          <a:lstStyle/>
          <a:p>
            <a:pPr>
              <a:spcAft>
                <a:spcPts val="600"/>
              </a:spcAft>
            </a:pPr>
            <a:r>
              <a:rPr lang="en-GB" sz="1600" b="1" dirty="0">
                <a:solidFill>
                  <a:srgbClr val="F7731C"/>
                </a:solidFill>
                <a:effectLst/>
                <a:latin typeface="Aptos" panose="020B0004020202020204" pitchFamily="34" charset="0"/>
                <a:ea typeface="Aptos" panose="020B0004020202020204" pitchFamily="34" charset="0"/>
                <a:cs typeface="Arial" panose="020B0604020202020204" pitchFamily="34" charset="0"/>
              </a:rPr>
              <a:t>“Even if I’m dying, until I actually die, </a:t>
            </a:r>
            <a:br>
              <a:rPr lang="en-GB" sz="1600" b="1" dirty="0">
                <a:solidFill>
                  <a:srgbClr val="F7731C"/>
                </a:solidFill>
                <a:effectLst/>
                <a:latin typeface="Aptos" panose="020B0004020202020204" pitchFamily="34" charset="0"/>
                <a:ea typeface="Aptos" panose="020B0004020202020204" pitchFamily="34" charset="0"/>
                <a:cs typeface="Arial" panose="020B0604020202020204" pitchFamily="34" charset="0"/>
              </a:rPr>
            </a:br>
            <a:r>
              <a:rPr lang="en-GB" sz="1600" b="1" dirty="0">
                <a:solidFill>
                  <a:srgbClr val="F7731C"/>
                </a:solidFill>
                <a:effectLst/>
                <a:latin typeface="Aptos" panose="020B0004020202020204" pitchFamily="34" charset="0"/>
                <a:ea typeface="Aptos" panose="020B0004020202020204" pitchFamily="34" charset="0"/>
                <a:cs typeface="Arial" panose="020B0604020202020204" pitchFamily="34" charset="0"/>
              </a:rPr>
              <a:t>I am still living.”</a:t>
            </a:r>
          </a:p>
          <a:p>
            <a:pPr algn="r">
              <a:spcAft>
                <a:spcPts val="600"/>
              </a:spcAft>
            </a:pPr>
            <a:r>
              <a:rPr lang="en-GB" sz="1200" dirty="0">
                <a:solidFill>
                  <a:srgbClr val="F7731C"/>
                </a:solidFill>
                <a:effectLst/>
                <a:latin typeface="Aptos" panose="020B0004020202020204" pitchFamily="34" charset="0"/>
                <a:ea typeface="Aptos" panose="020B0004020202020204" pitchFamily="34" charset="0"/>
                <a:cs typeface="Arial" panose="020B0604020202020204" pitchFamily="34" charset="0"/>
              </a:rPr>
              <a:t>Paul Kalanithi</a:t>
            </a:r>
            <a:r>
              <a:rPr lang="en-CA" sz="1200" dirty="0">
                <a:solidFill>
                  <a:srgbClr val="F7731C"/>
                </a:solidFill>
                <a:effectLst/>
                <a:latin typeface="Aptos" panose="020B0004020202020204" pitchFamily="34" charset="0"/>
                <a:ea typeface="Aptos" panose="020B0004020202020204" pitchFamily="34" charset="0"/>
                <a:cs typeface="Arial" panose="020B0604020202020204" pitchFamily="34" charset="0"/>
              </a:rPr>
              <a:t>, </a:t>
            </a:r>
            <a:r>
              <a:rPr lang="en-GB" sz="1200" dirty="0">
                <a:solidFill>
                  <a:srgbClr val="F7731C"/>
                </a:solidFill>
                <a:effectLst/>
                <a:latin typeface="Aptos" panose="020B0004020202020204" pitchFamily="34" charset="0"/>
                <a:ea typeface="Aptos" panose="020B0004020202020204" pitchFamily="34" charset="0"/>
                <a:cs typeface="Arial" panose="020B0604020202020204" pitchFamily="34" charset="0"/>
              </a:rPr>
              <a:t>When Breath Becomes Air</a:t>
            </a:r>
            <a:endParaRPr lang="en-CA" sz="1200" dirty="0">
              <a:solidFill>
                <a:srgbClr val="F7731C"/>
              </a:solidFill>
            </a:endParaRPr>
          </a:p>
        </p:txBody>
      </p:sp>
      <p:sp>
        <p:nvSpPr>
          <p:cNvPr id="4" name="Title 3">
            <a:extLst>
              <a:ext uri="{FF2B5EF4-FFF2-40B4-BE49-F238E27FC236}">
                <a16:creationId xmlns:a16="http://schemas.microsoft.com/office/drawing/2014/main" id="{C177969F-A4BF-0E94-7CC7-79651816098C}"/>
              </a:ext>
            </a:extLst>
          </p:cNvPr>
          <p:cNvSpPr txBox="1">
            <a:spLocks/>
          </p:cNvSpPr>
          <p:nvPr/>
        </p:nvSpPr>
        <p:spPr>
          <a:xfrm>
            <a:off x="2712653" y="27112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latin typeface="Aptos" panose="020B0004020202020204" pitchFamily="34" charset="0"/>
                <a:cs typeface="Calibri" panose="020F0502020204030204" pitchFamily="34" charset="0"/>
              </a:rPr>
              <a:t>Catch It - Check It - Change It  </a:t>
            </a:r>
            <a:endParaRPr lang="en-GB" sz="3200" dirty="0">
              <a:latin typeface="Aptos" panose="020B000402020202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F2D23F5-4269-5AB1-69DF-93886E57F73A}"/>
              </a:ext>
            </a:extLst>
          </p:cNvPr>
          <p:cNvSpPr txBox="1"/>
          <p:nvPr/>
        </p:nvSpPr>
        <p:spPr>
          <a:xfrm>
            <a:off x="2804733" y="1092500"/>
            <a:ext cx="8632091" cy="869149"/>
          </a:xfrm>
          <a:prstGeom prst="rect">
            <a:avLst/>
          </a:prstGeom>
          <a:noFill/>
        </p:spPr>
        <p:txBody>
          <a:bodyPr wrap="square">
            <a:spAutoFit/>
          </a:bodyPr>
          <a:lstStyle/>
          <a:p>
            <a:pPr>
              <a:lnSpc>
                <a:spcPct val="107000"/>
              </a:lnSpc>
              <a:spcAft>
                <a:spcPts val="800"/>
              </a:spcAft>
            </a:pPr>
            <a:r>
              <a:rPr lang="en-CA" sz="2400" kern="100" dirty="0">
                <a:effectLst/>
                <a:latin typeface="Aptos" panose="020B0004020202020204" pitchFamily="34" charset="0"/>
                <a:ea typeface="Aptos" panose="020B0004020202020204" pitchFamily="34" charset="0"/>
                <a:cs typeface="Calibri" panose="020F0502020204030204" pitchFamily="34" charset="0"/>
              </a:rPr>
              <a:t>3 steps to help you recognize, evaluate, and reframe emotions to provide empathetic support to patients and their families.</a:t>
            </a:r>
            <a:endParaRPr lang="en-GB" sz="2400" kern="100" dirty="0">
              <a:effectLst/>
              <a:latin typeface="Aptos" panose="020B0004020202020204" pitchFamily="34" charset="0"/>
              <a:ea typeface="Aptos" panose="020B000402020202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1CD7E881-B956-D260-7802-4FE4B786A74E}"/>
              </a:ext>
            </a:extLst>
          </p:cNvPr>
          <p:cNvSpPr txBox="1"/>
          <p:nvPr/>
        </p:nvSpPr>
        <p:spPr>
          <a:xfrm>
            <a:off x="3710238" y="2364116"/>
            <a:ext cx="8341286" cy="473976"/>
          </a:xfrm>
          <a:prstGeom prst="rect">
            <a:avLst/>
          </a:prstGeom>
          <a:noFill/>
        </p:spPr>
        <p:txBody>
          <a:bodyPr wrap="square" rtlCol="0">
            <a:spAutoFit/>
          </a:bodyPr>
          <a:lstStyle/>
          <a:p>
            <a:pPr>
              <a:lnSpc>
                <a:spcPct val="107000"/>
              </a:lnSpc>
              <a:spcAft>
                <a:spcPts val="600"/>
              </a:spcAft>
            </a:pPr>
            <a:r>
              <a:rPr lang="en-GB" sz="2400" b="1" kern="100" dirty="0">
                <a:effectLst/>
                <a:latin typeface="Aptos" panose="020B0004020202020204" pitchFamily="34" charset="0"/>
                <a:ea typeface="Aptos" panose="020B0004020202020204" pitchFamily="34" charset="0"/>
                <a:cs typeface="Calibri" panose="020F0502020204030204" pitchFamily="34" charset="0"/>
              </a:rPr>
              <a:t>Catch It: </a:t>
            </a:r>
            <a:r>
              <a:rPr lang="en-GB" sz="2400" kern="100" dirty="0">
                <a:effectLst/>
                <a:latin typeface="Aptos" panose="020B0004020202020204" pitchFamily="34" charset="0"/>
                <a:ea typeface="Aptos" panose="020B0004020202020204" pitchFamily="34" charset="0"/>
                <a:cs typeface="Calibri" panose="020F0502020204030204" pitchFamily="34" charset="0"/>
              </a:rPr>
              <a:t>Be aware of and identify emotions</a:t>
            </a:r>
          </a:p>
        </p:txBody>
      </p:sp>
      <p:pic>
        <p:nvPicPr>
          <p:cNvPr id="8" name="Picture 7" descr="A baseball glove and a ball&#10;&#10;Description automatically generated">
            <a:extLst>
              <a:ext uri="{FF2B5EF4-FFF2-40B4-BE49-F238E27FC236}">
                <a16:creationId xmlns:a16="http://schemas.microsoft.com/office/drawing/2014/main" id="{4FD02CA8-90C2-049D-9F32-6879D17572CB}"/>
              </a:ext>
            </a:extLst>
          </p:cNvPr>
          <p:cNvPicPr>
            <a:picLocks noChangeAspect="1"/>
          </p:cNvPicPr>
          <p:nvPr/>
        </p:nvPicPr>
        <p:blipFill rotWithShape="1">
          <a:blip r:embed="rId5">
            <a:extLst>
              <a:ext uri="{28A0092B-C50C-407E-A947-70E740481C1C}">
                <a14:useLocalDpi xmlns:a14="http://schemas.microsoft.com/office/drawing/2010/main" val="0"/>
              </a:ext>
            </a:extLst>
          </a:blip>
          <a:srcRect t="28442"/>
          <a:stretch/>
        </p:blipFill>
        <p:spPr>
          <a:xfrm>
            <a:off x="2804733" y="2256852"/>
            <a:ext cx="1038972" cy="743464"/>
          </a:xfrm>
          <a:prstGeom prst="rect">
            <a:avLst/>
          </a:prstGeom>
        </p:spPr>
      </p:pic>
      <p:pic>
        <p:nvPicPr>
          <p:cNvPr id="9" name="Picture 8" descr="A check mark in a box&#10;&#10;Description automatically generated">
            <a:extLst>
              <a:ext uri="{FF2B5EF4-FFF2-40B4-BE49-F238E27FC236}">
                <a16:creationId xmlns:a16="http://schemas.microsoft.com/office/drawing/2014/main" id="{D488728D-1112-82BD-10BB-42AF5E03110D}"/>
              </a:ext>
            </a:extLst>
          </p:cNvPr>
          <p:cNvPicPr>
            <a:picLocks noChangeAspect="1"/>
          </p:cNvPicPr>
          <p:nvPr/>
        </p:nvPicPr>
        <p:blipFill rotWithShape="1">
          <a:blip r:embed="rId6">
            <a:extLst>
              <a:ext uri="{28A0092B-C50C-407E-A947-70E740481C1C}">
                <a14:useLocalDpi xmlns:a14="http://schemas.microsoft.com/office/drawing/2010/main" val="0"/>
              </a:ext>
            </a:extLst>
          </a:blip>
          <a:srcRect t="23118"/>
          <a:stretch/>
        </p:blipFill>
        <p:spPr>
          <a:xfrm>
            <a:off x="2844730" y="3295519"/>
            <a:ext cx="998975" cy="768033"/>
          </a:xfrm>
          <a:prstGeom prst="rect">
            <a:avLst/>
          </a:prstGeom>
        </p:spPr>
      </p:pic>
      <p:pic>
        <p:nvPicPr>
          <p:cNvPr id="12" name="Picture 11" descr="A black background with arrows and a finger pointing to a black arrow&#10;&#10;Description automatically generated with medium confidence">
            <a:extLst>
              <a:ext uri="{FF2B5EF4-FFF2-40B4-BE49-F238E27FC236}">
                <a16:creationId xmlns:a16="http://schemas.microsoft.com/office/drawing/2014/main" id="{C36E4EA7-8C6A-B69C-BBBC-15260517783A}"/>
              </a:ext>
            </a:extLst>
          </p:cNvPr>
          <p:cNvPicPr>
            <a:picLocks noChangeAspect="1"/>
          </p:cNvPicPr>
          <p:nvPr/>
        </p:nvPicPr>
        <p:blipFill rotWithShape="1">
          <a:blip r:embed="rId7">
            <a:extLst>
              <a:ext uri="{28A0092B-C50C-407E-A947-70E740481C1C}">
                <a14:useLocalDpi xmlns:a14="http://schemas.microsoft.com/office/drawing/2010/main" val="0"/>
              </a:ext>
            </a:extLst>
          </a:blip>
          <a:srcRect t="28112"/>
          <a:stretch/>
        </p:blipFill>
        <p:spPr>
          <a:xfrm>
            <a:off x="2707480" y="4499414"/>
            <a:ext cx="1233477" cy="886718"/>
          </a:xfrm>
          <a:prstGeom prst="rect">
            <a:avLst/>
          </a:prstGeom>
        </p:spPr>
      </p:pic>
      <p:sp>
        <p:nvSpPr>
          <p:cNvPr id="13" name="TextBox 12">
            <a:extLst>
              <a:ext uri="{FF2B5EF4-FFF2-40B4-BE49-F238E27FC236}">
                <a16:creationId xmlns:a16="http://schemas.microsoft.com/office/drawing/2014/main" id="{1E9BFAEB-5391-C64B-1139-3CA2ABE9A895}"/>
              </a:ext>
            </a:extLst>
          </p:cNvPr>
          <p:cNvSpPr txBox="1"/>
          <p:nvPr/>
        </p:nvSpPr>
        <p:spPr>
          <a:xfrm>
            <a:off x="3710238" y="3537331"/>
            <a:ext cx="8341286" cy="473976"/>
          </a:xfrm>
          <a:prstGeom prst="rect">
            <a:avLst/>
          </a:prstGeom>
          <a:noFill/>
        </p:spPr>
        <p:txBody>
          <a:bodyPr wrap="square" rtlCol="0">
            <a:spAutoFit/>
          </a:bodyPr>
          <a:lstStyle/>
          <a:p>
            <a:pPr>
              <a:lnSpc>
                <a:spcPct val="107000"/>
              </a:lnSpc>
              <a:spcAft>
                <a:spcPts val="600"/>
              </a:spcAft>
            </a:pPr>
            <a:r>
              <a:rPr lang="en-GB" sz="2400" b="1" kern="100" dirty="0">
                <a:effectLst/>
                <a:latin typeface="Aptos" panose="020B0004020202020204" pitchFamily="34" charset="0"/>
                <a:ea typeface="Aptos" panose="020B0004020202020204" pitchFamily="34" charset="0"/>
                <a:cs typeface="Calibri" panose="020F0502020204030204" pitchFamily="34" charset="0"/>
              </a:rPr>
              <a:t>Check It: </a:t>
            </a:r>
            <a:r>
              <a:rPr lang="en-GB" sz="2400" kern="100" dirty="0">
                <a:effectLst/>
                <a:latin typeface="Aptos" panose="020B0004020202020204" pitchFamily="34" charset="0"/>
                <a:ea typeface="Aptos" panose="020B0004020202020204" pitchFamily="34" charset="0"/>
                <a:cs typeface="Calibri" panose="020F0502020204030204" pitchFamily="34" charset="0"/>
              </a:rPr>
              <a:t>Assess emotion's source, impact and intensity</a:t>
            </a:r>
            <a:endParaRPr lang="en-GB" sz="2400" kern="100" dirty="0">
              <a:effectLst/>
              <a:latin typeface="Aptos" panose="020B0004020202020204" pitchFamily="34" charset="0"/>
              <a:ea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7B89F61B-329B-F754-0E38-50AF35C7496D}"/>
              </a:ext>
            </a:extLst>
          </p:cNvPr>
          <p:cNvSpPr txBox="1"/>
          <p:nvPr/>
        </p:nvSpPr>
        <p:spPr>
          <a:xfrm>
            <a:off x="3710238" y="4710545"/>
            <a:ext cx="8341286" cy="461665"/>
          </a:xfrm>
          <a:prstGeom prst="rect">
            <a:avLst/>
          </a:prstGeom>
          <a:noFill/>
        </p:spPr>
        <p:txBody>
          <a:bodyPr wrap="square" rtlCol="0">
            <a:spAutoFit/>
          </a:bodyPr>
          <a:lstStyle/>
          <a:p>
            <a:pPr>
              <a:spcAft>
                <a:spcPts val="600"/>
              </a:spcAft>
            </a:pPr>
            <a:r>
              <a:rPr lang="en-GB" sz="2400" b="1" dirty="0">
                <a:effectLst/>
                <a:latin typeface="Aptos" panose="020B0004020202020204" pitchFamily="34" charset="0"/>
                <a:ea typeface="Aptos" panose="020B0004020202020204" pitchFamily="34" charset="0"/>
                <a:cs typeface="Calibri" panose="020F0502020204030204" pitchFamily="34" charset="0"/>
              </a:rPr>
              <a:t>Change It: </a:t>
            </a:r>
            <a:r>
              <a:rPr lang="en-GB" sz="2400" dirty="0">
                <a:effectLst/>
                <a:latin typeface="Aptos" panose="020B0004020202020204" pitchFamily="34" charset="0"/>
                <a:ea typeface="Aptos" panose="020B0004020202020204" pitchFamily="34" charset="0"/>
                <a:cs typeface="Calibri" panose="020F0502020204030204" pitchFamily="34" charset="0"/>
              </a:rPr>
              <a:t>Reframe the emotions from a different perspective </a:t>
            </a:r>
            <a:endParaRPr lang="en-GB" sz="2400" kern="100" dirty="0">
              <a:effectLst/>
              <a:latin typeface="Aptos" panose="020B0004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646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5F4F14B-21B1-FD98-9590-3AE28EBCE2C2}"/>
              </a:ext>
            </a:extLst>
          </p:cNvPr>
          <p:cNvSpPr/>
          <p:nvPr/>
        </p:nvSpPr>
        <p:spPr>
          <a:xfrm>
            <a:off x="0" y="0"/>
            <a:ext cx="2562448" cy="5956156"/>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25" name="TextBox 24">
            <a:extLst>
              <a:ext uri="{FF2B5EF4-FFF2-40B4-BE49-F238E27FC236}">
                <a16:creationId xmlns:a16="http://schemas.microsoft.com/office/drawing/2014/main" id="{8ACE9EB5-D21C-04ED-E49B-E3AC068C0547}"/>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6</a:t>
            </a:r>
            <a:endParaRPr lang="en-CA" sz="1600" dirty="0">
              <a:solidFill>
                <a:schemeClr val="bg1"/>
              </a:solidFill>
            </a:endParaRPr>
          </a:p>
        </p:txBody>
      </p:sp>
      <p:cxnSp>
        <p:nvCxnSpPr>
          <p:cNvPr id="11" name="Straight Connector 10">
            <a:extLst>
              <a:ext uri="{FF2B5EF4-FFF2-40B4-BE49-F238E27FC236}">
                <a16:creationId xmlns:a16="http://schemas.microsoft.com/office/drawing/2014/main" id="{DDCECD88-1203-F8A8-8B8E-A340A7739F40}"/>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F46BBCFE-5525-2EBB-9932-3F50B96C975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32047" y="431406"/>
            <a:ext cx="1137249" cy="1355270"/>
          </a:xfrm>
          <a:prstGeom prst="rect">
            <a:avLst/>
          </a:prstGeom>
        </p:spPr>
      </p:pic>
      <p:sp>
        <p:nvSpPr>
          <p:cNvPr id="3" name="TextBox 2">
            <a:extLst>
              <a:ext uri="{FF2B5EF4-FFF2-40B4-BE49-F238E27FC236}">
                <a16:creationId xmlns:a16="http://schemas.microsoft.com/office/drawing/2014/main" id="{65F97049-E945-8F11-C55F-03B3FD0D58C5}"/>
              </a:ext>
            </a:extLst>
          </p:cNvPr>
          <p:cNvSpPr txBox="1"/>
          <p:nvPr/>
        </p:nvSpPr>
        <p:spPr>
          <a:xfrm>
            <a:off x="143716" y="3305851"/>
            <a:ext cx="2263365" cy="2631490"/>
          </a:xfrm>
          <a:prstGeom prst="rect">
            <a:avLst/>
          </a:prstGeom>
          <a:noFill/>
        </p:spPr>
        <p:txBody>
          <a:bodyPr wrap="square" rtlCol="0">
            <a:spAutoFit/>
          </a:bodyPr>
          <a:lstStyle/>
          <a:p>
            <a:pPr>
              <a:spcAft>
                <a:spcPts val="600"/>
              </a:spcAft>
            </a:pPr>
            <a:r>
              <a:rPr lang="en-GB"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a:t>
            </a:r>
            <a:r>
              <a:rPr lang="en-CA" sz="1600" b="1"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Our feelings are a wild territory. They are fluid, like water; given to changing without notice. They can drown us or cleanse us.”</a:t>
            </a:r>
          </a:p>
          <a:p>
            <a:pPr algn="r">
              <a:spcAft>
                <a:spcPts val="600"/>
              </a:spcAft>
            </a:pPr>
            <a:r>
              <a:rPr lang="en-CA" sz="1200"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Frank Ostaseski,</a:t>
            </a:r>
            <a:r>
              <a:rPr lang="en-GB" sz="1200" kern="100" dirty="0">
                <a:solidFill>
                  <a:srgbClr val="F7731C"/>
                </a:solidFill>
                <a:effectLst/>
                <a:latin typeface="Aptos" panose="020B0004020202020204" pitchFamily="34" charset="0"/>
                <a:ea typeface="Aptos" panose="020B0004020202020204" pitchFamily="34" charset="0"/>
                <a:cs typeface="Arial" panose="020B0604020202020204" pitchFamily="34" charset="0"/>
              </a:rPr>
              <a:t> The Five Invitations: Discovering What Death Can Teach Us About Living Fully</a:t>
            </a:r>
          </a:p>
        </p:txBody>
      </p:sp>
      <p:sp>
        <p:nvSpPr>
          <p:cNvPr id="4" name="Title 3">
            <a:extLst>
              <a:ext uri="{FF2B5EF4-FFF2-40B4-BE49-F238E27FC236}">
                <a16:creationId xmlns:a16="http://schemas.microsoft.com/office/drawing/2014/main" id="{C177969F-A4BF-0E94-7CC7-79651816098C}"/>
              </a:ext>
            </a:extLst>
          </p:cNvPr>
          <p:cNvSpPr txBox="1">
            <a:spLocks/>
          </p:cNvSpPr>
          <p:nvPr/>
        </p:nvSpPr>
        <p:spPr>
          <a:xfrm>
            <a:off x="2712653" y="27112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latin typeface="Calibri" panose="020F0502020204030204" pitchFamily="34" charset="0"/>
                <a:cs typeface="Calibri" panose="020F0502020204030204" pitchFamily="34" charset="0"/>
              </a:rPr>
              <a:t>Emotional Intensities and Reframing   </a:t>
            </a:r>
            <a:endParaRPr lang="en-GB" sz="3200" dirty="0">
              <a:latin typeface="Calibri" panose="020F0502020204030204" pitchFamily="34" charset="0"/>
              <a:cs typeface="Calibri" panose="020F0502020204030204" pitchFamily="34" charset="0"/>
            </a:endParaRPr>
          </a:p>
        </p:txBody>
      </p:sp>
      <p:graphicFrame>
        <p:nvGraphicFramePr>
          <p:cNvPr id="8" name="Table 7">
            <a:extLst>
              <a:ext uri="{FF2B5EF4-FFF2-40B4-BE49-F238E27FC236}">
                <a16:creationId xmlns:a16="http://schemas.microsoft.com/office/drawing/2014/main" id="{9D48D917-8189-55E3-9324-F368920CE887}"/>
              </a:ext>
            </a:extLst>
          </p:cNvPr>
          <p:cNvGraphicFramePr>
            <a:graphicFrameLocks noGrp="1"/>
          </p:cNvGraphicFramePr>
          <p:nvPr>
            <p:extLst>
              <p:ext uri="{D42A27DB-BD31-4B8C-83A1-F6EECF244321}">
                <p14:modId xmlns:p14="http://schemas.microsoft.com/office/powerpoint/2010/main" val="1473511486"/>
              </p:ext>
            </p:extLst>
          </p:nvPr>
        </p:nvGraphicFramePr>
        <p:xfrm>
          <a:off x="2712653" y="1457819"/>
          <a:ext cx="9146748" cy="4080223"/>
        </p:xfrm>
        <a:graphic>
          <a:graphicData uri="http://schemas.openxmlformats.org/drawingml/2006/table">
            <a:tbl>
              <a:tblPr firstRow="1" bandRow="1">
                <a:tableStyleId>{5C22544A-7EE6-4342-B048-85BDC9FD1C3A}</a:tableStyleId>
              </a:tblPr>
              <a:tblGrid>
                <a:gridCol w="2286687">
                  <a:extLst>
                    <a:ext uri="{9D8B030D-6E8A-4147-A177-3AD203B41FA5}">
                      <a16:colId xmlns:a16="http://schemas.microsoft.com/office/drawing/2014/main" val="249254412"/>
                    </a:ext>
                  </a:extLst>
                </a:gridCol>
                <a:gridCol w="2286687">
                  <a:extLst>
                    <a:ext uri="{9D8B030D-6E8A-4147-A177-3AD203B41FA5}">
                      <a16:colId xmlns:a16="http://schemas.microsoft.com/office/drawing/2014/main" val="3562286139"/>
                    </a:ext>
                  </a:extLst>
                </a:gridCol>
                <a:gridCol w="2286687">
                  <a:extLst>
                    <a:ext uri="{9D8B030D-6E8A-4147-A177-3AD203B41FA5}">
                      <a16:colId xmlns:a16="http://schemas.microsoft.com/office/drawing/2014/main" val="3554041418"/>
                    </a:ext>
                  </a:extLst>
                </a:gridCol>
                <a:gridCol w="2286687">
                  <a:extLst>
                    <a:ext uri="{9D8B030D-6E8A-4147-A177-3AD203B41FA5}">
                      <a16:colId xmlns:a16="http://schemas.microsoft.com/office/drawing/2014/main" val="1082989407"/>
                    </a:ext>
                  </a:extLst>
                </a:gridCol>
              </a:tblGrid>
              <a:tr h="942463">
                <a:tc>
                  <a:txBody>
                    <a:bodyPr/>
                    <a:lstStyle/>
                    <a:p>
                      <a:pPr algn="ctr" fontAlgn="base"/>
                      <a:r>
                        <a:rPr lang="en-CA" b="1" i="0" u="none" strike="noStrike" dirty="0">
                          <a:solidFill>
                            <a:srgbClr val="FFFFFF"/>
                          </a:solidFill>
                          <a:effectLst/>
                          <a:latin typeface="inherit"/>
                        </a:rPr>
                        <a:t>Basic Emotions</a:t>
                      </a:r>
                      <a:endParaRPr lang="en-CA" b="1" i="0" u="none" strike="noStrike" dirty="0">
                        <a:solidFill>
                          <a:srgbClr val="363E4E"/>
                        </a:solidFill>
                        <a:effectLst/>
                        <a:latin typeface="Open Sans" panose="020B0606030504020204" pitchFamily="34" charset="0"/>
                      </a:endParaRPr>
                    </a:p>
                  </a:txBody>
                  <a:tcPr marL="228600" marR="228600" marT="114300" marB="114300" anchor="ctr">
                    <a:solidFill>
                      <a:srgbClr val="F7731C"/>
                    </a:solidFill>
                  </a:tcPr>
                </a:tc>
                <a:tc>
                  <a:txBody>
                    <a:bodyPr/>
                    <a:lstStyle/>
                    <a:p>
                      <a:pPr algn="ctr" fontAlgn="base"/>
                      <a:r>
                        <a:rPr lang="en-CA" b="1" i="0" u="none" strike="noStrike" dirty="0">
                          <a:solidFill>
                            <a:srgbClr val="FFFFFF"/>
                          </a:solidFill>
                          <a:effectLst/>
                          <a:latin typeface="inherit"/>
                        </a:rPr>
                        <a:t>Low Intensity</a:t>
                      </a:r>
                      <a:endParaRPr lang="en-CA" b="1" i="0" u="none" strike="noStrike" dirty="0">
                        <a:solidFill>
                          <a:srgbClr val="363E4E"/>
                        </a:solidFill>
                        <a:effectLst/>
                        <a:latin typeface="Open Sans" panose="020B0606030504020204" pitchFamily="34" charset="0"/>
                      </a:endParaRPr>
                    </a:p>
                  </a:txBody>
                  <a:tcPr marL="228600" marR="228600" marT="114300" marB="114300" anchor="ctr">
                    <a:solidFill>
                      <a:srgbClr val="F7731C"/>
                    </a:solidFill>
                  </a:tcPr>
                </a:tc>
                <a:tc>
                  <a:txBody>
                    <a:bodyPr/>
                    <a:lstStyle/>
                    <a:p>
                      <a:pPr algn="ctr" fontAlgn="base"/>
                      <a:r>
                        <a:rPr lang="en-CA" b="1" i="0" u="none" strike="noStrike" dirty="0">
                          <a:solidFill>
                            <a:srgbClr val="FFFFFF"/>
                          </a:solidFill>
                          <a:effectLst/>
                          <a:latin typeface="inherit"/>
                        </a:rPr>
                        <a:t>Moderate Intensity</a:t>
                      </a:r>
                      <a:endParaRPr lang="en-CA" b="1" i="0" u="none" strike="noStrike" dirty="0">
                        <a:solidFill>
                          <a:srgbClr val="363E4E"/>
                        </a:solidFill>
                        <a:effectLst/>
                        <a:latin typeface="Open Sans" panose="020B0606030504020204" pitchFamily="34" charset="0"/>
                      </a:endParaRPr>
                    </a:p>
                  </a:txBody>
                  <a:tcPr marL="228600" marR="228600" marT="114300" marB="114300" anchor="ctr">
                    <a:solidFill>
                      <a:srgbClr val="F7731C"/>
                    </a:solidFill>
                  </a:tcPr>
                </a:tc>
                <a:tc>
                  <a:txBody>
                    <a:bodyPr/>
                    <a:lstStyle/>
                    <a:p>
                      <a:pPr algn="ctr" fontAlgn="base"/>
                      <a:r>
                        <a:rPr lang="en-CA" b="1" i="0" u="none" strike="noStrike" dirty="0">
                          <a:solidFill>
                            <a:srgbClr val="FFFFFF"/>
                          </a:solidFill>
                          <a:effectLst/>
                          <a:latin typeface="inherit"/>
                        </a:rPr>
                        <a:t>High Intensity</a:t>
                      </a:r>
                      <a:endParaRPr lang="en-CA" b="1" i="0" u="none" strike="noStrike" dirty="0">
                        <a:solidFill>
                          <a:srgbClr val="363E4E"/>
                        </a:solidFill>
                        <a:effectLst/>
                        <a:latin typeface="Open Sans" panose="020B0606030504020204" pitchFamily="34" charset="0"/>
                      </a:endParaRPr>
                    </a:p>
                  </a:txBody>
                  <a:tcPr marL="228600" marR="228600" marT="114300" marB="114300" anchor="ctr">
                    <a:solidFill>
                      <a:srgbClr val="F7731C"/>
                    </a:solidFill>
                  </a:tcPr>
                </a:tc>
                <a:extLst>
                  <a:ext uri="{0D108BD9-81ED-4DB2-BD59-A6C34878D82A}">
                    <a16:rowId xmlns:a16="http://schemas.microsoft.com/office/drawing/2014/main" val="90865205"/>
                  </a:ext>
                </a:extLst>
              </a:tr>
              <a:tr h="784440">
                <a:tc>
                  <a:txBody>
                    <a:bodyPr/>
                    <a:lstStyle/>
                    <a:p>
                      <a:pPr algn="ctr" fontAlgn="base"/>
                      <a:r>
                        <a:rPr lang="en-CA" dirty="0">
                          <a:effectLst/>
                        </a:rPr>
                        <a:t>Happy 😊</a:t>
                      </a:r>
                    </a:p>
                  </a:txBody>
                  <a:tcPr marL="228600" marR="228600" marT="186300" marB="186300" anchor="ctr">
                    <a:solidFill>
                      <a:srgbClr val="FEF0E6"/>
                    </a:solidFill>
                  </a:tcPr>
                </a:tc>
                <a:tc>
                  <a:txBody>
                    <a:bodyPr/>
                    <a:lstStyle/>
                    <a:p>
                      <a:pPr algn="ctr" fontAlgn="base"/>
                      <a:r>
                        <a:rPr lang="en-CA" dirty="0">
                          <a:effectLst/>
                        </a:rPr>
                        <a:t>Pleased 😌</a:t>
                      </a:r>
                    </a:p>
                  </a:txBody>
                  <a:tcPr marL="228600" marR="228600" marT="186300" marB="186300" anchor="ctr">
                    <a:solidFill>
                      <a:srgbClr val="FEF0E6"/>
                    </a:solidFill>
                  </a:tcPr>
                </a:tc>
                <a:tc>
                  <a:txBody>
                    <a:bodyPr/>
                    <a:lstStyle/>
                    <a:p>
                      <a:pPr algn="ctr" fontAlgn="base"/>
                      <a:r>
                        <a:rPr lang="en-CA" dirty="0">
                          <a:effectLst/>
                        </a:rPr>
                        <a:t>Cheerful 😃</a:t>
                      </a:r>
                    </a:p>
                  </a:txBody>
                  <a:tcPr marL="228600" marR="228600" marT="186300" marB="186300" anchor="ctr">
                    <a:solidFill>
                      <a:srgbClr val="FEF0E6"/>
                    </a:solidFill>
                  </a:tcPr>
                </a:tc>
                <a:tc>
                  <a:txBody>
                    <a:bodyPr/>
                    <a:lstStyle/>
                    <a:p>
                      <a:pPr algn="ctr" fontAlgn="base"/>
                      <a:r>
                        <a:rPr lang="en-CA" dirty="0">
                          <a:effectLst/>
                        </a:rPr>
                        <a:t>Ecstatic 😂</a:t>
                      </a:r>
                    </a:p>
                  </a:txBody>
                  <a:tcPr marL="228600" marR="228600" marT="186300" marB="186300" anchor="ctr">
                    <a:solidFill>
                      <a:srgbClr val="FEF0E6"/>
                    </a:solidFill>
                  </a:tcPr>
                </a:tc>
                <a:extLst>
                  <a:ext uri="{0D108BD9-81ED-4DB2-BD59-A6C34878D82A}">
                    <a16:rowId xmlns:a16="http://schemas.microsoft.com/office/drawing/2014/main" val="129672080"/>
                  </a:ext>
                </a:extLst>
              </a:tr>
              <a:tr h="784440">
                <a:tc>
                  <a:txBody>
                    <a:bodyPr/>
                    <a:lstStyle/>
                    <a:p>
                      <a:pPr algn="ctr" fontAlgn="base"/>
                      <a:r>
                        <a:rPr lang="en-CA" dirty="0">
                          <a:effectLst/>
                        </a:rPr>
                        <a:t>Sad 😞</a:t>
                      </a:r>
                    </a:p>
                  </a:txBody>
                  <a:tcPr marL="228600" marR="228600" marT="186300" marB="186300" anchor="ctr">
                    <a:solidFill>
                      <a:srgbClr val="FEF0E6"/>
                    </a:solidFill>
                  </a:tcPr>
                </a:tc>
                <a:tc>
                  <a:txBody>
                    <a:bodyPr/>
                    <a:lstStyle/>
                    <a:p>
                      <a:pPr algn="ctr" fontAlgn="base"/>
                      <a:r>
                        <a:rPr lang="en-CA" dirty="0">
                          <a:effectLst/>
                        </a:rPr>
                        <a:t>Unhappy 😔</a:t>
                      </a:r>
                    </a:p>
                  </a:txBody>
                  <a:tcPr marL="228600" marR="228600" marT="186300" marB="186300" anchor="ctr">
                    <a:solidFill>
                      <a:srgbClr val="FEF0E6"/>
                    </a:solidFill>
                  </a:tcPr>
                </a:tc>
                <a:tc>
                  <a:txBody>
                    <a:bodyPr/>
                    <a:lstStyle/>
                    <a:p>
                      <a:pPr algn="ctr" fontAlgn="base"/>
                      <a:r>
                        <a:rPr lang="en-CA" dirty="0">
                          <a:effectLst/>
                        </a:rPr>
                        <a:t>Distressed 😢</a:t>
                      </a:r>
                    </a:p>
                  </a:txBody>
                  <a:tcPr marL="228600" marR="228600" marT="186300" marB="186300" anchor="ctr">
                    <a:solidFill>
                      <a:srgbClr val="FEF0E6"/>
                    </a:solidFill>
                  </a:tcPr>
                </a:tc>
                <a:tc>
                  <a:txBody>
                    <a:bodyPr/>
                    <a:lstStyle/>
                    <a:p>
                      <a:pPr algn="ctr" fontAlgn="base"/>
                      <a:r>
                        <a:rPr lang="en-CA" dirty="0">
                          <a:effectLst/>
                        </a:rPr>
                        <a:t>Sorrowful 😭</a:t>
                      </a:r>
                    </a:p>
                  </a:txBody>
                  <a:tcPr marL="228600" marR="228600" marT="186300" marB="186300" anchor="ctr">
                    <a:solidFill>
                      <a:srgbClr val="FEF0E6"/>
                    </a:solidFill>
                  </a:tcPr>
                </a:tc>
                <a:extLst>
                  <a:ext uri="{0D108BD9-81ED-4DB2-BD59-A6C34878D82A}">
                    <a16:rowId xmlns:a16="http://schemas.microsoft.com/office/drawing/2014/main" val="229031596"/>
                  </a:ext>
                </a:extLst>
              </a:tr>
              <a:tr h="784440">
                <a:tc>
                  <a:txBody>
                    <a:bodyPr/>
                    <a:lstStyle/>
                    <a:p>
                      <a:pPr algn="ctr" fontAlgn="base"/>
                      <a:r>
                        <a:rPr lang="en-CA">
                          <a:effectLst/>
                        </a:rPr>
                        <a:t>Afraid 😯</a:t>
                      </a:r>
                    </a:p>
                  </a:txBody>
                  <a:tcPr marL="228600" marR="228600" marT="186300" marB="186300" anchor="ctr">
                    <a:solidFill>
                      <a:srgbClr val="FEF0E6"/>
                    </a:solidFill>
                  </a:tcPr>
                </a:tc>
                <a:tc>
                  <a:txBody>
                    <a:bodyPr/>
                    <a:lstStyle/>
                    <a:p>
                      <a:pPr algn="ctr" fontAlgn="base"/>
                      <a:r>
                        <a:rPr lang="en-CA">
                          <a:effectLst/>
                        </a:rPr>
                        <a:t>Anxious 😳</a:t>
                      </a:r>
                    </a:p>
                  </a:txBody>
                  <a:tcPr marL="228600" marR="228600" marT="186300" marB="186300" anchor="ctr">
                    <a:solidFill>
                      <a:srgbClr val="FEF0E6"/>
                    </a:solidFill>
                  </a:tcPr>
                </a:tc>
                <a:tc>
                  <a:txBody>
                    <a:bodyPr/>
                    <a:lstStyle/>
                    <a:p>
                      <a:pPr algn="ctr" fontAlgn="base"/>
                      <a:r>
                        <a:rPr lang="en-CA" dirty="0">
                          <a:effectLst/>
                        </a:rPr>
                        <a:t>Frightened 😨</a:t>
                      </a:r>
                    </a:p>
                  </a:txBody>
                  <a:tcPr marL="228600" marR="228600" marT="186300" marB="186300" anchor="ctr">
                    <a:solidFill>
                      <a:srgbClr val="FEF0E6"/>
                    </a:solidFill>
                  </a:tcPr>
                </a:tc>
                <a:tc>
                  <a:txBody>
                    <a:bodyPr/>
                    <a:lstStyle/>
                    <a:p>
                      <a:pPr algn="ctr" fontAlgn="base"/>
                      <a:r>
                        <a:rPr lang="en-CA" dirty="0">
                          <a:effectLst/>
                        </a:rPr>
                        <a:t>Terrified 😱</a:t>
                      </a:r>
                    </a:p>
                  </a:txBody>
                  <a:tcPr marL="228600" marR="228600" marT="186300" marB="186300" anchor="ctr">
                    <a:solidFill>
                      <a:srgbClr val="FEF0E6"/>
                    </a:solidFill>
                  </a:tcPr>
                </a:tc>
                <a:extLst>
                  <a:ext uri="{0D108BD9-81ED-4DB2-BD59-A6C34878D82A}">
                    <a16:rowId xmlns:a16="http://schemas.microsoft.com/office/drawing/2014/main" val="269854396"/>
                  </a:ext>
                </a:extLst>
              </a:tr>
              <a:tr h="784440">
                <a:tc>
                  <a:txBody>
                    <a:bodyPr/>
                    <a:lstStyle/>
                    <a:p>
                      <a:pPr algn="ctr" fontAlgn="base"/>
                      <a:r>
                        <a:rPr lang="en-CA">
                          <a:effectLst/>
                        </a:rPr>
                        <a:t>Angry 😠</a:t>
                      </a:r>
                    </a:p>
                  </a:txBody>
                  <a:tcPr marL="228600" marR="228600" marT="186300" marB="186300" anchor="ctr">
                    <a:solidFill>
                      <a:srgbClr val="FEF0E6"/>
                    </a:solidFill>
                  </a:tcPr>
                </a:tc>
                <a:tc>
                  <a:txBody>
                    <a:bodyPr/>
                    <a:lstStyle/>
                    <a:p>
                      <a:pPr algn="ctr" fontAlgn="base"/>
                      <a:r>
                        <a:rPr lang="en-CA">
                          <a:effectLst/>
                        </a:rPr>
                        <a:t>Annoyed 😒</a:t>
                      </a:r>
                    </a:p>
                  </a:txBody>
                  <a:tcPr marL="228600" marR="228600" marT="186300" marB="186300" anchor="ctr">
                    <a:solidFill>
                      <a:srgbClr val="FEF0E6"/>
                    </a:solidFill>
                  </a:tcPr>
                </a:tc>
                <a:tc>
                  <a:txBody>
                    <a:bodyPr/>
                    <a:lstStyle/>
                    <a:p>
                      <a:pPr algn="ctr" fontAlgn="base"/>
                      <a:r>
                        <a:rPr lang="en-CA">
                          <a:effectLst/>
                        </a:rPr>
                        <a:t>Frustrated 😡</a:t>
                      </a:r>
                    </a:p>
                  </a:txBody>
                  <a:tcPr marL="228600" marR="228600" marT="186300" marB="186300" anchor="ctr">
                    <a:solidFill>
                      <a:srgbClr val="FEF0E6"/>
                    </a:solidFill>
                  </a:tcPr>
                </a:tc>
                <a:tc>
                  <a:txBody>
                    <a:bodyPr/>
                    <a:lstStyle/>
                    <a:p>
                      <a:pPr algn="ctr" fontAlgn="base"/>
                      <a:r>
                        <a:rPr lang="en-CA" dirty="0">
                          <a:effectLst/>
                        </a:rPr>
                        <a:t>Furious 😤</a:t>
                      </a:r>
                    </a:p>
                  </a:txBody>
                  <a:tcPr marL="228600" marR="228600" marT="186300" marB="186300" anchor="ctr">
                    <a:solidFill>
                      <a:srgbClr val="FEF0E6"/>
                    </a:solidFill>
                  </a:tcPr>
                </a:tc>
                <a:extLst>
                  <a:ext uri="{0D108BD9-81ED-4DB2-BD59-A6C34878D82A}">
                    <a16:rowId xmlns:a16="http://schemas.microsoft.com/office/drawing/2014/main" val="3306723260"/>
                  </a:ext>
                </a:extLst>
              </a:tr>
            </a:tbl>
          </a:graphicData>
        </a:graphic>
      </p:graphicFrame>
    </p:spTree>
    <p:extLst>
      <p:ext uri="{BB962C8B-B14F-4D97-AF65-F5344CB8AC3E}">
        <p14:creationId xmlns:p14="http://schemas.microsoft.com/office/powerpoint/2010/main" val="111535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DE95D-0F0D-DA4A-9FE6-B09326D85BE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B2BDBB0-305B-9FE2-FB83-780101E00A05}"/>
              </a:ext>
            </a:extLst>
          </p:cNvPr>
          <p:cNvSpPr/>
          <p:nvPr/>
        </p:nvSpPr>
        <p:spPr>
          <a:xfrm rot="5400000">
            <a:off x="5732628" y="-5730504"/>
            <a:ext cx="726739" cy="12192001"/>
          </a:xfrm>
          <a:prstGeom prst="rect">
            <a:avLst/>
          </a:prstGeom>
          <a:gradFill>
            <a:gsLst>
              <a:gs pos="99000">
                <a:srgbClr val="F7731C"/>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a:extLst>
              <a:ext uri="{FF2B5EF4-FFF2-40B4-BE49-F238E27FC236}">
                <a16:creationId xmlns:a16="http://schemas.microsoft.com/office/drawing/2014/main" id="{9E2D49AB-7DBB-5E9F-38A7-E222BA70D3D5}"/>
              </a:ext>
            </a:extLst>
          </p:cNvPr>
          <p:cNvSpPr txBox="1"/>
          <p:nvPr/>
        </p:nvSpPr>
        <p:spPr>
          <a:xfrm>
            <a:off x="9611833" y="6217539"/>
            <a:ext cx="1971630" cy="369332"/>
          </a:xfrm>
          <a:prstGeom prst="rect">
            <a:avLst/>
          </a:prstGeom>
          <a:noFill/>
        </p:spPr>
        <p:txBody>
          <a:bodyPr wrap="none" rtlCol="0">
            <a:spAutoFit/>
          </a:bodyPr>
          <a:lstStyle/>
          <a:p>
            <a:r>
              <a:rPr lang="en-US"/>
              <a:t>Organization Logo</a:t>
            </a:r>
            <a:endParaRPr lang="en-CA"/>
          </a:p>
        </p:txBody>
      </p:sp>
      <p:pic>
        <p:nvPicPr>
          <p:cNvPr id="10" name="Picture 9" descr="A close-up of a logo&#10;&#10;Description automatically generated">
            <a:extLst>
              <a:ext uri="{FF2B5EF4-FFF2-40B4-BE49-F238E27FC236}">
                <a16:creationId xmlns:a16="http://schemas.microsoft.com/office/drawing/2014/main" id="{4697B65A-C533-5EDA-99FD-79EE2224C4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4" name="TextBox 3">
            <a:extLst>
              <a:ext uri="{FF2B5EF4-FFF2-40B4-BE49-F238E27FC236}">
                <a16:creationId xmlns:a16="http://schemas.microsoft.com/office/drawing/2014/main" id="{9133B7D1-906B-82C7-5165-CDEB5F697F4E}"/>
              </a:ext>
            </a:extLst>
          </p:cNvPr>
          <p:cNvSpPr txBox="1"/>
          <p:nvPr/>
        </p:nvSpPr>
        <p:spPr>
          <a:xfrm>
            <a:off x="10239132" y="92852"/>
            <a:ext cx="1684203" cy="338554"/>
          </a:xfrm>
          <a:prstGeom prst="rect">
            <a:avLst/>
          </a:prstGeom>
          <a:noFill/>
        </p:spPr>
        <p:txBody>
          <a:bodyPr wrap="square" rtlCol="0">
            <a:spAutoFit/>
          </a:bodyPr>
          <a:lstStyle/>
          <a:p>
            <a:pPr algn="r"/>
            <a:r>
              <a:rPr lang="en-US" sz="1600" dirty="0">
                <a:solidFill>
                  <a:schemeClr val="bg1"/>
                </a:solidFill>
              </a:rPr>
              <a:t>Group Activity 6</a:t>
            </a:r>
            <a:endParaRPr lang="en-CA" sz="1600" dirty="0">
              <a:solidFill>
                <a:schemeClr val="bg1"/>
              </a:solidFill>
            </a:endParaRPr>
          </a:p>
        </p:txBody>
      </p:sp>
      <p:sp>
        <p:nvSpPr>
          <p:cNvPr id="9" name="Title 3">
            <a:extLst>
              <a:ext uri="{FF2B5EF4-FFF2-40B4-BE49-F238E27FC236}">
                <a16:creationId xmlns:a16="http://schemas.microsoft.com/office/drawing/2014/main" id="{E8D624E3-E63D-9398-187F-D9CF5E12F56B}"/>
              </a:ext>
            </a:extLst>
          </p:cNvPr>
          <p:cNvSpPr txBox="1">
            <a:spLocks/>
          </p:cNvSpPr>
          <p:nvPr/>
        </p:nvSpPr>
        <p:spPr>
          <a:xfrm>
            <a:off x="521798" y="248778"/>
            <a:ext cx="9340297" cy="52689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ea typeface="Times New Roman" panose="02020603050405020304" pitchFamily="18" charset="0"/>
                <a:cs typeface="Times New Roman" panose="02020603050405020304" pitchFamily="18" charset="0"/>
              </a:rPr>
              <a:t>Exercise</a:t>
            </a:r>
            <a:endParaRPr lang="en-GB" sz="3200" dirty="0"/>
          </a:p>
        </p:txBody>
      </p:sp>
      <p:cxnSp>
        <p:nvCxnSpPr>
          <p:cNvPr id="3" name="Straight Connector 2">
            <a:extLst>
              <a:ext uri="{FF2B5EF4-FFF2-40B4-BE49-F238E27FC236}">
                <a16:creationId xmlns:a16="http://schemas.microsoft.com/office/drawing/2014/main" id="{9ADFE265-BD40-4DDB-887C-4BB2986DE733}"/>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9BFE865D-CD7C-6A7B-9D70-1753AF5A9498}"/>
              </a:ext>
            </a:extLst>
          </p:cNvPr>
          <p:cNvSpPr txBox="1"/>
          <p:nvPr/>
        </p:nvSpPr>
        <p:spPr>
          <a:xfrm>
            <a:off x="521798" y="796304"/>
            <a:ext cx="11401536" cy="537583"/>
          </a:xfrm>
          <a:prstGeom prst="rect">
            <a:avLst/>
          </a:prstGeom>
          <a:noFill/>
        </p:spPr>
        <p:txBody>
          <a:bodyPr wrap="square" rtlCol="0">
            <a:spAutoFit/>
          </a:bodyPr>
          <a:lstStyle/>
          <a:p>
            <a:pPr>
              <a:lnSpc>
                <a:spcPct val="107000"/>
              </a:lnSpc>
              <a:spcAft>
                <a:spcPts val="800"/>
              </a:spcAft>
            </a:pPr>
            <a:r>
              <a:rPr lang="en-CA" sz="2800" kern="100" dirty="0">
                <a:latin typeface="Aptos" panose="020B0004020202020204" pitchFamily="34" charset="0"/>
                <a:ea typeface="Aptos" panose="020B0004020202020204" pitchFamily="34" charset="0"/>
                <a:cs typeface="Arial" panose="020B0604020202020204" pitchFamily="34" charset="0"/>
              </a:rPr>
              <a:t>Recognizing Emotional Intensity – </a:t>
            </a:r>
            <a:r>
              <a:rPr lang="en-CA" sz="2800" b="1" kern="100" dirty="0">
                <a:latin typeface="Aptos" panose="020B0004020202020204" pitchFamily="34" charset="0"/>
                <a:ea typeface="Aptos" panose="020B0004020202020204" pitchFamily="34" charset="0"/>
                <a:cs typeface="Arial" panose="020B0604020202020204" pitchFamily="34" charset="0"/>
              </a:rPr>
              <a:t>SAD</a:t>
            </a:r>
            <a:r>
              <a:rPr lang="en-CA" sz="2800" kern="100" dirty="0">
                <a:latin typeface="Aptos" panose="020B0004020202020204" pitchFamily="34" charset="0"/>
                <a:ea typeface="Aptos" panose="020B0004020202020204" pitchFamily="34" charset="0"/>
                <a:cs typeface="Arial" panose="020B0604020202020204" pitchFamily="34" charset="0"/>
              </a:rPr>
              <a:t>  </a:t>
            </a:r>
            <a:endParaRPr lang="en-GB" sz="2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F5CACA36-944C-B169-5840-C4318B72835C}"/>
              </a:ext>
            </a:extLst>
          </p:cNvPr>
          <p:cNvSpPr txBox="1"/>
          <p:nvPr/>
        </p:nvSpPr>
        <p:spPr>
          <a:xfrm>
            <a:off x="501481" y="1484640"/>
            <a:ext cx="11068334" cy="4093428"/>
          </a:xfrm>
          <a:prstGeom prst="rect">
            <a:avLst/>
          </a:prstGeom>
          <a:noFill/>
        </p:spPr>
        <p:txBody>
          <a:bodyPr wrap="square" rtlCol="0">
            <a:spAutoFit/>
          </a:bodyPr>
          <a:lstStyle/>
          <a:p>
            <a:r>
              <a:rPr lang="en-GB" sz="40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 Low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Intensity (Unhappy )   </a:t>
            </a:r>
            <a:endParaRPr lang="en-GB" sz="2000" kern="100" dirty="0">
              <a:solidFill>
                <a:srgbClr val="F7731C"/>
              </a:solidFill>
              <a:effectLst/>
              <a:latin typeface="Aptos" panose="020B0004020202020204" pitchFamily="34" charset="0"/>
              <a:ea typeface="Aptos" panose="020B0004020202020204" pitchFamily="34" charset="0"/>
              <a:cs typeface="Calibri" panose="020F0502020204030204" pitchFamily="34" charset="0"/>
            </a:endParaRPr>
          </a:p>
          <a:p>
            <a:pPr marL="360000"/>
            <a:r>
              <a:rPr lang="en-GB" sz="2000" dirty="0">
                <a:latin typeface="Aptos" panose="020B0004020202020204" pitchFamily="34" charset="0"/>
                <a:cs typeface="Calibri" panose="020F0502020204030204" pitchFamily="34" charset="0"/>
              </a:rPr>
              <a:t>Patient: "I've been feeling down..." (Patient or caregiver is quiet, withdrawn.)</a:t>
            </a:r>
          </a:p>
          <a:p>
            <a:pPr marL="360000"/>
            <a:r>
              <a:rPr lang="en-GB" sz="2000" dirty="0">
                <a:latin typeface="Aptos" panose="020B0004020202020204" pitchFamily="34" charset="0"/>
                <a:cs typeface="Calibri" panose="020F0502020204030204" pitchFamily="34" charset="0"/>
              </a:rPr>
              <a:t>Provider Reframe: "</a:t>
            </a:r>
            <a:r>
              <a:rPr lang="en-CA" sz="2000" dirty="0">
                <a:latin typeface="Aptos" panose="020B0004020202020204" pitchFamily="34" charset="0"/>
                <a:cs typeface="Calibri" panose="020F0502020204030204" pitchFamily="34" charset="0"/>
              </a:rPr>
              <a:t>I see you're feeling down. What can help you feel better right now?”</a:t>
            </a:r>
            <a:endParaRPr lang="en-GB" sz="2000" kern="100" dirty="0">
              <a:effectLst/>
              <a:latin typeface="Aptos" panose="020B0004020202020204" pitchFamily="34" charset="0"/>
              <a:ea typeface="Aptos" panose="020B0004020202020204" pitchFamily="34" charset="0"/>
              <a:cs typeface="Calibri" panose="020F0502020204030204" pitchFamily="34" charset="0"/>
            </a:endParaRPr>
          </a:p>
          <a:p>
            <a:endParaRPr lang="en-GB" sz="2000" b="1" kern="100" dirty="0">
              <a:solidFill>
                <a:srgbClr val="C6451B"/>
              </a:solidFill>
              <a:effectLst/>
              <a:latin typeface="Aptos" panose="020B0004020202020204" pitchFamily="34" charset="0"/>
              <a:ea typeface="Aptos" panose="020B0004020202020204" pitchFamily="34" charset="0"/>
              <a:cs typeface="Calibri" panose="020F0502020204030204" pitchFamily="34" charset="0"/>
            </a:endParaRPr>
          </a:p>
          <a:p>
            <a:r>
              <a:rPr lang="en-GB" sz="40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 Moderate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Intensity (Distressed )</a:t>
            </a:r>
            <a:endParaRPr lang="en-GB" sz="2000" kern="100" dirty="0">
              <a:solidFill>
                <a:srgbClr val="F7731C"/>
              </a:solidFill>
              <a:effectLst/>
              <a:latin typeface="Aptos" panose="020B0004020202020204" pitchFamily="34" charset="0"/>
              <a:ea typeface="Aptos" panose="020B0004020202020204" pitchFamily="34" charset="0"/>
              <a:cs typeface="Calibri" panose="020F0502020204030204" pitchFamily="34" charset="0"/>
            </a:endParaRPr>
          </a:p>
          <a:p>
            <a:pPr marL="360000"/>
            <a:r>
              <a:rPr lang="en-GB" sz="2000" dirty="0">
                <a:latin typeface="Aptos" panose="020B0004020202020204" pitchFamily="34" charset="0"/>
                <a:cs typeface="Calibri" panose="020F0502020204030204" pitchFamily="34" charset="0"/>
              </a:rPr>
              <a:t>Caregiver: "I'm just so overwhelmed by everything." (Caregiver appears exhausted and stressed.)</a:t>
            </a:r>
          </a:p>
          <a:p>
            <a:pPr marL="360000"/>
            <a:r>
              <a:rPr lang="en-GB" sz="2000" dirty="0">
                <a:latin typeface="Aptos" panose="020B0004020202020204" pitchFamily="34" charset="0"/>
                <a:cs typeface="Calibri" panose="020F0502020204030204" pitchFamily="34" charset="0"/>
              </a:rPr>
              <a:t>Provider Reframe: "It’s completely normal to feel upset. Tell me what is happening to make you feel like this?"</a:t>
            </a:r>
          </a:p>
          <a:p>
            <a:r>
              <a:rPr lang="en-GB" sz="2000" dirty="0">
                <a:latin typeface="Aptos" panose="020B0004020202020204" pitchFamily="34" charset="0"/>
                <a:cs typeface="Calibri" panose="020F0502020204030204" pitchFamily="34" charset="0"/>
              </a:rPr>
              <a:t> </a:t>
            </a:r>
          </a:p>
          <a:p>
            <a:r>
              <a:rPr lang="en-GB" sz="4000" b="1" kern="100" baseline="-19000" dirty="0">
                <a:solidFill>
                  <a:srgbClr val="F7731C"/>
                </a:solidFill>
                <a:latin typeface="Aptos" panose="020B0004020202020204" pitchFamily="34" charset="0"/>
                <a:ea typeface="Aptos" panose="020B0004020202020204" pitchFamily="34" charset="0"/>
                <a:cs typeface="Calibri" panose="020F0502020204030204" pitchFamily="34" charset="0"/>
              </a:rPr>
              <a:t>😭</a:t>
            </a:r>
            <a:r>
              <a:rPr lang="en-GB" sz="2000" b="1" kern="100" dirty="0">
                <a:solidFill>
                  <a:srgbClr val="C6451B"/>
                </a:solidFill>
                <a:latin typeface="Aptos" panose="020B0004020202020204" pitchFamily="34" charset="0"/>
                <a:ea typeface="Aptos" panose="020B0004020202020204" pitchFamily="34" charset="0"/>
                <a:cs typeface="Calibri" panose="020F0502020204030204" pitchFamily="34" charset="0"/>
              </a:rPr>
              <a:t> </a:t>
            </a:r>
            <a:r>
              <a:rPr lang="en-GB" sz="2000" b="1" kern="100" dirty="0">
                <a:solidFill>
                  <a:srgbClr val="F7731C"/>
                </a:solidFill>
                <a:latin typeface="Aptos" panose="020B0004020202020204" pitchFamily="34" charset="0"/>
                <a:ea typeface="Aptos" panose="020B0004020202020204" pitchFamily="34" charset="0"/>
                <a:cs typeface="Calibri" panose="020F0502020204030204" pitchFamily="34" charset="0"/>
              </a:rPr>
              <a:t>High </a:t>
            </a:r>
            <a:r>
              <a:rPr lang="en-GB" sz="2000" b="1" kern="100" dirty="0">
                <a:solidFill>
                  <a:srgbClr val="F7731C"/>
                </a:solidFill>
                <a:effectLst/>
                <a:latin typeface="Aptos" panose="020B0004020202020204" pitchFamily="34" charset="0"/>
                <a:ea typeface="Aptos" panose="020B0004020202020204" pitchFamily="34" charset="0"/>
                <a:cs typeface="Calibri" panose="020F0502020204030204" pitchFamily="34" charset="0"/>
              </a:rPr>
              <a:t>Intensity (Sorrowful)</a:t>
            </a:r>
            <a:endParaRPr lang="en-GB" sz="2000" kern="100" dirty="0">
              <a:solidFill>
                <a:srgbClr val="F7731C"/>
              </a:solidFill>
              <a:effectLst/>
              <a:latin typeface="Aptos" panose="020B0004020202020204" pitchFamily="34" charset="0"/>
              <a:ea typeface="Aptos" panose="020B0004020202020204" pitchFamily="34" charset="0"/>
              <a:cs typeface="Calibri" panose="020F0502020204030204" pitchFamily="34" charset="0"/>
            </a:endParaRPr>
          </a:p>
          <a:p>
            <a:pPr marL="360000"/>
            <a:r>
              <a:rPr lang="en-GB" sz="2000" dirty="0">
                <a:latin typeface="Aptos" panose="020B0004020202020204" pitchFamily="34" charset="0"/>
                <a:cs typeface="Calibri" panose="020F0502020204030204" pitchFamily="34" charset="0"/>
              </a:rPr>
              <a:t>Family Member: "I can't handle this grief anymore."  (Individual is crying intensely.)</a:t>
            </a:r>
          </a:p>
          <a:p>
            <a:pPr marL="360000"/>
            <a:r>
              <a:rPr lang="en-GB" sz="2000" dirty="0">
                <a:latin typeface="Aptos" panose="020B0004020202020204" pitchFamily="34" charset="0"/>
                <a:cs typeface="Calibri" panose="020F0502020204030204" pitchFamily="34" charset="0"/>
              </a:rPr>
              <a:t>Provider Reframe: “It’s normal to feel really sad.  When you’re ready we can talk,  I’ll be here.</a:t>
            </a:r>
          </a:p>
        </p:txBody>
      </p:sp>
    </p:spTree>
    <p:extLst>
      <p:ext uri="{BB962C8B-B14F-4D97-AF65-F5344CB8AC3E}">
        <p14:creationId xmlns:p14="http://schemas.microsoft.com/office/powerpoint/2010/main" val="427788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additive="base">
                                        <p:cTn id="17" dur="5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 calcmode="lin" valueType="num">
                                      <p:cBhvr additive="base">
                                        <p:cTn id="27" dur="500" fill="hold"/>
                                        <p:tgtEl>
                                          <p:spTgt spid="8">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8">
                                            <p:txEl>
                                              <p:pRg st="6" end="6"/>
                                            </p:txEl>
                                          </p:spTgt>
                                        </p:tgtEl>
                                        <p:attrNameLst>
                                          <p:attrName>style.visibility</p:attrName>
                                        </p:attrNameLst>
                                      </p:cBhvr>
                                      <p:to>
                                        <p:strVal val="visible"/>
                                      </p:to>
                                    </p:set>
                                    <p:anim calcmode="lin" valueType="num">
                                      <p:cBhvr additive="base">
                                        <p:cTn id="33" dur="500" fill="hold"/>
                                        <p:tgtEl>
                                          <p:spTgt spid="8">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anim calcmode="lin" valueType="num">
                                      <p:cBhvr additive="base">
                                        <p:cTn id="43" dur="500" fill="hold"/>
                                        <p:tgtEl>
                                          <p:spTgt spid="8">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8">
                                            <p:txEl>
                                              <p:pRg st="10" end="10"/>
                                            </p:txEl>
                                          </p:spTgt>
                                        </p:tgtEl>
                                        <p:attrNameLst>
                                          <p:attrName>style.visibility</p:attrName>
                                        </p:attrNameLst>
                                      </p:cBhvr>
                                      <p:to>
                                        <p:strVal val="visible"/>
                                      </p:to>
                                    </p:set>
                                    <p:anim calcmode="lin" valueType="num">
                                      <p:cBhvr additive="base">
                                        <p:cTn id="49" dur="500" fill="hold"/>
                                        <p:tgtEl>
                                          <p:spTgt spid="8">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2400</TotalTime>
  <Words>3636</Words>
  <Application>Microsoft Office PowerPoint</Application>
  <PresentationFormat>Widescreen</PresentationFormat>
  <Paragraphs>295</Paragraphs>
  <Slides>13</Slides>
  <Notes>13</Notes>
  <HiddenSlides>0</HiddenSlides>
  <MMClips>1</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13</vt:i4>
      </vt:variant>
    </vt:vector>
  </HeadingPairs>
  <TitlesOfParts>
    <vt:vector size="25" baseType="lpstr">
      <vt:lpstr>Aptos</vt:lpstr>
      <vt:lpstr>Aptos Display</vt:lpstr>
      <vt:lpstr>Arial</vt:lpstr>
      <vt:lpstr>Calibri</vt:lpstr>
      <vt:lpstr>Calibri Light</vt:lpstr>
      <vt:lpstr>inherit</vt:lpstr>
      <vt:lpstr>Open Sans</vt:lpstr>
      <vt:lpstr>Söhne</vt:lpstr>
      <vt:lpstr>Symbol</vt:lpstr>
      <vt:lpstr>Times New Roman</vt:lpstr>
      <vt:lpstr>Office Theme</vt:lpstr>
      <vt:lpstr>Custom Design</vt:lpstr>
      <vt:lpstr>Empathy and Reframing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1 Emotional Self-Awareness  Mindfulness</dc:title>
  <dc:creator>Nadine Henningsen</dc:creator>
  <cp:lastModifiedBy>Maureen Henson</cp:lastModifiedBy>
  <cp:revision>189</cp:revision>
  <cp:lastPrinted>2024-06-20T18:15:19Z</cp:lastPrinted>
  <dcterms:created xsi:type="dcterms:W3CDTF">2024-03-12T21:48:43Z</dcterms:created>
  <dcterms:modified xsi:type="dcterms:W3CDTF">2024-06-20T22:04:43Z</dcterms:modified>
</cp:coreProperties>
</file>