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94" r:id="rId3"/>
    <p:sldId id="358" r:id="rId4"/>
    <p:sldId id="361" r:id="rId5"/>
    <p:sldId id="362" r:id="rId6"/>
    <p:sldId id="363" r:id="rId7"/>
    <p:sldId id="364" r:id="rId8"/>
    <p:sldId id="365" r:id="rId9"/>
    <p:sldId id="366" r:id="rId10"/>
    <p:sldId id="367" r:id="rId11"/>
    <p:sldId id="368" r:id="rId12"/>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31C"/>
    <a:srgbClr val="C6451B"/>
    <a:srgbClr val="FEE6D6"/>
    <a:srgbClr val="F7DAC7"/>
    <a:srgbClr val="00459E"/>
    <a:srgbClr val="36ABB5"/>
    <a:srgbClr val="9BC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81" autoAdjust="0"/>
    <p:restoredTop sz="64490" autoAdjust="0"/>
  </p:normalViewPr>
  <p:slideViewPr>
    <p:cSldViewPr snapToGrid="0">
      <p:cViewPr varScale="1">
        <p:scale>
          <a:sx n="75" d="100"/>
          <a:sy n="75" d="100"/>
        </p:scale>
        <p:origin x="2776" y="184"/>
      </p:cViewPr>
      <p:guideLst/>
    </p:cSldViewPr>
  </p:slideViewPr>
  <p:outlineViewPr>
    <p:cViewPr>
      <p:scale>
        <a:sx n="33" d="100"/>
        <a:sy n="33" d="100"/>
      </p:scale>
      <p:origin x="0" y="-1568"/>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5" d="100"/>
          <a:sy n="95" d="100"/>
        </p:scale>
        <p:origin x="435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image" Target="../media/image5.jpe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image" Target="../media/image5.jpe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EB137F-0C47-4563-8C62-1DBD02D0FA9E}"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GB"/>
        </a:p>
      </dgm:t>
    </dgm:pt>
    <dgm:pt modelId="{2D11DDAA-4E89-4BC9-80CE-F88FE6FE7D78}">
      <dgm:prSet phldrT="[Text]"/>
      <dgm:spPr>
        <a:solidFill>
          <a:srgbClr val="00459E"/>
        </a:solidFill>
        <a:ln>
          <a:solidFill>
            <a:schemeClr val="accent1"/>
          </a:solidFill>
        </a:ln>
      </dgm:spPr>
      <dgm:t>
        <a:bodyPr/>
        <a:lstStyle/>
        <a:p>
          <a:pPr>
            <a:buClrTx/>
            <a:buSzTx/>
            <a:buFontTx/>
            <a:buNone/>
          </a:pPr>
          <a:r>
            <a:rPr lang="en-CA" dirty="0">
              <a:effectLst/>
              <a:ea typeface="Calibri" panose="020F0502020204030204" pitchFamily="34" charset="0"/>
              <a:cs typeface="Arial" panose="020B0604020202020204" pitchFamily="34" charset="0"/>
            </a:rPr>
            <a:t>Adapting the words we use so the other person will understand</a:t>
          </a:r>
          <a:endParaRPr lang="en-GB" dirty="0"/>
        </a:p>
      </dgm:t>
    </dgm:pt>
    <dgm:pt modelId="{32BA08DF-B898-459B-B5C3-F43594D60158}" type="parTrans" cxnId="{FC5E26E9-D113-4DB9-BDEB-A69E50ABDC46}">
      <dgm:prSet/>
      <dgm:spPr/>
      <dgm:t>
        <a:bodyPr/>
        <a:lstStyle/>
        <a:p>
          <a:endParaRPr lang="en-GB"/>
        </a:p>
      </dgm:t>
    </dgm:pt>
    <dgm:pt modelId="{38BD7661-FA89-4F25-8E71-E924CF9BC143}" type="sibTrans" cxnId="{FC5E26E9-D113-4DB9-BDEB-A69E50ABDC46}">
      <dgm:prSet/>
      <dgm:spPr/>
      <dgm:t>
        <a:bodyPr/>
        <a:lstStyle/>
        <a:p>
          <a:endParaRPr lang="en-GB"/>
        </a:p>
      </dgm:t>
    </dgm:pt>
    <dgm:pt modelId="{D101FAEB-8A84-46A1-AB56-85296FBB751F}">
      <dgm:prSet phldrT="[Text]"/>
      <dgm:spPr>
        <a:solidFill>
          <a:srgbClr val="F7731C"/>
        </a:solidFill>
      </dgm:spPr>
      <dgm:t>
        <a:bodyPr/>
        <a:lstStyle/>
        <a:p>
          <a:pPr>
            <a:buClrTx/>
            <a:buSzTx/>
            <a:buFontTx/>
            <a:buNone/>
          </a:pPr>
          <a:r>
            <a:rPr lang="en-CA" dirty="0">
              <a:effectLst/>
              <a:ea typeface="Calibri" panose="020F0502020204030204" pitchFamily="34" charset="0"/>
              <a:cs typeface="Arial" panose="020B0604020202020204" pitchFamily="34" charset="0"/>
            </a:rPr>
            <a:t>Being aware of and adapting our body language </a:t>
          </a:r>
          <a:endParaRPr lang="en-GB" dirty="0"/>
        </a:p>
      </dgm:t>
    </dgm:pt>
    <dgm:pt modelId="{003E6B15-756A-41F7-91EE-A9095F0B31A9}" type="parTrans" cxnId="{02F50E36-73F2-48DB-91E1-AC56D77D886B}">
      <dgm:prSet/>
      <dgm:spPr/>
      <dgm:t>
        <a:bodyPr/>
        <a:lstStyle/>
        <a:p>
          <a:endParaRPr lang="en-GB"/>
        </a:p>
      </dgm:t>
    </dgm:pt>
    <dgm:pt modelId="{0BF8CB7A-B615-4311-AA16-1C82A69A02C1}" type="sibTrans" cxnId="{02F50E36-73F2-48DB-91E1-AC56D77D886B}">
      <dgm:prSet/>
      <dgm:spPr/>
      <dgm:t>
        <a:bodyPr/>
        <a:lstStyle/>
        <a:p>
          <a:endParaRPr lang="en-GB"/>
        </a:p>
      </dgm:t>
    </dgm:pt>
    <dgm:pt modelId="{A126C7DE-31B9-4FD8-85EA-29C50F0643FB}">
      <dgm:prSet phldrT="[Text]"/>
      <dgm:spPr>
        <a:solidFill>
          <a:srgbClr val="00459E"/>
        </a:solidFill>
      </dgm:spPr>
      <dgm:t>
        <a:bodyPr/>
        <a:lstStyle/>
        <a:p>
          <a:pPr>
            <a:buClrTx/>
            <a:buSzTx/>
            <a:buFontTx/>
            <a:buNone/>
          </a:pPr>
          <a:r>
            <a:rPr lang="en-CA" dirty="0">
              <a:effectLst/>
              <a:ea typeface="Calibri" panose="020F0502020204030204" pitchFamily="34" charset="0"/>
              <a:cs typeface="Arial" panose="020B0604020202020204" pitchFamily="34" charset="0"/>
            </a:rPr>
            <a:t>Adapting our tone to fit the situation </a:t>
          </a:r>
          <a:endParaRPr lang="en-GB" dirty="0"/>
        </a:p>
      </dgm:t>
    </dgm:pt>
    <dgm:pt modelId="{C6CCFD3D-B6EA-4BCD-811F-DE4D98E1990D}" type="parTrans" cxnId="{9EF3E110-DFB0-4FA7-8B2E-788132084CAD}">
      <dgm:prSet/>
      <dgm:spPr/>
      <dgm:t>
        <a:bodyPr/>
        <a:lstStyle/>
        <a:p>
          <a:endParaRPr lang="en-GB"/>
        </a:p>
      </dgm:t>
    </dgm:pt>
    <dgm:pt modelId="{D85DF5DF-D145-44C5-9C75-AD66625C600C}" type="sibTrans" cxnId="{9EF3E110-DFB0-4FA7-8B2E-788132084CAD}">
      <dgm:prSet/>
      <dgm:spPr/>
      <dgm:t>
        <a:bodyPr/>
        <a:lstStyle/>
        <a:p>
          <a:endParaRPr lang="en-GB"/>
        </a:p>
      </dgm:t>
    </dgm:pt>
    <dgm:pt modelId="{A8DD744C-7FE7-42DA-BDF6-CC2CB1AE5A35}">
      <dgm:prSet/>
      <dgm:spPr>
        <a:solidFill>
          <a:srgbClr val="F7731C"/>
        </a:solidFill>
      </dgm:spPr>
      <dgm:t>
        <a:bodyPr/>
        <a:lstStyle/>
        <a:p>
          <a:pPr>
            <a:buClrTx/>
            <a:buSzTx/>
            <a:buFontTx/>
            <a:buNone/>
          </a:pPr>
          <a:r>
            <a:rPr lang="en-CA" dirty="0">
              <a:effectLst/>
              <a:ea typeface="Calibri" panose="020F0502020204030204" pitchFamily="34" charset="0"/>
              <a:cs typeface="Arial" panose="020B0604020202020204" pitchFamily="34" charset="0"/>
            </a:rPr>
            <a:t>Adapting the speed of our speech</a:t>
          </a:r>
          <a:endParaRPr lang="en-GB" dirty="0"/>
        </a:p>
      </dgm:t>
    </dgm:pt>
    <dgm:pt modelId="{DB560FD0-BB5E-43FE-AE8A-51A735D4088A}" type="parTrans" cxnId="{0BBF1E20-13BB-4DFE-88D2-0F15CBA8AB19}">
      <dgm:prSet/>
      <dgm:spPr/>
      <dgm:t>
        <a:bodyPr/>
        <a:lstStyle/>
        <a:p>
          <a:endParaRPr lang="en-GB"/>
        </a:p>
      </dgm:t>
    </dgm:pt>
    <dgm:pt modelId="{89360803-B550-4638-A26C-D1FFA3D1E857}" type="sibTrans" cxnId="{0BBF1E20-13BB-4DFE-88D2-0F15CBA8AB19}">
      <dgm:prSet/>
      <dgm:spPr/>
      <dgm:t>
        <a:bodyPr/>
        <a:lstStyle/>
        <a:p>
          <a:endParaRPr lang="en-GB"/>
        </a:p>
      </dgm:t>
    </dgm:pt>
    <dgm:pt modelId="{42BE00A2-1D1A-4936-B1FC-AF0911B941DD}" type="pres">
      <dgm:prSet presAssocID="{3AEB137F-0C47-4563-8C62-1DBD02D0FA9E}" presName="linearFlow" presStyleCnt="0">
        <dgm:presLayoutVars>
          <dgm:dir/>
          <dgm:resizeHandles val="exact"/>
        </dgm:presLayoutVars>
      </dgm:prSet>
      <dgm:spPr/>
    </dgm:pt>
    <dgm:pt modelId="{72B463A9-647C-4A1F-AFB2-414244A981D3}" type="pres">
      <dgm:prSet presAssocID="{2D11DDAA-4E89-4BC9-80CE-F88FE6FE7D78}" presName="composite" presStyleCnt="0"/>
      <dgm:spPr/>
    </dgm:pt>
    <dgm:pt modelId="{8D12E1BE-5EE3-4EF9-8B6A-0BB2753AD081}" type="pres">
      <dgm:prSet presAssocID="{2D11DDAA-4E89-4BC9-80CE-F88FE6FE7D78}" presName="imgShp" presStyleLbl="fgImgPlace1" presStyleIdx="0" presStyleCnt="4" custLinFactNeighborX="-3556" custLinFactNeighborY="-12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A4C884EA-5161-4176-B9BA-782DDEE9F17A}" type="pres">
      <dgm:prSet presAssocID="{2D11DDAA-4E89-4BC9-80CE-F88FE6FE7D78}" presName="txShp" presStyleLbl="node1" presStyleIdx="0" presStyleCnt="4" custLinFactNeighborX="4556" custLinFactNeighborY="-124">
        <dgm:presLayoutVars>
          <dgm:bulletEnabled val="1"/>
        </dgm:presLayoutVars>
      </dgm:prSet>
      <dgm:spPr/>
    </dgm:pt>
    <dgm:pt modelId="{3F428C05-F937-4849-A830-1F92D4BCFECC}" type="pres">
      <dgm:prSet presAssocID="{38BD7661-FA89-4F25-8E71-E924CF9BC143}" presName="spacing" presStyleCnt="0"/>
      <dgm:spPr/>
    </dgm:pt>
    <dgm:pt modelId="{37F1D3C7-E682-4D73-98B3-EE932FE6C471}" type="pres">
      <dgm:prSet presAssocID="{D101FAEB-8A84-46A1-AB56-85296FBB751F}" presName="composite" presStyleCnt="0"/>
      <dgm:spPr/>
    </dgm:pt>
    <dgm:pt modelId="{96186F26-BC34-43E4-9DB5-815EE78060A1}" type="pres">
      <dgm:prSet presAssocID="{D101FAEB-8A84-46A1-AB56-85296FBB751F}" presName="imgShp" presStyleLbl="fgImgPlace1" presStyleIdx="1" presStyleCnt="4" custLinFactNeighborX="-3556"/>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6D1C1E6F-550C-478D-B091-4795AF4E7862}" type="pres">
      <dgm:prSet presAssocID="{D101FAEB-8A84-46A1-AB56-85296FBB751F}" presName="txShp" presStyleLbl="node1" presStyleIdx="1" presStyleCnt="4" custLinFactNeighborX="4556">
        <dgm:presLayoutVars>
          <dgm:bulletEnabled val="1"/>
        </dgm:presLayoutVars>
      </dgm:prSet>
      <dgm:spPr/>
    </dgm:pt>
    <dgm:pt modelId="{6548156C-5193-4E27-94CF-BB075908DB9D}" type="pres">
      <dgm:prSet presAssocID="{0BF8CB7A-B615-4311-AA16-1C82A69A02C1}" presName="spacing" presStyleCnt="0"/>
      <dgm:spPr/>
    </dgm:pt>
    <dgm:pt modelId="{7242F86C-8106-4F34-853F-A1E384B6111A}" type="pres">
      <dgm:prSet presAssocID="{A126C7DE-31B9-4FD8-85EA-29C50F0643FB}" presName="composite" presStyleCnt="0"/>
      <dgm:spPr/>
    </dgm:pt>
    <dgm:pt modelId="{1AA6C258-362F-41FC-8CB8-F1235953A914}" type="pres">
      <dgm:prSet presAssocID="{A126C7DE-31B9-4FD8-85EA-29C50F0643FB}" presName="imgShp" presStyleLbl="fgImgPlace1" presStyleIdx="2" presStyleCnt="4" custLinFactNeighborX="-3556" custLinFactNeighborY="-4453"/>
      <dgm:spPr>
        <a:blipFill>
          <a:blip xmlns:r="http://schemas.openxmlformats.org/officeDocument/2006/relationships" r:embed="rId3">
            <a:extLst>
              <a:ext uri="{28A0092B-C50C-407E-A947-70E740481C1C}">
                <a14:useLocalDpi xmlns:a14="http://schemas.microsoft.com/office/drawing/2010/main" val="0"/>
              </a:ext>
            </a:extLst>
          </a:blip>
          <a:srcRect/>
          <a:stretch>
            <a:fillRect l="-57000" r="-57000"/>
          </a:stretch>
        </a:blipFill>
      </dgm:spPr>
    </dgm:pt>
    <dgm:pt modelId="{B3DEC31E-992B-46FC-8723-A98E2D65DE3D}" type="pres">
      <dgm:prSet presAssocID="{A126C7DE-31B9-4FD8-85EA-29C50F0643FB}" presName="txShp" presStyleLbl="node1" presStyleIdx="2" presStyleCnt="4" custLinFactNeighborX="3598">
        <dgm:presLayoutVars>
          <dgm:bulletEnabled val="1"/>
        </dgm:presLayoutVars>
      </dgm:prSet>
      <dgm:spPr/>
    </dgm:pt>
    <dgm:pt modelId="{A5B30E39-CFD6-4C9C-A387-E9E20CF0C00B}" type="pres">
      <dgm:prSet presAssocID="{D85DF5DF-D145-44C5-9C75-AD66625C600C}" presName="spacing" presStyleCnt="0"/>
      <dgm:spPr/>
    </dgm:pt>
    <dgm:pt modelId="{5A1B2822-BDFB-4783-9834-C4D12B3BA8EA}" type="pres">
      <dgm:prSet presAssocID="{A8DD744C-7FE7-42DA-BDF6-CC2CB1AE5A35}" presName="composite" presStyleCnt="0"/>
      <dgm:spPr/>
    </dgm:pt>
    <dgm:pt modelId="{B5BE5977-4FC7-490D-A606-16AC1205EA08}" type="pres">
      <dgm:prSet presAssocID="{A8DD744C-7FE7-42DA-BDF6-CC2CB1AE5A35}" presName="imgShp" presStyleLbl="fgImgPlace1" presStyleIdx="3" presStyleCnt="4" custLinFactNeighborX="-3556" custLinFactNeighborY="124"/>
      <dgm:spPr>
        <a:blipFill>
          <a:blip xmlns:r="http://schemas.openxmlformats.org/officeDocument/2006/relationships" r:embed="rId4">
            <a:extLst>
              <a:ext uri="{28A0092B-C50C-407E-A947-70E740481C1C}">
                <a14:useLocalDpi xmlns:a14="http://schemas.microsoft.com/office/drawing/2010/main" val="0"/>
              </a:ext>
            </a:extLst>
          </a:blip>
          <a:srcRect/>
          <a:stretch>
            <a:fillRect t="-10000" b="-10000"/>
          </a:stretch>
        </a:blipFill>
      </dgm:spPr>
    </dgm:pt>
    <dgm:pt modelId="{6496E207-56FD-4811-A78E-BAAADFE0D7CA}" type="pres">
      <dgm:prSet presAssocID="{A8DD744C-7FE7-42DA-BDF6-CC2CB1AE5A35}" presName="txShp" presStyleLbl="node1" presStyleIdx="3" presStyleCnt="4" custLinFactNeighborX="3598">
        <dgm:presLayoutVars>
          <dgm:bulletEnabled val="1"/>
        </dgm:presLayoutVars>
      </dgm:prSet>
      <dgm:spPr/>
    </dgm:pt>
  </dgm:ptLst>
  <dgm:cxnLst>
    <dgm:cxn modelId="{9EF3E110-DFB0-4FA7-8B2E-788132084CAD}" srcId="{3AEB137F-0C47-4563-8C62-1DBD02D0FA9E}" destId="{A126C7DE-31B9-4FD8-85EA-29C50F0643FB}" srcOrd="2" destOrd="0" parTransId="{C6CCFD3D-B6EA-4BCD-811F-DE4D98E1990D}" sibTransId="{D85DF5DF-D145-44C5-9C75-AD66625C600C}"/>
    <dgm:cxn modelId="{0BBF1E20-13BB-4DFE-88D2-0F15CBA8AB19}" srcId="{3AEB137F-0C47-4563-8C62-1DBD02D0FA9E}" destId="{A8DD744C-7FE7-42DA-BDF6-CC2CB1AE5A35}" srcOrd="3" destOrd="0" parTransId="{DB560FD0-BB5E-43FE-AE8A-51A735D4088A}" sibTransId="{89360803-B550-4638-A26C-D1FFA3D1E857}"/>
    <dgm:cxn modelId="{02F50E36-73F2-48DB-91E1-AC56D77D886B}" srcId="{3AEB137F-0C47-4563-8C62-1DBD02D0FA9E}" destId="{D101FAEB-8A84-46A1-AB56-85296FBB751F}" srcOrd="1" destOrd="0" parTransId="{003E6B15-756A-41F7-91EE-A9095F0B31A9}" sibTransId="{0BF8CB7A-B615-4311-AA16-1C82A69A02C1}"/>
    <dgm:cxn modelId="{0205B84D-46B4-41D1-B897-D8342F3E1343}" type="presOf" srcId="{A126C7DE-31B9-4FD8-85EA-29C50F0643FB}" destId="{B3DEC31E-992B-46FC-8723-A98E2D65DE3D}" srcOrd="0" destOrd="0" presId="urn:microsoft.com/office/officeart/2005/8/layout/vList3"/>
    <dgm:cxn modelId="{24751B9A-EB46-4B7E-826E-17B1FCFC5EEC}" type="presOf" srcId="{3AEB137F-0C47-4563-8C62-1DBD02D0FA9E}" destId="{42BE00A2-1D1A-4936-B1FC-AF0911B941DD}" srcOrd="0" destOrd="0" presId="urn:microsoft.com/office/officeart/2005/8/layout/vList3"/>
    <dgm:cxn modelId="{F867CBCD-F2EE-4049-BD1C-FA41785E3B3C}" type="presOf" srcId="{D101FAEB-8A84-46A1-AB56-85296FBB751F}" destId="{6D1C1E6F-550C-478D-B091-4795AF4E7862}" srcOrd="0" destOrd="0" presId="urn:microsoft.com/office/officeart/2005/8/layout/vList3"/>
    <dgm:cxn modelId="{6598A2DC-A20C-4AF9-B2BC-213A3324936C}" type="presOf" srcId="{2D11DDAA-4E89-4BC9-80CE-F88FE6FE7D78}" destId="{A4C884EA-5161-4176-B9BA-782DDEE9F17A}" srcOrd="0" destOrd="0" presId="urn:microsoft.com/office/officeart/2005/8/layout/vList3"/>
    <dgm:cxn modelId="{FC5E26E9-D113-4DB9-BDEB-A69E50ABDC46}" srcId="{3AEB137F-0C47-4563-8C62-1DBD02D0FA9E}" destId="{2D11DDAA-4E89-4BC9-80CE-F88FE6FE7D78}" srcOrd="0" destOrd="0" parTransId="{32BA08DF-B898-459B-B5C3-F43594D60158}" sibTransId="{38BD7661-FA89-4F25-8E71-E924CF9BC143}"/>
    <dgm:cxn modelId="{D22DDBF8-3762-4464-9F57-83CF569371D4}" type="presOf" srcId="{A8DD744C-7FE7-42DA-BDF6-CC2CB1AE5A35}" destId="{6496E207-56FD-4811-A78E-BAAADFE0D7CA}" srcOrd="0" destOrd="0" presId="urn:microsoft.com/office/officeart/2005/8/layout/vList3"/>
    <dgm:cxn modelId="{73F4250C-720E-4810-9A39-BE1D0B1C286C}" type="presParOf" srcId="{42BE00A2-1D1A-4936-B1FC-AF0911B941DD}" destId="{72B463A9-647C-4A1F-AFB2-414244A981D3}" srcOrd="0" destOrd="0" presId="urn:microsoft.com/office/officeart/2005/8/layout/vList3"/>
    <dgm:cxn modelId="{B1D1FF8F-933C-4034-8CA8-656042B7874D}" type="presParOf" srcId="{72B463A9-647C-4A1F-AFB2-414244A981D3}" destId="{8D12E1BE-5EE3-4EF9-8B6A-0BB2753AD081}" srcOrd="0" destOrd="0" presId="urn:microsoft.com/office/officeart/2005/8/layout/vList3"/>
    <dgm:cxn modelId="{485D6CEA-1300-490D-9E76-231DE0AC4227}" type="presParOf" srcId="{72B463A9-647C-4A1F-AFB2-414244A981D3}" destId="{A4C884EA-5161-4176-B9BA-782DDEE9F17A}" srcOrd="1" destOrd="0" presId="urn:microsoft.com/office/officeart/2005/8/layout/vList3"/>
    <dgm:cxn modelId="{07747812-BC5D-4646-9362-843CEAB94263}" type="presParOf" srcId="{42BE00A2-1D1A-4936-B1FC-AF0911B941DD}" destId="{3F428C05-F937-4849-A830-1F92D4BCFECC}" srcOrd="1" destOrd="0" presId="urn:microsoft.com/office/officeart/2005/8/layout/vList3"/>
    <dgm:cxn modelId="{D9C7DD3E-E8F1-4B83-A418-0AD9598CEDDB}" type="presParOf" srcId="{42BE00A2-1D1A-4936-B1FC-AF0911B941DD}" destId="{37F1D3C7-E682-4D73-98B3-EE932FE6C471}" srcOrd="2" destOrd="0" presId="urn:microsoft.com/office/officeart/2005/8/layout/vList3"/>
    <dgm:cxn modelId="{CEE6F690-D219-4A33-B0D8-AF31D430E300}" type="presParOf" srcId="{37F1D3C7-E682-4D73-98B3-EE932FE6C471}" destId="{96186F26-BC34-43E4-9DB5-815EE78060A1}" srcOrd="0" destOrd="0" presId="urn:microsoft.com/office/officeart/2005/8/layout/vList3"/>
    <dgm:cxn modelId="{A51274B0-02F9-46FF-83BD-7120F40A488E}" type="presParOf" srcId="{37F1D3C7-E682-4D73-98B3-EE932FE6C471}" destId="{6D1C1E6F-550C-478D-B091-4795AF4E7862}" srcOrd="1" destOrd="0" presId="urn:microsoft.com/office/officeart/2005/8/layout/vList3"/>
    <dgm:cxn modelId="{43E18567-5FA1-4224-A86D-D56FA82D4C59}" type="presParOf" srcId="{42BE00A2-1D1A-4936-B1FC-AF0911B941DD}" destId="{6548156C-5193-4E27-94CF-BB075908DB9D}" srcOrd="3" destOrd="0" presId="urn:microsoft.com/office/officeart/2005/8/layout/vList3"/>
    <dgm:cxn modelId="{E5D14C6C-2FA8-4DF2-823E-C80E018D5075}" type="presParOf" srcId="{42BE00A2-1D1A-4936-B1FC-AF0911B941DD}" destId="{7242F86C-8106-4F34-853F-A1E384B6111A}" srcOrd="4" destOrd="0" presId="urn:microsoft.com/office/officeart/2005/8/layout/vList3"/>
    <dgm:cxn modelId="{8122221D-6969-4B8C-BF89-0519B87D0584}" type="presParOf" srcId="{7242F86C-8106-4F34-853F-A1E384B6111A}" destId="{1AA6C258-362F-41FC-8CB8-F1235953A914}" srcOrd="0" destOrd="0" presId="urn:microsoft.com/office/officeart/2005/8/layout/vList3"/>
    <dgm:cxn modelId="{71094DAC-32A0-4F93-9280-C3D93B454A36}" type="presParOf" srcId="{7242F86C-8106-4F34-853F-A1E384B6111A}" destId="{B3DEC31E-992B-46FC-8723-A98E2D65DE3D}" srcOrd="1" destOrd="0" presId="urn:microsoft.com/office/officeart/2005/8/layout/vList3"/>
    <dgm:cxn modelId="{E7733493-EDE2-4819-AAB4-85F3844DEEDD}" type="presParOf" srcId="{42BE00A2-1D1A-4936-B1FC-AF0911B941DD}" destId="{A5B30E39-CFD6-4C9C-A387-E9E20CF0C00B}" srcOrd="5" destOrd="0" presId="urn:microsoft.com/office/officeart/2005/8/layout/vList3"/>
    <dgm:cxn modelId="{45EEF3D7-1E8A-482C-A18C-6A9A95152B44}" type="presParOf" srcId="{42BE00A2-1D1A-4936-B1FC-AF0911B941DD}" destId="{5A1B2822-BDFB-4783-9834-C4D12B3BA8EA}" srcOrd="6" destOrd="0" presId="urn:microsoft.com/office/officeart/2005/8/layout/vList3"/>
    <dgm:cxn modelId="{C3CD4C41-98B9-4465-8F5A-DF36569AD476}" type="presParOf" srcId="{5A1B2822-BDFB-4783-9834-C4D12B3BA8EA}" destId="{B5BE5977-4FC7-490D-A606-16AC1205EA08}" srcOrd="0" destOrd="0" presId="urn:microsoft.com/office/officeart/2005/8/layout/vList3"/>
    <dgm:cxn modelId="{0E3009FD-9629-48AF-9A31-91BD73835A2E}" type="presParOf" srcId="{5A1B2822-BDFB-4783-9834-C4D12B3BA8EA}" destId="{6496E207-56FD-4811-A78E-BAAADFE0D7CA}"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884EA-5161-4176-B9BA-782DDEE9F17A}">
      <dsp:nvSpPr>
        <dsp:cNvPr id="0" name=""/>
        <dsp:cNvSpPr/>
      </dsp:nvSpPr>
      <dsp:spPr>
        <a:xfrm rot="10800000">
          <a:off x="1562641" y="819"/>
          <a:ext cx="4556534" cy="829391"/>
        </a:xfrm>
        <a:prstGeom prst="homePlate">
          <a:avLst/>
        </a:prstGeom>
        <a:solidFill>
          <a:srgbClr val="00459E"/>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739" tIns="80010" rIns="149352" bIns="80010" numCol="1" spcCol="1270" anchor="ctr" anchorCtr="0">
          <a:noAutofit/>
        </a:bodyPr>
        <a:lstStyle/>
        <a:p>
          <a:pPr marL="0" lvl="0" indent="0" algn="ctr" defTabSz="933450">
            <a:lnSpc>
              <a:spcPct val="90000"/>
            </a:lnSpc>
            <a:spcBef>
              <a:spcPct val="0"/>
            </a:spcBef>
            <a:spcAft>
              <a:spcPct val="35000"/>
            </a:spcAft>
            <a:buClrTx/>
            <a:buSzTx/>
            <a:buFontTx/>
            <a:buNone/>
          </a:pPr>
          <a:r>
            <a:rPr lang="en-CA" sz="2100" kern="1200" dirty="0">
              <a:effectLst/>
              <a:ea typeface="Calibri" panose="020F0502020204030204" pitchFamily="34" charset="0"/>
              <a:cs typeface="Arial" panose="020B0604020202020204" pitchFamily="34" charset="0"/>
            </a:rPr>
            <a:t>Adapting the words we use so the other person will understand</a:t>
          </a:r>
          <a:endParaRPr lang="en-GB" sz="2100" kern="1200" dirty="0"/>
        </a:p>
      </dsp:txBody>
      <dsp:txXfrm rot="10800000">
        <a:off x="1769989" y="819"/>
        <a:ext cx="4349186" cy="829391"/>
      </dsp:txXfrm>
    </dsp:sp>
    <dsp:sp modelId="{8D12E1BE-5EE3-4EF9-8B6A-0BB2753AD081}">
      <dsp:nvSpPr>
        <dsp:cNvPr id="0" name=""/>
        <dsp:cNvSpPr/>
      </dsp:nvSpPr>
      <dsp:spPr>
        <a:xfrm>
          <a:off x="910857" y="819"/>
          <a:ext cx="829391" cy="82939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1C1E6F-550C-478D-B091-4795AF4E7862}">
      <dsp:nvSpPr>
        <dsp:cNvPr id="0" name=""/>
        <dsp:cNvSpPr/>
      </dsp:nvSpPr>
      <dsp:spPr>
        <a:xfrm rot="10800000">
          <a:off x="1562641" y="1078818"/>
          <a:ext cx="4556534" cy="829391"/>
        </a:xfrm>
        <a:prstGeom prst="homePlate">
          <a:avLst/>
        </a:prstGeom>
        <a:solidFill>
          <a:srgbClr val="F7731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739" tIns="80010" rIns="149352" bIns="80010" numCol="1" spcCol="1270" anchor="ctr" anchorCtr="0">
          <a:noAutofit/>
        </a:bodyPr>
        <a:lstStyle/>
        <a:p>
          <a:pPr marL="0" lvl="0" indent="0" algn="ctr" defTabSz="933450">
            <a:lnSpc>
              <a:spcPct val="90000"/>
            </a:lnSpc>
            <a:spcBef>
              <a:spcPct val="0"/>
            </a:spcBef>
            <a:spcAft>
              <a:spcPct val="35000"/>
            </a:spcAft>
            <a:buClrTx/>
            <a:buSzTx/>
            <a:buFontTx/>
            <a:buNone/>
          </a:pPr>
          <a:r>
            <a:rPr lang="en-CA" sz="2100" kern="1200" dirty="0">
              <a:effectLst/>
              <a:ea typeface="Calibri" panose="020F0502020204030204" pitchFamily="34" charset="0"/>
              <a:cs typeface="Arial" panose="020B0604020202020204" pitchFamily="34" charset="0"/>
            </a:rPr>
            <a:t>Being aware of and adapting our body language </a:t>
          </a:r>
          <a:endParaRPr lang="en-GB" sz="2100" kern="1200" dirty="0"/>
        </a:p>
      </dsp:txBody>
      <dsp:txXfrm rot="10800000">
        <a:off x="1769989" y="1078818"/>
        <a:ext cx="4349186" cy="829391"/>
      </dsp:txXfrm>
    </dsp:sp>
    <dsp:sp modelId="{96186F26-BC34-43E4-9DB5-815EE78060A1}">
      <dsp:nvSpPr>
        <dsp:cNvPr id="0" name=""/>
        <dsp:cNvSpPr/>
      </dsp:nvSpPr>
      <dsp:spPr>
        <a:xfrm>
          <a:off x="910857" y="1078818"/>
          <a:ext cx="829391" cy="82939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DEC31E-992B-46FC-8723-A98E2D65DE3D}">
      <dsp:nvSpPr>
        <dsp:cNvPr id="0" name=""/>
        <dsp:cNvSpPr/>
      </dsp:nvSpPr>
      <dsp:spPr>
        <a:xfrm rot="10800000">
          <a:off x="1518990" y="2155789"/>
          <a:ext cx="4556534" cy="829391"/>
        </a:xfrm>
        <a:prstGeom prst="homePlate">
          <a:avLst/>
        </a:prstGeom>
        <a:solidFill>
          <a:srgbClr val="00459E"/>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739" tIns="80010" rIns="149352" bIns="80010" numCol="1" spcCol="1270" anchor="ctr" anchorCtr="0">
          <a:noAutofit/>
        </a:bodyPr>
        <a:lstStyle/>
        <a:p>
          <a:pPr marL="0" lvl="0" indent="0" algn="ctr" defTabSz="933450">
            <a:lnSpc>
              <a:spcPct val="90000"/>
            </a:lnSpc>
            <a:spcBef>
              <a:spcPct val="0"/>
            </a:spcBef>
            <a:spcAft>
              <a:spcPct val="35000"/>
            </a:spcAft>
            <a:buClrTx/>
            <a:buSzTx/>
            <a:buFontTx/>
            <a:buNone/>
          </a:pPr>
          <a:r>
            <a:rPr lang="en-CA" sz="2100" kern="1200" dirty="0">
              <a:effectLst/>
              <a:ea typeface="Calibri" panose="020F0502020204030204" pitchFamily="34" charset="0"/>
              <a:cs typeface="Arial" panose="020B0604020202020204" pitchFamily="34" charset="0"/>
            </a:rPr>
            <a:t>Adapting our tone to fit the situation </a:t>
          </a:r>
          <a:endParaRPr lang="en-GB" sz="2100" kern="1200" dirty="0"/>
        </a:p>
      </dsp:txBody>
      <dsp:txXfrm rot="10800000">
        <a:off x="1726338" y="2155789"/>
        <a:ext cx="4349186" cy="829391"/>
      </dsp:txXfrm>
    </dsp:sp>
    <dsp:sp modelId="{1AA6C258-362F-41FC-8CB8-F1235953A914}">
      <dsp:nvSpPr>
        <dsp:cNvPr id="0" name=""/>
        <dsp:cNvSpPr/>
      </dsp:nvSpPr>
      <dsp:spPr>
        <a:xfrm>
          <a:off x="910857" y="2118856"/>
          <a:ext cx="829391" cy="82939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7000" r="-5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96E207-56FD-4811-A78E-BAAADFE0D7CA}">
      <dsp:nvSpPr>
        <dsp:cNvPr id="0" name=""/>
        <dsp:cNvSpPr/>
      </dsp:nvSpPr>
      <dsp:spPr>
        <a:xfrm rot="10800000">
          <a:off x="1518990" y="3232760"/>
          <a:ext cx="4556534" cy="829391"/>
        </a:xfrm>
        <a:prstGeom prst="homePlate">
          <a:avLst/>
        </a:prstGeom>
        <a:solidFill>
          <a:srgbClr val="F7731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739" tIns="80010" rIns="149352" bIns="80010" numCol="1" spcCol="1270" anchor="ctr" anchorCtr="0">
          <a:noAutofit/>
        </a:bodyPr>
        <a:lstStyle/>
        <a:p>
          <a:pPr marL="0" lvl="0" indent="0" algn="ctr" defTabSz="933450">
            <a:lnSpc>
              <a:spcPct val="90000"/>
            </a:lnSpc>
            <a:spcBef>
              <a:spcPct val="0"/>
            </a:spcBef>
            <a:spcAft>
              <a:spcPct val="35000"/>
            </a:spcAft>
            <a:buClrTx/>
            <a:buSzTx/>
            <a:buFontTx/>
            <a:buNone/>
          </a:pPr>
          <a:r>
            <a:rPr lang="en-CA" sz="2100" kern="1200" dirty="0">
              <a:effectLst/>
              <a:ea typeface="Calibri" panose="020F0502020204030204" pitchFamily="34" charset="0"/>
              <a:cs typeface="Arial" panose="020B0604020202020204" pitchFamily="34" charset="0"/>
            </a:rPr>
            <a:t>Adapting the speed of our speech</a:t>
          </a:r>
          <a:endParaRPr lang="en-GB" sz="2100" kern="1200" dirty="0"/>
        </a:p>
      </dsp:txBody>
      <dsp:txXfrm rot="10800000">
        <a:off x="1726338" y="3232760"/>
        <a:ext cx="4349186" cy="829391"/>
      </dsp:txXfrm>
    </dsp:sp>
    <dsp:sp modelId="{B5BE5977-4FC7-490D-A606-16AC1205EA08}">
      <dsp:nvSpPr>
        <dsp:cNvPr id="0" name=""/>
        <dsp:cNvSpPr/>
      </dsp:nvSpPr>
      <dsp:spPr>
        <a:xfrm>
          <a:off x="910857" y="3233789"/>
          <a:ext cx="829391" cy="82939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000" b="-10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GB"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B8284E3D-7FED-4D99-B711-E005F6A58A85}" type="datetimeFigureOut">
              <a:rPr lang="en-GB" smtClean="0"/>
              <a:t>08/05/2024</a:t>
            </a:fld>
            <a:endParaRPr lang="en-GB" dirty="0"/>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GB"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CCB7A40F-EEE3-40DC-9D6B-7B3D14AA826A}" type="slidenum">
              <a:rPr lang="en-GB" smtClean="0"/>
              <a:t>‹#›</a:t>
            </a:fld>
            <a:endParaRPr lang="en-GB" dirty="0"/>
          </a:p>
        </p:txBody>
      </p:sp>
    </p:spTree>
    <p:extLst>
      <p:ext uri="{BB962C8B-B14F-4D97-AF65-F5344CB8AC3E}">
        <p14:creationId xmlns:p14="http://schemas.microsoft.com/office/powerpoint/2010/main" val="8105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8" userDrawn="1">
          <p15:clr>
            <a:srgbClr val="F26B43"/>
          </p15:clr>
        </p15:guide>
        <p15:guide id="2" pos="216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302484"/>
          </a:xfrm>
        </p:spPr>
        <p:txBody>
          <a:bodyPr/>
          <a:lstStyle/>
          <a:p>
            <a:r>
              <a:rPr lang="en-CA" b="1" u="sng" dirty="0">
                <a:highlight>
                  <a:srgbClr val="FFFF00"/>
                </a:highlight>
              </a:rPr>
              <a:t>FACILITATOR NOTES:</a:t>
            </a:r>
          </a:p>
          <a:p>
            <a:endParaRPr lang="en-GB" dirty="0"/>
          </a:p>
          <a:p>
            <a:r>
              <a:rPr lang="en-CA" b="0" i="0" dirty="0">
                <a:solidFill>
                  <a:srgbClr val="0D0D0D"/>
                </a:solidFill>
                <a:effectLst/>
                <a:highlight>
                  <a:srgbClr val="FFFFFF"/>
                </a:highlight>
              </a:rPr>
              <a:t>This short 15-minute session gives you a refresher on how to adapt your communication style using a simple model called D.I.S.C. </a:t>
            </a:r>
          </a:p>
          <a:p>
            <a:endParaRPr lang="en-CA" b="0" i="0" dirty="0">
              <a:solidFill>
                <a:srgbClr val="0D0D0D"/>
              </a:solidFill>
              <a:effectLst/>
              <a:highlight>
                <a:srgbClr val="FFFFFF"/>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0D0D0D"/>
                </a:solidFill>
                <a:effectLst/>
                <a:highlight>
                  <a:srgbClr val="FFFFFF"/>
                </a:highlight>
              </a:rPr>
              <a:t>The content includes group discussion exercises to reinforce learning.</a:t>
            </a:r>
          </a:p>
          <a:p>
            <a:endParaRPr lang="en-CA" b="0" i="0" dirty="0">
              <a:solidFill>
                <a:srgbClr val="0D0D0D"/>
              </a:solidFill>
              <a:effectLst/>
              <a:highlight>
                <a:srgbClr val="FFFFFF"/>
              </a:highlight>
            </a:endParaRPr>
          </a:p>
          <a:p>
            <a:endParaRPr lang="en-CA" b="0" i="0" dirty="0">
              <a:solidFill>
                <a:srgbClr val="0D0D0D"/>
              </a:solidFill>
              <a:effectLst/>
              <a:highlight>
                <a:srgbClr val="FFFFFF"/>
              </a:highlight>
            </a:endParaRPr>
          </a:p>
          <a:p>
            <a:r>
              <a:rPr lang="en-CA" b="0" i="0" u="sng" dirty="0">
                <a:solidFill>
                  <a:srgbClr val="0D0D0D"/>
                </a:solidFill>
                <a:effectLst/>
                <a:highlight>
                  <a:srgbClr val="FFFFFF"/>
                </a:highlight>
              </a:rPr>
              <a:t>The LEARNING OBJECTIVES</a:t>
            </a:r>
          </a:p>
          <a:p>
            <a:endParaRPr lang="en-CA" b="0" i="0" dirty="0">
              <a:solidFill>
                <a:srgbClr val="0D0D0D"/>
              </a:solidFill>
              <a:effectLst/>
              <a:highlight>
                <a:srgbClr val="FFFFFF"/>
              </a:highlight>
            </a:endParaRPr>
          </a:p>
          <a:p>
            <a:r>
              <a:rPr lang="en-CA" b="0" i="0" dirty="0">
                <a:solidFill>
                  <a:srgbClr val="0D0D0D"/>
                </a:solidFill>
                <a:effectLst/>
                <a:highlight>
                  <a:srgbClr val="FFFFFF"/>
                </a:highlight>
              </a:rPr>
              <a:t>By the end of this session, you will:</a:t>
            </a:r>
          </a:p>
          <a:p>
            <a:endParaRPr lang="en-CA" b="0" i="0" dirty="0">
              <a:solidFill>
                <a:srgbClr val="0D0D0D"/>
              </a:solidFill>
              <a:effectLst/>
              <a:highlight>
                <a:srgbClr val="FFFFFF"/>
              </a:highlight>
            </a:endParaRPr>
          </a:p>
          <a:p>
            <a:pPr marL="228600" indent="-228600">
              <a:buFont typeface="+mj-lt"/>
              <a:buAutoNum type="arabicPeriod"/>
            </a:pPr>
            <a:r>
              <a:rPr lang="en-CA" b="0" i="0" dirty="0">
                <a:solidFill>
                  <a:srgbClr val="0D0D0D"/>
                </a:solidFill>
                <a:effectLst/>
                <a:highlight>
                  <a:srgbClr val="FFFFFF"/>
                </a:highlight>
              </a:rPr>
              <a:t>Know how to adapt your communications to different audiences </a:t>
            </a:r>
          </a:p>
          <a:p>
            <a:pPr marL="228600" indent="-228600">
              <a:buFont typeface="+mj-lt"/>
              <a:buAutoNum type="arabicPeriod"/>
            </a:pPr>
            <a:r>
              <a:rPr lang="en-CA" b="0" i="0" dirty="0">
                <a:solidFill>
                  <a:srgbClr val="0D0D0D"/>
                </a:solidFill>
                <a:effectLst/>
                <a:highlight>
                  <a:srgbClr val="FFFFFF"/>
                </a:highlight>
              </a:rPr>
              <a:t>Recognize the 4 communication styles in the D.I.S.C model</a:t>
            </a:r>
          </a:p>
          <a:p>
            <a:endParaRPr lang="en-CA" b="0" i="0" dirty="0">
              <a:solidFill>
                <a:srgbClr val="0D0D0D"/>
              </a:solidFill>
              <a:effectLst/>
              <a:highlight>
                <a:srgbClr val="FFFFFF"/>
              </a:highlight>
            </a:endParaRPr>
          </a:p>
          <a:p>
            <a:endParaRPr lang="en-CA" b="0" i="0" dirty="0">
              <a:solidFill>
                <a:srgbClr val="0D0D0D"/>
              </a:solidFill>
              <a:effectLst/>
              <a:highlight>
                <a:srgbClr val="FFFFFF"/>
              </a:highlight>
            </a:endParaRPr>
          </a:p>
          <a:p>
            <a:endParaRPr lang="en-CA" b="0" i="0" dirty="0">
              <a:solidFill>
                <a:srgbClr val="0D0D0D"/>
              </a:solidFill>
              <a:effectLst/>
              <a:highlight>
                <a:srgbClr val="FFFFFF"/>
              </a:highlight>
              <a:latin typeface="Söhne"/>
            </a:endParaRPr>
          </a:p>
        </p:txBody>
      </p:sp>
      <p:sp>
        <p:nvSpPr>
          <p:cNvPr id="4" name="Slide Number Placeholder 3"/>
          <p:cNvSpPr>
            <a:spLocks noGrp="1"/>
          </p:cNvSpPr>
          <p:nvPr>
            <p:ph type="sldNum" sz="quarter" idx="5"/>
          </p:nvPr>
        </p:nvSpPr>
        <p:spPr/>
        <p:txBody>
          <a:bodyPr/>
          <a:lstStyle/>
          <a:p>
            <a:fld id="{CCB7A40F-EEE3-40DC-9D6B-7B3D14AA826A}" type="slidenum">
              <a:rPr lang="en-GB" smtClean="0"/>
              <a:t>1</a:t>
            </a:fld>
            <a:endParaRPr lang="en-GB" dirty="0"/>
          </a:p>
        </p:txBody>
      </p:sp>
    </p:spTree>
    <p:extLst>
      <p:ext uri="{BB962C8B-B14F-4D97-AF65-F5344CB8AC3E}">
        <p14:creationId xmlns:p14="http://schemas.microsoft.com/office/powerpoint/2010/main" val="3494650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4500" y="4473892"/>
            <a:ext cx="6223000" cy="4670108"/>
          </a:xfrm>
        </p:spPr>
        <p:txBody>
          <a:bodyPr/>
          <a:lstStyle/>
          <a:p>
            <a:r>
              <a:rPr lang="en-CA" b="1" dirty="0">
                <a:highlight>
                  <a:srgbClr val="FFFF00"/>
                </a:highlight>
              </a:rPr>
              <a:t>FACILITATOR NOTES</a:t>
            </a:r>
            <a:r>
              <a:rPr lang="en-CA" dirty="0">
                <a:highlight>
                  <a:srgbClr val="FFFF00"/>
                </a:highlight>
              </a:rPr>
              <a:t>:</a:t>
            </a:r>
          </a:p>
          <a:p>
            <a:r>
              <a:rPr lang="en-CA" b="1" dirty="0">
                <a:solidFill>
                  <a:srgbClr val="FF0000"/>
                </a:solidFill>
                <a:highlight>
                  <a:srgbClr val="FFFF00"/>
                </a:highlight>
              </a:rPr>
              <a:t>[</a:t>
            </a:r>
            <a:r>
              <a:rPr lang="en-CA" b="1" cap="all" dirty="0">
                <a:solidFill>
                  <a:srgbClr val="FF0000"/>
                </a:solidFill>
                <a:highlight>
                  <a:srgbClr val="FFFF00"/>
                </a:highlight>
              </a:rPr>
              <a:t>Note –If you want you can read the slide before final wrap up words] </a:t>
            </a:r>
          </a:p>
          <a:p>
            <a:endParaRPr lang="en-CA" b="1" dirty="0">
              <a:solidFill>
                <a:srgbClr val="FF0000"/>
              </a:solidFill>
            </a:endParaRPr>
          </a:p>
          <a:p>
            <a:r>
              <a:rPr lang="en-CA" b="1" dirty="0">
                <a:solidFill>
                  <a:srgbClr val="FF0000"/>
                </a:solidFill>
              </a:rPr>
              <a:t>[WRAP UP] </a:t>
            </a:r>
          </a:p>
          <a:p>
            <a:pPr algn="l"/>
            <a:r>
              <a:rPr lang="en-CA" b="0" i="0" dirty="0">
                <a:solidFill>
                  <a:srgbClr val="0D0D0D"/>
                </a:solidFill>
                <a:effectLst/>
                <a:highlight>
                  <a:srgbClr val="FFFFFF"/>
                </a:highlight>
              </a:rPr>
              <a:t>Adapting your communication style using the DISC model can help you be better understood, and engage your patients, their families, and other members of the healthcare team when providing home-based palliative care.</a:t>
            </a:r>
          </a:p>
          <a:p>
            <a:pPr algn="l"/>
            <a:endParaRPr lang="en-CA" b="0" i="0" dirty="0">
              <a:solidFill>
                <a:srgbClr val="0D0D0D"/>
              </a:solidFill>
              <a:effectLst/>
              <a:highlight>
                <a:srgbClr val="FFFFFF"/>
              </a:highlight>
            </a:endParaRPr>
          </a:p>
          <a:p>
            <a:pPr algn="l"/>
            <a:r>
              <a:rPr lang="en-CA" b="0" i="0" dirty="0">
                <a:solidFill>
                  <a:srgbClr val="0D0D0D"/>
                </a:solidFill>
                <a:effectLst/>
                <a:highlight>
                  <a:srgbClr val="FFFFFF"/>
                </a:highlight>
              </a:rPr>
              <a:t>Remember, people communicate differently.</a:t>
            </a:r>
          </a:p>
          <a:p>
            <a:pPr algn="l"/>
            <a:endParaRPr lang="en-CA" b="0" i="0" dirty="0">
              <a:solidFill>
                <a:srgbClr val="0D0D0D"/>
              </a:solidFill>
              <a:effectLst/>
              <a:highlight>
                <a:srgbClr val="FFFFFF"/>
              </a:highlight>
            </a:endParaRPr>
          </a:p>
          <a:p>
            <a:pPr algn="l"/>
            <a:r>
              <a:rPr lang="en-CA" b="0" i="0" dirty="0">
                <a:solidFill>
                  <a:srgbClr val="0D0D0D"/>
                </a:solidFill>
                <a:effectLst/>
                <a:highlight>
                  <a:srgbClr val="FFFFFF"/>
                </a:highlight>
              </a:rPr>
              <a:t>They speak and process information in various ways, and it is important that you adapt your style to better convey your messages and create stronger relationships.</a:t>
            </a:r>
          </a:p>
          <a:p>
            <a:pPr algn="l"/>
            <a:endParaRPr lang="en-CA" b="0" i="0" dirty="0">
              <a:solidFill>
                <a:srgbClr val="0D0D0D"/>
              </a:solidFill>
              <a:effectLst/>
              <a:highlight>
                <a:srgbClr val="FFFFFF"/>
              </a:highlight>
            </a:endParaRPr>
          </a:p>
          <a:p>
            <a:pPr algn="l"/>
            <a:r>
              <a:rPr lang="en-CA" b="1" i="0" dirty="0">
                <a:solidFill>
                  <a:srgbClr val="0D0D0D"/>
                </a:solidFill>
                <a:effectLst/>
                <a:highlight>
                  <a:srgbClr val="FFFFFF"/>
                </a:highlight>
              </a:rPr>
              <a:t>Good conversations are more than just words; they're about really connecting with someone.</a:t>
            </a:r>
            <a:endParaRPr lang="en-CA" b="1"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B7A40F-EEE3-40DC-9D6B-7B3D14AA826A}" type="slidenum">
              <a:rPr lang="en-GB" smtClean="0"/>
              <a:t>10</a:t>
            </a:fld>
            <a:endParaRPr lang="en-GB" dirty="0"/>
          </a:p>
        </p:txBody>
      </p:sp>
    </p:spTree>
    <p:extLst>
      <p:ext uri="{BB962C8B-B14F-4D97-AF65-F5344CB8AC3E}">
        <p14:creationId xmlns:p14="http://schemas.microsoft.com/office/powerpoint/2010/main" val="172201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4500" y="4473892"/>
            <a:ext cx="6223000" cy="4670108"/>
          </a:xfrm>
        </p:spPr>
        <p:txBody>
          <a:bodyPr/>
          <a:lstStyle/>
          <a:p>
            <a:pPr marL="0" marR="0" lvl="0" indent="0" algn="l" defTabSz="924458" rtl="0" eaLnBrk="1" fontAlgn="auto" latinLnBrk="0" hangingPunct="1">
              <a:lnSpc>
                <a:spcPct val="100000"/>
              </a:lnSpc>
              <a:spcBef>
                <a:spcPts val="0"/>
              </a:spcBef>
              <a:spcAft>
                <a:spcPts val="0"/>
              </a:spcAft>
              <a:buClrTx/>
              <a:buSzTx/>
              <a:buFontTx/>
              <a:buNone/>
              <a:tabLst/>
              <a:defRPr/>
            </a:pPr>
            <a:r>
              <a:rPr lang="en-CA" b="1" u="sng" cap="all" dirty="0">
                <a:highlight>
                  <a:srgbClr val="FFFF00"/>
                </a:highlight>
                <a:latin typeface="Calibri" panose="020F0502020204030204" pitchFamily="34" charset="0"/>
                <a:ea typeface="Calibri" panose="020F0502020204030204" pitchFamily="34" charset="0"/>
                <a:cs typeface="Calibri" panose="020F0502020204030204" pitchFamily="34" charset="0"/>
              </a:rPr>
              <a:t>Facilitator NOTES </a:t>
            </a:r>
            <a:endParaRPr lang="en-GB" b="1" u="sng" cap="all"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kern="100" dirty="0">
              <a:effectLst/>
              <a:latin typeface="Calibri" panose="020F0502020204030204" pitchFamily="34" charset="0"/>
              <a:ea typeface="Calibri" panose="020F0502020204030204" pitchFamily="34" charset="0"/>
              <a:cs typeface="Calibri" panose="020F0502020204030204" pitchFamily="34" charset="0"/>
            </a:endParaRPr>
          </a:p>
          <a:p>
            <a:pPr algn="l"/>
            <a:r>
              <a:rPr lang="en-CA" b="0" i="0" dirty="0">
                <a:solidFill>
                  <a:srgbClr val="0D0D0D"/>
                </a:solidFill>
                <a:effectLst/>
                <a:highlight>
                  <a:srgbClr val="FFFFFF"/>
                </a:highlight>
                <a:cs typeface="Calibri" panose="020F0502020204030204" pitchFamily="34" charset="0"/>
              </a:rPr>
              <a:t>Before we start discussing communication topics, let’s review Emotional Intelligence and its essential role in care conversations. </a:t>
            </a:r>
          </a:p>
          <a:p>
            <a:pPr algn="l"/>
            <a:endParaRPr lang="en-CA" b="0" i="0" dirty="0">
              <a:solidFill>
                <a:srgbClr val="0D0D0D"/>
              </a:solidFill>
              <a:effectLst/>
              <a:highlight>
                <a:srgbClr val="FFFFFF"/>
              </a:highlight>
              <a:cs typeface="Calibri" panose="020F0502020204030204" pitchFamily="34" charset="0"/>
            </a:endParaRPr>
          </a:p>
          <a:p>
            <a:pPr algn="l"/>
            <a:r>
              <a:rPr lang="en-CA" b="0" i="0" dirty="0">
                <a:solidFill>
                  <a:srgbClr val="0D0D0D"/>
                </a:solidFill>
                <a:effectLst/>
                <a:highlight>
                  <a:srgbClr val="FFFFFF"/>
                </a:highlight>
                <a:cs typeface="Calibri" panose="020F0502020204030204" pitchFamily="34" charset="0"/>
              </a:rPr>
              <a:t>Emotional Intelligence means being able to understand and control your own emotions, and also recognizing and managing the emotions of others. This skill is crucial for responding in ways that are positive and supportive. </a:t>
            </a:r>
          </a:p>
          <a:p>
            <a:pPr algn="l"/>
            <a:endParaRPr lang="en-CA" b="0" i="0" dirty="0">
              <a:solidFill>
                <a:srgbClr val="0D0D0D"/>
              </a:solidFill>
              <a:effectLst/>
              <a:highlight>
                <a:srgbClr val="FFFFFF"/>
              </a:highlight>
              <a:cs typeface="Calibri" panose="020F0502020204030204" pitchFamily="34" charset="0"/>
            </a:endParaRPr>
          </a:p>
          <a:p>
            <a:pPr algn="l"/>
            <a:r>
              <a:rPr lang="en-CA" b="0" i="0" dirty="0">
                <a:solidFill>
                  <a:srgbClr val="0D0D0D"/>
                </a:solidFill>
                <a:effectLst/>
                <a:highlight>
                  <a:srgbClr val="FFFFFF"/>
                </a:highlight>
                <a:cs typeface="Calibri" panose="020F0502020204030204" pitchFamily="34" charset="0"/>
              </a:rPr>
              <a:t>EI is especially important in palliative care because it enables you to connect with patients and their families. By using EI, you better understand their feelings and experiences.</a:t>
            </a:r>
          </a:p>
          <a:p>
            <a:pPr algn="l"/>
            <a:endParaRPr lang="en-CA" b="0" i="0" dirty="0">
              <a:solidFill>
                <a:srgbClr val="0D0D0D"/>
              </a:solidFill>
              <a:effectLst/>
              <a:highlight>
                <a:srgbClr val="FFFFFF"/>
              </a:highlight>
              <a:cs typeface="Calibri" panose="020F0502020204030204" pitchFamily="34" charset="0"/>
            </a:endParaRPr>
          </a:p>
          <a:p>
            <a:pPr algn="l"/>
            <a:r>
              <a:rPr lang="en-CA" b="0" i="0" dirty="0">
                <a:solidFill>
                  <a:srgbClr val="0D0D0D"/>
                </a:solidFill>
                <a:effectLst/>
                <a:highlight>
                  <a:srgbClr val="FFFFFF"/>
                </a:highlight>
                <a:cs typeface="Calibri" panose="020F0502020204030204" pitchFamily="34" charset="0"/>
              </a:rPr>
              <a:t>When you apply EI skills, you:</a:t>
            </a:r>
          </a:p>
          <a:p>
            <a:pPr marL="342900" indent="-342900" algn="l">
              <a:buFont typeface="Arial" panose="020B0604020202020204" pitchFamily="34" charset="0"/>
              <a:buChar char="•"/>
            </a:pPr>
            <a:r>
              <a:rPr lang="en-CA" b="0" i="0" dirty="0">
                <a:solidFill>
                  <a:srgbClr val="0D0D0D"/>
                </a:solidFill>
                <a:effectLst/>
                <a:highlight>
                  <a:srgbClr val="FFFFFF"/>
                </a:highlight>
                <a:cs typeface="Calibri" panose="020F0502020204030204" pitchFamily="34" charset="0"/>
              </a:rPr>
              <a:t>Create a supportive and caring environment where patients and their families can openly discuss their concerns and issues.</a:t>
            </a:r>
          </a:p>
          <a:p>
            <a:pPr marL="342900" indent="-342900" algn="l">
              <a:buFont typeface="Arial" panose="020B0604020202020204" pitchFamily="34" charset="0"/>
              <a:buChar char="•"/>
            </a:pPr>
            <a:r>
              <a:rPr lang="en-CA" b="0" i="0" dirty="0">
                <a:solidFill>
                  <a:srgbClr val="0D0D0D"/>
                </a:solidFill>
                <a:effectLst/>
                <a:highlight>
                  <a:srgbClr val="FFFFFF"/>
                </a:highlight>
                <a:cs typeface="Calibri" panose="020F0502020204030204" pitchFamily="34" charset="0"/>
              </a:rPr>
              <a:t>Build trusting relationships with patients and their families by sharing feelings and being open with each other.</a:t>
            </a:r>
          </a:p>
          <a:p>
            <a:pPr marL="342900" indent="-342900" algn="l">
              <a:buFont typeface="Arial" panose="020B0604020202020204" pitchFamily="34" charset="0"/>
              <a:buChar char="•"/>
            </a:pPr>
            <a:r>
              <a:rPr lang="en-CA" b="0" i="0" dirty="0">
                <a:solidFill>
                  <a:srgbClr val="0D0D0D"/>
                </a:solidFill>
                <a:effectLst/>
                <a:highlight>
                  <a:srgbClr val="FFFFFF"/>
                </a:highlight>
                <a:cs typeface="Calibri" panose="020F0502020204030204" pitchFamily="34" charset="0"/>
              </a:rPr>
              <a:t>Adjust your communication style to show empathy and improve understanding.</a:t>
            </a:r>
          </a:p>
          <a:p>
            <a:pPr marL="342900" indent="-342900" algn="l">
              <a:buFont typeface="Arial" panose="020B0604020202020204" pitchFamily="34" charset="0"/>
              <a:buChar char="•"/>
            </a:pPr>
            <a:r>
              <a:rPr lang="en-CA" b="0" i="0" dirty="0">
                <a:solidFill>
                  <a:srgbClr val="0D0D0D"/>
                </a:solidFill>
                <a:effectLst/>
                <a:highlight>
                  <a:srgbClr val="FFFFFF"/>
                </a:highlight>
                <a:cs typeface="Calibri" panose="020F0502020204030204" pitchFamily="34" charset="0"/>
              </a:rPr>
              <a:t>Manage challenging conversations with care and effectively prevent and resolve conflicts.</a:t>
            </a:r>
          </a:p>
          <a:p>
            <a:pPr defTabSz="924458">
              <a:defRPr/>
            </a:pPr>
            <a:endParaRPr lang="en-C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B7A40F-EEE3-40DC-9D6B-7B3D14AA826A}" type="slidenum">
              <a:rPr lang="en-GB" smtClean="0"/>
              <a:t>2</a:t>
            </a:fld>
            <a:endParaRPr lang="en-GB" dirty="0"/>
          </a:p>
        </p:txBody>
      </p:sp>
    </p:spTree>
    <p:extLst>
      <p:ext uri="{BB962C8B-B14F-4D97-AF65-F5344CB8AC3E}">
        <p14:creationId xmlns:p14="http://schemas.microsoft.com/office/powerpoint/2010/main" val="58584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1069975"/>
            <a:ext cx="4895850" cy="2754313"/>
          </a:xfrm>
        </p:spPr>
      </p:sp>
      <p:sp>
        <p:nvSpPr>
          <p:cNvPr id="3" name="Notes Placeholder 2"/>
          <p:cNvSpPr>
            <a:spLocks noGrp="1"/>
          </p:cNvSpPr>
          <p:nvPr>
            <p:ph type="body" idx="1"/>
          </p:nvPr>
        </p:nvSpPr>
        <p:spPr>
          <a:xfrm>
            <a:off x="333955" y="3824288"/>
            <a:ext cx="6440556" cy="5472112"/>
          </a:xfrm>
        </p:spPr>
        <p:txBody>
          <a:bodyPr/>
          <a:lstStyle/>
          <a:p>
            <a:pPr>
              <a:lnSpc>
                <a:spcPct val="107000"/>
              </a:lnSpc>
              <a:spcAft>
                <a:spcPts val="800"/>
              </a:spcAft>
            </a:pPr>
            <a:r>
              <a:rPr lang="en-CA" b="1" kern="100" dirty="0">
                <a:effectLst/>
                <a:ea typeface="Calibri" panose="020F0502020204030204" pitchFamily="34" charset="0"/>
                <a:cs typeface="Arial" panose="020B0604020202020204" pitchFamily="34" charset="0"/>
              </a:rPr>
              <a:t>FACILITATOR NOTES:</a:t>
            </a:r>
            <a:endParaRPr lang="en-GB" b="1" kern="100" dirty="0">
              <a:effectLst/>
              <a:ea typeface="Calibri" panose="020F0502020204030204" pitchFamily="34" charset="0"/>
              <a:cs typeface="Arial" panose="020B0604020202020204" pitchFamily="34" charset="0"/>
            </a:endParaRPr>
          </a:p>
          <a:p>
            <a:pPr algn="l"/>
            <a:r>
              <a:rPr lang="en-CA" b="0" i="0" dirty="0">
                <a:solidFill>
                  <a:srgbClr val="0D0D0D"/>
                </a:solidFill>
                <a:effectLst/>
                <a:highlight>
                  <a:srgbClr val="FFFFFF"/>
                </a:highlight>
              </a:rPr>
              <a:t>When you adjust how you communicate in different situations, you can connect better with patients and their families, as well as with your colleagues.</a:t>
            </a:r>
          </a:p>
          <a:p>
            <a:pPr algn="l"/>
            <a:endParaRPr lang="en-CA" b="0" i="0" dirty="0">
              <a:solidFill>
                <a:srgbClr val="0D0D0D"/>
              </a:solidFill>
              <a:effectLst/>
              <a:highlight>
                <a:srgbClr val="FFFFFF"/>
              </a:highlight>
            </a:endParaRPr>
          </a:p>
          <a:p>
            <a:pPr algn="l"/>
            <a:r>
              <a:rPr lang="en-CA" b="0" i="0" dirty="0">
                <a:solidFill>
                  <a:srgbClr val="0D0D0D"/>
                </a:solidFill>
                <a:effectLst/>
                <a:highlight>
                  <a:srgbClr val="FFFFFF"/>
                </a:highlight>
              </a:rPr>
              <a:t>There are four ways to change your communication style: the words you use, responding to non-verbal cues or body language, your tone of voice, and how fast or slow you speak. </a:t>
            </a:r>
          </a:p>
          <a:p>
            <a:pPr algn="l"/>
            <a:endParaRPr lang="en-CA" dirty="0">
              <a:solidFill>
                <a:srgbClr val="0D0D0D"/>
              </a:solidFill>
              <a:highlight>
                <a:srgbClr val="FFFFFF"/>
              </a:highlight>
            </a:endParaRPr>
          </a:p>
          <a:p>
            <a:pPr algn="l"/>
            <a:r>
              <a:rPr lang="en-CA" b="0" i="0" dirty="0">
                <a:solidFill>
                  <a:srgbClr val="0D0D0D"/>
                </a:solidFill>
                <a:effectLst/>
                <a:highlight>
                  <a:srgbClr val="FFFFFF"/>
                </a:highlight>
              </a:rPr>
              <a:t>Let’s look at each of these ways to adjust your communication style:</a:t>
            </a:r>
            <a:endParaRPr lang="en-CA" b="1" i="0" dirty="0">
              <a:solidFill>
                <a:srgbClr val="0D0D0D"/>
              </a:solidFill>
              <a:effectLst/>
              <a:highlight>
                <a:srgbClr val="FFFFFF"/>
              </a:highlight>
            </a:endParaRPr>
          </a:p>
          <a:p>
            <a:pPr algn="l"/>
            <a:r>
              <a:rPr lang="en-CA" b="1" i="0" dirty="0">
                <a:solidFill>
                  <a:srgbClr val="0D0D0D"/>
                </a:solidFill>
                <a:effectLst/>
                <a:highlight>
                  <a:srgbClr val="FFFFFF"/>
                </a:highlight>
              </a:rPr>
              <a:t>The words you use:</a:t>
            </a:r>
            <a:r>
              <a:rPr lang="en-CA" b="0" i="0" dirty="0">
                <a:solidFill>
                  <a:srgbClr val="0D0D0D"/>
                </a:solidFill>
                <a:effectLst/>
                <a:highlight>
                  <a:srgbClr val="FFFFFF"/>
                </a:highlight>
              </a:rPr>
              <a:t> It’s important to choose your words carefully to ensure that the person you are speaking with understands you. In healthcare, we often use acronyms, but to a patient or family member, that can be just noise. Try to keep your words simple and straightforward.</a:t>
            </a:r>
          </a:p>
          <a:p>
            <a:pPr algn="l"/>
            <a:endParaRPr lang="en-CA" b="1" i="0" dirty="0">
              <a:solidFill>
                <a:srgbClr val="0D0D0D"/>
              </a:solidFill>
              <a:effectLst/>
              <a:highlight>
                <a:srgbClr val="FFFFFF"/>
              </a:highlight>
            </a:endParaRPr>
          </a:p>
          <a:p>
            <a:pPr algn="l"/>
            <a:r>
              <a:rPr lang="en-CA" b="1" i="0" dirty="0">
                <a:solidFill>
                  <a:srgbClr val="0D0D0D"/>
                </a:solidFill>
                <a:effectLst/>
                <a:highlight>
                  <a:srgbClr val="FFFFFF"/>
                </a:highlight>
              </a:rPr>
              <a:t>Responding to body language:</a:t>
            </a:r>
            <a:r>
              <a:rPr lang="en-CA" b="0" i="0" dirty="0">
                <a:solidFill>
                  <a:srgbClr val="0D0D0D"/>
                </a:solidFill>
                <a:effectLst/>
                <a:highlight>
                  <a:srgbClr val="FFFFFF"/>
                </a:highlight>
              </a:rPr>
              <a:t> About 55% of how we communicate is through body language. Think about your own body language when you are communicating with others. Mirroring a patient and caregiver's body language can make them feel more at ease. </a:t>
            </a:r>
          </a:p>
          <a:p>
            <a:pPr algn="l"/>
            <a:r>
              <a:rPr lang="en-CA" b="0" i="1" dirty="0">
                <a:solidFill>
                  <a:srgbClr val="0D0D0D"/>
                </a:solidFill>
                <a:effectLst/>
                <a:highlight>
                  <a:srgbClr val="FFFFFF"/>
                </a:highlight>
              </a:rPr>
              <a:t>Does your body language match your words? </a:t>
            </a:r>
          </a:p>
          <a:p>
            <a:pPr algn="l"/>
            <a:endParaRPr lang="en-CA" b="1" i="0" dirty="0">
              <a:solidFill>
                <a:srgbClr val="0D0D0D"/>
              </a:solidFill>
              <a:effectLst/>
              <a:highlight>
                <a:srgbClr val="FFFFFF"/>
              </a:highlight>
            </a:endParaRPr>
          </a:p>
          <a:p>
            <a:pPr algn="l"/>
            <a:r>
              <a:rPr lang="en-CA" b="1" i="0" dirty="0">
                <a:solidFill>
                  <a:srgbClr val="0D0D0D"/>
                </a:solidFill>
                <a:effectLst/>
                <a:highlight>
                  <a:srgbClr val="FFFFFF"/>
                </a:highlight>
              </a:rPr>
              <a:t>Your tone of voice:</a:t>
            </a:r>
            <a:r>
              <a:rPr lang="en-CA" b="0" i="0" dirty="0">
                <a:solidFill>
                  <a:srgbClr val="0D0D0D"/>
                </a:solidFill>
                <a:effectLst/>
                <a:highlight>
                  <a:srgbClr val="FFFFFF"/>
                </a:highlight>
              </a:rPr>
              <a:t> </a:t>
            </a:r>
            <a:r>
              <a:rPr lang="en-CA" b="0" i="1" dirty="0">
                <a:solidFill>
                  <a:srgbClr val="0D0D0D"/>
                </a:solidFill>
                <a:effectLst/>
                <a:highlight>
                  <a:srgbClr val="FFFFFF"/>
                </a:highlight>
              </a:rPr>
              <a:t>Does your tone suggest that you are in a hurry, impatient, or that you are supportive and calm? </a:t>
            </a:r>
            <a:r>
              <a:rPr lang="en-CA" b="0" i="0" dirty="0">
                <a:solidFill>
                  <a:srgbClr val="0D0D0D"/>
                </a:solidFill>
                <a:effectLst/>
                <a:highlight>
                  <a:srgbClr val="FFFFFF"/>
                </a:highlight>
              </a:rPr>
              <a:t>Consider your tone of voice and how you are saying your words when you speak with others. Softening your voice can help put someone at ease.</a:t>
            </a:r>
          </a:p>
          <a:p>
            <a:pPr algn="l"/>
            <a:endParaRPr lang="en-CA" b="1" i="0" dirty="0">
              <a:solidFill>
                <a:srgbClr val="0D0D0D"/>
              </a:solidFill>
              <a:effectLst/>
              <a:highlight>
                <a:srgbClr val="FFFFFF"/>
              </a:highlight>
            </a:endParaRPr>
          </a:p>
          <a:p>
            <a:pPr algn="l"/>
            <a:r>
              <a:rPr lang="en-CA" b="1" i="0" dirty="0">
                <a:solidFill>
                  <a:srgbClr val="0D0D0D"/>
                </a:solidFill>
                <a:effectLst/>
                <a:highlight>
                  <a:srgbClr val="FFFFFF"/>
                </a:highlight>
              </a:rPr>
              <a:t>The speed at which you speak:</a:t>
            </a:r>
            <a:r>
              <a:rPr lang="en-CA" b="0" i="0" dirty="0">
                <a:solidFill>
                  <a:srgbClr val="0D0D0D"/>
                </a:solidFill>
                <a:effectLst/>
                <a:highlight>
                  <a:srgbClr val="FFFFFF"/>
                </a:highlight>
              </a:rPr>
              <a:t> This impacts how your message is received. Talking too fast can overwhelm someone and raise their anxiety level. Speaking too slowly might make it seem like what you’re saying isn’t very important. Try to find a pace that keeps someone engaged without feeling rushed.</a:t>
            </a:r>
          </a:p>
          <a:p>
            <a:pPr algn="l"/>
            <a:endParaRPr lang="en-CA" b="1" i="0" dirty="0">
              <a:solidFill>
                <a:srgbClr val="0D0D0D"/>
              </a:solidFill>
              <a:effectLst/>
              <a:highlight>
                <a:srgbClr val="FFFFFF"/>
              </a:highlight>
            </a:endParaRPr>
          </a:p>
          <a:p>
            <a:pPr algn="l"/>
            <a:r>
              <a:rPr lang="en-CA" b="1" i="1" dirty="0">
                <a:solidFill>
                  <a:srgbClr val="0D0D0D"/>
                </a:solidFill>
                <a:effectLst/>
                <a:highlight>
                  <a:srgbClr val="FFFFFF"/>
                </a:highlight>
              </a:rPr>
              <a:t>QUESTION:</a:t>
            </a:r>
            <a:r>
              <a:rPr lang="en-CA" b="0" i="1" dirty="0">
                <a:solidFill>
                  <a:srgbClr val="0D0D0D"/>
                </a:solidFill>
                <a:effectLst/>
                <a:highlight>
                  <a:srgbClr val="FFFFFF"/>
                </a:highlight>
              </a:rPr>
              <a:t> </a:t>
            </a:r>
            <a:r>
              <a:rPr lang="en-CA" b="1" i="1" dirty="0">
                <a:solidFill>
                  <a:srgbClr val="0D0D0D"/>
                </a:solidFill>
                <a:effectLst/>
                <a:highlight>
                  <a:srgbClr val="FFFFFF"/>
                </a:highlight>
              </a:rPr>
              <a:t>Which of these communication adjustments do you feel you need to practice most?"</a:t>
            </a:r>
          </a:p>
          <a:p>
            <a:pPr marL="0" lvl="0" indent="0">
              <a:lnSpc>
                <a:spcPct val="107000"/>
              </a:lnSpc>
              <a:spcAft>
                <a:spcPts val="800"/>
              </a:spcAft>
              <a:buFont typeface="Arial" panose="020B0604020202020204" pitchFamily="34" charset="0"/>
              <a:buNone/>
            </a:pPr>
            <a:endParaRPr lang="en-GB" kern="100" dirty="0">
              <a:effectLst/>
              <a:ea typeface="Calibri" panose="020F0502020204030204" pitchFamily="34" charset="0"/>
              <a:cs typeface="Arial" panose="020B0604020202020204" pitchFamily="34" charset="0"/>
            </a:endParaRPr>
          </a:p>
          <a:p>
            <a:pPr defTabSz="924458">
              <a:defRPr/>
            </a:pPr>
            <a:endParaRPr lang="en-C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B7A40F-EEE3-40DC-9D6B-7B3D14AA826A}" type="slidenum">
              <a:rPr lang="en-GB" smtClean="0"/>
              <a:t>3</a:t>
            </a:fld>
            <a:endParaRPr lang="en-GB" dirty="0"/>
          </a:p>
        </p:txBody>
      </p:sp>
    </p:spTree>
    <p:extLst>
      <p:ext uri="{BB962C8B-B14F-4D97-AF65-F5344CB8AC3E}">
        <p14:creationId xmlns:p14="http://schemas.microsoft.com/office/powerpoint/2010/main" val="37400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600075"/>
            <a:ext cx="5500687" cy="3094038"/>
          </a:xfrm>
        </p:spPr>
      </p:sp>
      <p:sp>
        <p:nvSpPr>
          <p:cNvPr id="3" name="Notes Placeholder 2"/>
          <p:cNvSpPr>
            <a:spLocks noGrp="1"/>
          </p:cNvSpPr>
          <p:nvPr>
            <p:ph type="body" idx="1"/>
          </p:nvPr>
        </p:nvSpPr>
        <p:spPr>
          <a:xfrm>
            <a:off x="328613" y="3926985"/>
            <a:ext cx="6223000" cy="4835351"/>
          </a:xfrm>
        </p:spPr>
        <p:txBody>
          <a:bodyPr/>
          <a:lstStyle/>
          <a:p>
            <a:pPr>
              <a:lnSpc>
                <a:spcPct val="107000"/>
              </a:lnSpc>
              <a:spcAft>
                <a:spcPts val="800"/>
              </a:spcAft>
            </a:pPr>
            <a:r>
              <a:rPr lang="en-CA" sz="14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FACILITATOR NOTES:</a:t>
            </a:r>
          </a:p>
          <a:p>
            <a:pPr algn="l"/>
            <a:r>
              <a:rPr lang="en-CA" b="0" i="0" dirty="0">
                <a:solidFill>
                  <a:srgbClr val="0D0D0D"/>
                </a:solidFill>
                <a:effectLst/>
                <a:highlight>
                  <a:srgbClr val="FFFFFF"/>
                </a:highlight>
              </a:rPr>
              <a:t>Ever wondered why people act or communicate the way they do?</a:t>
            </a:r>
          </a:p>
          <a:p>
            <a:pPr algn="l"/>
            <a:endParaRPr lang="en-CA" b="0" i="0" dirty="0">
              <a:solidFill>
                <a:srgbClr val="0D0D0D"/>
              </a:solidFill>
              <a:effectLst/>
              <a:highlight>
                <a:srgbClr val="FFFFFF"/>
              </a:highlight>
            </a:endParaRPr>
          </a:p>
          <a:p>
            <a:pPr algn="l"/>
            <a:r>
              <a:rPr lang="en-CA" b="0" i="0" dirty="0">
                <a:solidFill>
                  <a:srgbClr val="0D0D0D"/>
                </a:solidFill>
                <a:effectLst/>
                <a:highlight>
                  <a:srgbClr val="FFFFFF"/>
                </a:highlight>
              </a:rPr>
              <a:t>The DISC model is a great tool that helps you understand both your behaviour and the behaviour of others. Based on the work of psychologist Dr. William Marston, this model enables you to predict certain behaviours and improve your interactions with everyone you meet.</a:t>
            </a:r>
          </a:p>
          <a:p>
            <a:pPr algn="l"/>
            <a:endParaRPr lang="en-CA" b="0" i="0" dirty="0">
              <a:solidFill>
                <a:srgbClr val="0D0D0D"/>
              </a:solidFill>
              <a:effectLst/>
              <a:highlight>
                <a:srgbClr val="FFFFFF"/>
              </a:highlight>
            </a:endParaRPr>
          </a:p>
          <a:p>
            <a:pPr algn="l"/>
            <a:r>
              <a:rPr lang="en-CA" b="0" i="0" dirty="0">
                <a:solidFill>
                  <a:srgbClr val="0D0D0D"/>
                </a:solidFill>
                <a:effectLst/>
                <a:highlight>
                  <a:srgbClr val="FFFFFF"/>
                </a:highlight>
              </a:rPr>
              <a:t>The DISC model outlines four unique personality and behavioural traits that influence how you communicate:</a:t>
            </a:r>
          </a:p>
          <a:p>
            <a:pPr algn="l">
              <a:buFont typeface="Arial" panose="020B0604020202020204" pitchFamily="34" charset="0"/>
              <a:buChar char="•"/>
            </a:pPr>
            <a:r>
              <a:rPr lang="en-CA" b="1" i="0" dirty="0">
                <a:solidFill>
                  <a:srgbClr val="0D0D0D"/>
                </a:solidFill>
                <a:effectLst/>
                <a:highlight>
                  <a:srgbClr val="FFFFFF"/>
                </a:highlight>
              </a:rPr>
              <a:t>D</a:t>
            </a:r>
            <a:r>
              <a:rPr lang="en-CA" b="0" i="0" dirty="0">
                <a:solidFill>
                  <a:srgbClr val="0D0D0D"/>
                </a:solidFill>
                <a:effectLst/>
                <a:highlight>
                  <a:srgbClr val="FFFFFF"/>
                </a:highlight>
              </a:rPr>
              <a:t> for Dominant</a:t>
            </a:r>
          </a:p>
          <a:p>
            <a:pPr algn="l">
              <a:buFont typeface="Arial" panose="020B0604020202020204" pitchFamily="34" charset="0"/>
              <a:buChar char="•"/>
            </a:pPr>
            <a:r>
              <a:rPr lang="en-CA" b="1" i="0" dirty="0">
                <a:solidFill>
                  <a:srgbClr val="0D0D0D"/>
                </a:solidFill>
                <a:effectLst/>
                <a:highlight>
                  <a:srgbClr val="FFFFFF"/>
                </a:highlight>
              </a:rPr>
              <a:t>I</a:t>
            </a:r>
            <a:r>
              <a:rPr lang="en-CA" b="0" i="0" dirty="0">
                <a:solidFill>
                  <a:srgbClr val="0D0D0D"/>
                </a:solidFill>
                <a:effectLst/>
                <a:highlight>
                  <a:srgbClr val="FFFFFF"/>
                </a:highlight>
              </a:rPr>
              <a:t> for Influential</a:t>
            </a:r>
          </a:p>
          <a:p>
            <a:pPr algn="l">
              <a:buFont typeface="Arial" panose="020B0604020202020204" pitchFamily="34" charset="0"/>
              <a:buChar char="•"/>
            </a:pPr>
            <a:r>
              <a:rPr lang="en-CA" b="1" i="0" dirty="0">
                <a:solidFill>
                  <a:srgbClr val="0D0D0D"/>
                </a:solidFill>
                <a:effectLst/>
                <a:highlight>
                  <a:srgbClr val="FFFFFF"/>
                </a:highlight>
              </a:rPr>
              <a:t>S</a:t>
            </a:r>
            <a:r>
              <a:rPr lang="en-CA" b="0" i="0" dirty="0">
                <a:solidFill>
                  <a:srgbClr val="0D0D0D"/>
                </a:solidFill>
                <a:effectLst/>
                <a:highlight>
                  <a:srgbClr val="FFFFFF"/>
                </a:highlight>
              </a:rPr>
              <a:t> for Steady</a:t>
            </a:r>
          </a:p>
          <a:p>
            <a:pPr algn="l">
              <a:buFont typeface="Arial" panose="020B0604020202020204" pitchFamily="34" charset="0"/>
              <a:buChar char="•"/>
            </a:pPr>
            <a:r>
              <a:rPr lang="en-CA" b="1" i="0" dirty="0">
                <a:solidFill>
                  <a:srgbClr val="0D0D0D"/>
                </a:solidFill>
                <a:effectLst/>
                <a:highlight>
                  <a:srgbClr val="FFFFFF"/>
                </a:highlight>
              </a:rPr>
              <a:t>C</a:t>
            </a:r>
            <a:r>
              <a:rPr lang="en-CA" b="0" i="0" dirty="0">
                <a:solidFill>
                  <a:srgbClr val="0D0D0D"/>
                </a:solidFill>
                <a:effectLst/>
                <a:highlight>
                  <a:srgbClr val="FFFFFF"/>
                </a:highlight>
              </a:rPr>
              <a:t> for Compliant</a:t>
            </a:r>
          </a:p>
          <a:p>
            <a:pPr algn="l"/>
            <a:endParaRPr lang="en-CA" b="0" i="0" dirty="0">
              <a:solidFill>
                <a:srgbClr val="0D0D0D"/>
              </a:solidFill>
              <a:effectLst/>
              <a:highlight>
                <a:srgbClr val="FFFFFF"/>
              </a:highlight>
            </a:endParaRPr>
          </a:p>
          <a:p>
            <a:pPr algn="l"/>
            <a:r>
              <a:rPr lang="en-CA" b="0" i="0" dirty="0">
                <a:solidFill>
                  <a:srgbClr val="0D0D0D"/>
                </a:solidFill>
                <a:effectLst/>
                <a:highlight>
                  <a:srgbClr val="FFFFFF"/>
                </a:highlight>
              </a:rPr>
              <a:t>People use a mix of communication styles but typically display one or two of the styles as their “core”.</a:t>
            </a:r>
          </a:p>
          <a:p>
            <a:pPr algn="l"/>
            <a:endParaRPr lang="en-CA" b="0" i="0" dirty="0">
              <a:solidFill>
                <a:srgbClr val="0D0D0D"/>
              </a:solidFill>
              <a:effectLst/>
              <a:highlight>
                <a:srgbClr val="FFFFFF"/>
              </a:highlight>
            </a:endParaRPr>
          </a:p>
          <a:p>
            <a:pPr algn="l"/>
            <a:r>
              <a:rPr lang="en-CA" b="1" i="0" dirty="0">
                <a:solidFill>
                  <a:srgbClr val="0D0D0D"/>
                </a:solidFill>
                <a:effectLst/>
                <a:highlight>
                  <a:srgbClr val="FFFFFF"/>
                </a:highlight>
              </a:rPr>
              <a:t>No trait is better than another; they're just different. </a:t>
            </a:r>
          </a:p>
          <a:p>
            <a:pPr algn="l"/>
            <a:r>
              <a:rPr lang="en-CA" b="0" i="0" dirty="0">
                <a:solidFill>
                  <a:srgbClr val="0D0D0D"/>
                </a:solidFill>
                <a:effectLst/>
                <a:highlight>
                  <a:srgbClr val="FFFFFF"/>
                </a:highlight>
              </a:rPr>
              <a:t>By recognizing these traits in yourself and others, you'll enhance your communication and collaboration, whether with friends, family, or co-workers."</a:t>
            </a:r>
            <a:endParaRPr lang="en-GB" kern="100" dirty="0">
              <a:effectLs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kern="100" dirty="0">
              <a:effectLs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kern="100" dirty="0">
                <a:effectLst/>
                <a:ea typeface="Calibri" panose="020F0502020204030204" pitchFamily="34" charset="0"/>
                <a:cs typeface="Calibri" panose="020F0502020204030204" pitchFamily="34" charset="0"/>
              </a:rPr>
              <a:t>Let’s take a quick look into the 4 types of communication style outlined in the DISC model.  </a:t>
            </a:r>
          </a:p>
          <a:p>
            <a:pPr>
              <a:lnSpc>
                <a:spcPct val="107000"/>
              </a:lnSpc>
              <a:spcAft>
                <a:spcPts val="800"/>
              </a:spcAft>
            </a:pPr>
            <a:endParaRPr lang="en-GB" sz="1400" b="1" kern="100" dirty="0">
              <a:effectLst/>
              <a:ea typeface="Calibri" panose="020F050202020403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endParaRPr lang="en-GB" sz="1400" kern="100" dirty="0">
              <a:effectLst/>
              <a:latin typeface="Calibri" panose="020F0502020204030204" pitchFamily="34" charset="0"/>
              <a:ea typeface="Calibri" panose="020F0502020204030204" pitchFamily="34" charset="0"/>
              <a:cs typeface="Arial" panose="020B0604020202020204" pitchFamily="34" charset="0"/>
            </a:endParaRPr>
          </a:p>
          <a:p>
            <a:pPr defTabSz="924458">
              <a:defRPr/>
            </a:pPr>
            <a:endParaRPr lang="en-C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B7A40F-EEE3-40DC-9D6B-7B3D14AA826A}" type="slidenum">
              <a:rPr lang="en-GB" smtClean="0"/>
              <a:t>4</a:t>
            </a:fld>
            <a:endParaRPr lang="en-GB" dirty="0"/>
          </a:p>
        </p:txBody>
      </p:sp>
    </p:spTree>
    <p:extLst>
      <p:ext uri="{BB962C8B-B14F-4D97-AF65-F5344CB8AC3E}">
        <p14:creationId xmlns:p14="http://schemas.microsoft.com/office/powerpoint/2010/main" val="3747272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327025"/>
            <a:ext cx="5575300" cy="3136900"/>
          </a:xfrm>
        </p:spPr>
      </p:sp>
      <p:sp>
        <p:nvSpPr>
          <p:cNvPr id="3" name="Notes Placeholder 2"/>
          <p:cNvSpPr>
            <a:spLocks noGrp="1"/>
          </p:cNvSpPr>
          <p:nvPr>
            <p:ph type="body" idx="1"/>
          </p:nvPr>
        </p:nvSpPr>
        <p:spPr>
          <a:xfrm>
            <a:off x="258109" y="3563447"/>
            <a:ext cx="6468693" cy="5732954"/>
          </a:xfrm>
        </p:spPr>
        <p:txBody>
          <a:bodyPr/>
          <a:lstStyle/>
          <a:p>
            <a:pPr>
              <a:lnSpc>
                <a:spcPct val="107000"/>
              </a:lnSpc>
              <a:spcAft>
                <a:spcPts val="800"/>
              </a:spcAft>
            </a:pPr>
            <a:r>
              <a:rPr lang="en-CA" b="1" kern="100" dirty="0">
                <a:effectLst/>
                <a:highlight>
                  <a:srgbClr val="FFFF00"/>
                </a:highlight>
                <a:ea typeface="Calibri" panose="020F0502020204030204" pitchFamily="34" charset="0"/>
                <a:cs typeface="Arial" panose="020B0604020202020204" pitchFamily="34" charset="0"/>
              </a:rPr>
              <a:t>FACILITATOR NOTES:</a:t>
            </a:r>
          </a:p>
          <a:p>
            <a:pPr algn="l"/>
            <a:r>
              <a:rPr lang="en-CA" b="0" i="0" dirty="0">
                <a:solidFill>
                  <a:srgbClr val="0D0D0D"/>
                </a:solidFill>
                <a:effectLst/>
                <a:highlight>
                  <a:srgbClr val="FFFFFF"/>
                </a:highlight>
              </a:rPr>
              <a:t>The Dominant Communicator is often direct, decisive, and results-oriented. They like to move quickly, take risks, and see immediate results.</a:t>
            </a:r>
          </a:p>
          <a:p>
            <a:pPr algn="l"/>
            <a:endParaRPr lang="en-CA" b="0" i="0" dirty="0">
              <a:solidFill>
                <a:srgbClr val="0D0D0D"/>
              </a:solidFill>
              <a:effectLst/>
              <a:highlight>
                <a:srgbClr val="FFFFFF"/>
              </a:highlight>
            </a:endParaRPr>
          </a:p>
          <a:p>
            <a:pPr algn="l"/>
            <a:r>
              <a:rPr lang="en-CA" b="0" i="0" dirty="0">
                <a:solidFill>
                  <a:srgbClr val="0D0D0D"/>
                </a:solidFill>
                <a:effectLst/>
                <a:highlight>
                  <a:srgbClr val="FFFFFF"/>
                </a:highlight>
              </a:rPr>
              <a:t>Dominant Communicators are very confident when they speak. They sometimes interrupt the conversation because they are eager to share their thoughts. They are comfortable leading group or team discussions.</a:t>
            </a:r>
          </a:p>
          <a:p>
            <a:pPr algn="l"/>
            <a:r>
              <a:rPr lang="en-CA" b="0" i="0" u="sng" dirty="0">
                <a:solidFill>
                  <a:srgbClr val="0D0D0D"/>
                </a:solidFill>
                <a:effectLst/>
                <a:highlight>
                  <a:srgbClr val="FFFFFF"/>
                </a:highlight>
              </a:rPr>
              <a:t>You can spot a DOMINANT Communicator by</a:t>
            </a:r>
            <a:r>
              <a:rPr lang="en-CA" b="0" i="0" dirty="0">
                <a:solidFill>
                  <a:srgbClr val="0D0D0D"/>
                </a:solidFill>
                <a:effectLst/>
                <a:highlight>
                  <a:srgbClr val="FFFFFF"/>
                </a:highlight>
              </a:rPr>
              <a:t>:</a:t>
            </a:r>
          </a:p>
          <a:p>
            <a:pPr algn="l">
              <a:buFont typeface="Arial" panose="020B0604020202020204" pitchFamily="34" charset="0"/>
              <a:buChar char="•"/>
            </a:pPr>
            <a:r>
              <a:rPr lang="en-CA" b="0" i="0" dirty="0">
                <a:solidFill>
                  <a:srgbClr val="0D0D0D"/>
                </a:solidFill>
                <a:effectLst/>
                <a:highlight>
                  <a:srgbClr val="FFFFFF"/>
                </a:highlight>
              </a:rPr>
              <a:t>Their confident manner of speaking.</a:t>
            </a:r>
          </a:p>
          <a:p>
            <a:pPr algn="l">
              <a:buFont typeface="Arial" panose="020B0604020202020204" pitchFamily="34" charset="0"/>
              <a:buChar char="•"/>
            </a:pPr>
            <a:r>
              <a:rPr lang="en-CA" b="0" i="0" dirty="0">
                <a:solidFill>
                  <a:srgbClr val="0D0D0D"/>
                </a:solidFill>
                <a:effectLst/>
                <a:highlight>
                  <a:srgbClr val="FFFFFF"/>
                </a:highlight>
              </a:rPr>
              <a:t>Their tendency to interrupt, as they're eager to share.</a:t>
            </a:r>
          </a:p>
          <a:p>
            <a:pPr algn="l">
              <a:buFont typeface="Arial" panose="020B0604020202020204" pitchFamily="34" charset="0"/>
              <a:buChar char="•"/>
            </a:pPr>
            <a:r>
              <a:rPr lang="en-CA" b="0" i="0" dirty="0">
                <a:solidFill>
                  <a:srgbClr val="0D0D0D"/>
                </a:solidFill>
                <a:effectLst/>
                <a:highlight>
                  <a:srgbClr val="FFFFFF"/>
                </a:highlight>
              </a:rPr>
              <a:t>Their initiative in taking the lead in groups.</a:t>
            </a:r>
          </a:p>
          <a:p>
            <a:pPr algn="l">
              <a:buFont typeface="Arial" panose="020B0604020202020204" pitchFamily="34" charset="0"/>
              <a:buChar char="•"/>
            </a:pPr>
            <a:r>
              <a:rPr lang="en-CA" b="0" i="0" dirty="0">
                <a:solidFill>
                  <a:srgbClr val="0D0D0D"/>
                </a:solidFill>
                <a:effectLst/>
                <a:highlight>
                  <a:srgbClr val="FFFFFF"/>
                </a:highlight>
              </a:rPr>
              <a:t>Their habit of asking goal-oriented questions.</a:t>
            </a:r>
          </a:p>
          <a:p>
            <a:pPr algn="l"/>
            <a:endParaRPr lang="en-CA" b="0" i="0" dirty="0">
              <a:solidFill>
                <a:srgbClr val="0D0D0D"/>
              </a:solidFill>
              <a:effectLst/>
              <a:highlight>
                <a:srgbClr val="FFFFFF"/>
              </a:highlight>
            </a:endParaRPr>
          </a:p>
          <a:p>
            <a:pPr algn="l"/>
            <a:r>
              <a:rPr lang="en-CA" b="0" i="0" u="sng" dirty="0">
                <a:solidFill>
                  <a:srgbClr val="0D0D0D"/>
                </a:solidFill>
                <a:effectLst/>
                <a:highlight>
                  <a:srgbClr val="FFFFFF"/>
                </a:highlight>
              </a:rPr>
              <a:t>You can better communicate and connect with them by:</a:t>
            </a:r>
          </a:p>
          <a:p>
            <a:pPr algn="l">
              <a:buFont typeface="Arial" panose="020B0604020202020204" pitchFamily="34" charset="0"/>
              <a:buChar char="•"/>
            </a:pPr>
            <a:r>
              <a:rPr lang="en-CA" b="0" i="0" dirty="0">
                <a:solidFill>
                  <a:srgbClr val="0D0D0D"/>
                </a:solidFill>
                <a:effectLst/>
                <a:highlight>
                  <a:srgbClr val="FFFFFF"/>
                </a:highlight>
              </a:rPr>
              <a:t>Stating points clearly and briefly—get to the business at hand.</a:t>
            </a:r>
          </a:p>
          <a:p>
            <a:pPr algn="l">
              <a:buFont typeface="Arial" panose="020B0604020202020204" pitchFamily="34" charset="0"/>
              <a:buChar char="•"/>
            </a:pPr>
            <a:r>
              <a:rPr lang="en-CA" b="0" i="0" dirty="0">
                <a:solidFill>
                  <a:srgbClr val="0D0D0D"/>
                </a:solidFill>
                <a:effectLst/>
                <a:highlight>
                  <a:srgbClr val="FFFFFF"/>
                </a:highlight>
              </a:rPr>
              <a:t>Giving the facts - emphasize the results and what will be achieved by the conversation.</a:t>
            </a:r>
          </a:p>
          <a:p>
            <a:pPr algn="l">
              <a:buFont typeface="Arial" panose="020B0604020202020204" pitchFamily="34" charset="0"/>
              <a:buChar char="•"/>
            </a:pPr>
            <a:r>
              <a:rPr lang="en-CA" b="0" i="0" dirty="0">
                <a:solidFill>
                  <a:srgbClr val="0D0D0D"/>
                </a:solidFill>
                <a:effectLst/>
                <a:highlight>
                  <a:srgbClr val="FFFFFF"/>
                </a:highlight>
              </a:rPr>
              <a:t>Being quick - avoid idle chatter or long stories.</a:t>
            </a:r>
          </a:p>
          <a:p>
            <a:pPr algn="l">
              <a:buFont typeface="Arial" panose="020B0604020202020204" pitchFamily="34" charset="0"/>
              <a:buChar char="•"/>
            </a:pPr>
            <a:r>
              <a:rPr lang="en-CA" b="0" i="0" dirty="0">
                <a:solidFill>
                  <a:srgbClr val="0D0D0D"/>
                </a:solidFill>
                <a:effectLst/>
                <a:highlight>
                  <a:srgbClr val="FFFFFF"/>
                </a:highlight>
              </a:rPr>
              <a:t>Presenting them with choices that show they are in control of the conversation.</a:t>
            </a:r>
          </a:p>
          <a:p>
            <a:pPr algn="l">
              <a:buFont typeface="Arial" panose="020B0604020202020204" pitchFamily="34" charset="0"/>
              <a:buChar char="•"/>
            </a:pPr>
            <a:r>
              <a:rPr lang="en-CA" b="0" i="0" dirty="0">
                <a:solidFill>
                  <a:srgbClr val="0D0D0D"/>
                </a:solidFill>
                <a:effectLst/>
                <a:highlight>
                  <a:srgbClr val="FFFFFF"/>
                </a:highlight>
              </a:rPr>
              <a:t>Being prepared and organized and getting to the point quickly.</a:t>
            </a:r>
          </a:p>
          <a:p>
            <a:pPr algn="l"/>
            <a:endParaRPr lang="en-CA" b="1" dirty="0">
              <a:solidFill>
                <a:srgbClr val="0D0D0D"/>
              </a:solidFill>
              <a:highlight>
                <a:srgbClr val="FFFFFF"/>
              </a:highlight>
            </a:endParaRPr>
          </a:p>
          <a:p>
            <a:pPr algn="l"/>
            <a:r>
              <a:rPr lang="en-CA" dirty="0">
                <a:solidFill>
                  <a:srgbClr val="0D0D0D"/>
                </a:solidFill>
                <a:highlight>
                  <a:srgbClr val="FFFFFF"/>
                </a:highlight>
              </a:rPr>
              <a:t>S</a:t>
            </a:r>
            <a:r>
              <a:rPr lang="en-CA" b="0" i="0" dirty="0">
                <a:solidFill>
                  <a:srgbClr val="0D0D0D"/>
                </a:solidFill>
                <a:effectLst/>
                <a:highlight>
                  <a:srgbClr val="FFFFFF"/>
                </a:highlight>
              </a:rPr>
              <a:t>ome examples of famous people who show a DOMINANT communication style:</a:t>
            </a:r>
          </a:p>
          <a:p>
            <a:pPr algn="l">
              <a:buFont typeface="+mj-lt"/>
              <a:buNone/>
            </a:pPr>
            <a:r>
              <a:rPr lang="en-CA" b="1" i="0" dirty="0">
                <a:solidFill>
                  <a:srgbClr val="0D0D0D"/>
                </a:solidFill>
                <a:effectLst/>
                <a:highlight>
                  <a:srgbClr val="FFFFFF"/>
                </a:highlight>
              </a:rPr>
              <a:t>Steve Jobs</a:t>
            </a:r>
            <a:r>
              <a:rPr lang="en-CA" b="0" i="0" dirty="0">
                <a:solidFill>
                  <a:srgbClr val="0D0D0D"/>
                </a:solidFill>
                <a:effectLst/>
                <a:highlight>
                  <a:srgbClr val="FFFFFF"/>
                </a:highlight>
              </a:rPr>
              <a:t> - The co-founder of Apple was known for his direct and uncompromising approach, often pushing his teams to meet very high standards and achieve specific, ambitious results.</a:t>
            </a:r>
            <a:endParaRPr lang="en-CA" b="1" i="0" dirty="0">
              <a:solidFill>
                <a:srgbClr val="0D0D0D"/>
              </a:solidFill>
              <a:effectLst/>
              <a:highlight>
                <a:srgbClr val="FFFFFF"/>
              </a:highlight>
            </a:endParaRPr>
          </a:p>
          <a:p>
            <a:pPr algn="l">
              <a:buFont typeface="+mj-lt"/>
              <a:buNone/>
            </a:pPr>
            <a:r>
              <a:rPr lang="en-CA" b="1" i="0" dirty="0">
                <a:solidFill>
                  <a:srgbClr val="0D0D0D"/>
                </a:solidFill>
                <a:effectLst/>
                <a:highlight>
                  <a:srgbClr val="FFFFFF"/>
                </a:highlight>
              </a:rPr>
              <a:t>Margaret Thatcher</a:t>
            </a:r>
            <a:r>
              <a:rPr lang="en-CA" b="0" i="0" dirty="0">
                <a:solidFill>
                  <a:srgbClr val="0D0D0D"/>
                </a:solidFill>
                <a:effectLst/>
                <a:highlight>
                  <a:srgbClr val="FFFFFF"/>
                </a:highlight>
              </a:rPr>
              <a:t> - The former Prime Minister of the United Kingdom, often referred to as the "Iron Lady," was famous for her firm and authoritative speaking style and her strong leadership.</a:t>
            </a:r>
            <a:endParaRPr lang="en-CA" b="1" i="0" dirty="0">
              <a:solidFill>
                <a:srgbClr val="0D0D0D"/>
              </a:solidFill>
              <a:effectLst/>
              <a:highlight>
                <a:srgbClr val="FFFFFF"/>
              </a:highlight>
            </a:endParaRPr>
          </a:p>
          <a:p>
            <a:pPr algn="l">
              <a:buFont typeface="+mj-lt"/>
              <a:buNone/>
            </a:pPr>
            <a:r>
              <a:rPr lang="en-CA" b="1" i="0" dirty="0">
                <a:solidFill>
                  <a:srgbClr val="0D0D0D"/>
                </a:solidFill>
                <a:effectLst/>
                <a:highlight>
                  <a:srgbClr val="FFFFFF"/>
                </a:highlight>
              </a:rPr>
              <a:t>Gordon Ramsay</a:t>
            </a:r>
            <a:r>
              <a:rPr lang="en-CA" b="0" i="0" dirty="0">
                <a:solidFill>
                  <a:srgbClr val="0D0D0D"/>
                </a:solidFill>
                <a:effectLst/>
                <a:highlight>
                  <a:srgbClr val="FFFFFF"/>
                </a:highlight>
              </a:rPr>
              <a:t> - The celebrity chef is well-known for his direct, no-nonsense demeanor in the kitchen, often leading with a high level of intensity and assertiveness.</a:t>
            </a:r>
          </a:p>
          <a:p>
            <a:pPr algn="l"/>
            <a:endParaRPr lang="en-CA" b="0" i="0" dirty="0">
              <a:solidFill>
                <a:srgbClr val="0D0D0D"/>
              </a:solidFill>
              <a:effectLst/>
              <a:highlight>
                <a:srgbClr val="FFFFFF"/>
              </a:highlight>
            </a:endParaRPr>
          </a:p>
          <a:p>
            <a:pPr defTabSz="924458">
              <a:defRPr/>
            </a:pPr>
            <a:r>
              <a:rPr lang="en-CA" b="1" i="0" dirty="0">
                <a:solidFill>
                  <a:srgbClr val="0D0D0D"/>
                </a:solidFill>
                <a:effectLst/>
                <a:highlight>
                  <a:srgbClr val="FFFFFF"/>
                </a:highlight>
              </a:rPr>
              <a:t>Question:  Do you know someone who is a DOMINANT Communicator? </a:t>
            </a:r>
            <a:endParaRPr lang="en-CA"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B7A40F-EEE3-40DC-9D6B-7B3D14AA826A}" type="slidenum">
              <a:rPr lang="en-GB" smtClean="0"/>
              <a:t>5</a:t>
            </a:fld>
            <a:endParaRPr lang="en-GB" dirty="0"/>
          </a:p>
        </p:txBody>
      </p:sp>
    </p:spTree>
    <p:extLst>
      <p:ext uri="{BB962C8B-B14F-4D97-AF65-F5344CB8AC3E}">
        <p14:creationId xmlns:p14="http://schemas.microsoft.com/office/powerpoint/2010/main" val="1046421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390525"/>
            <a:ext cx="5575300" cy="3136900"/>
          </a:xfrm>
        </p:spPr>
      </p:sp>
      <p:sp>
        <p:nvSpPr>
          <p:cNvPr id="3" name="Notes Placeholder 2"/>
          <p:cNvSpPr>
            <a:spLocks noGrp="1"/>
          </p:cNvSpPr>
          <p:nvPr>
            <p:ph type="body" idx="1"/>
          </p:nvPr>
        </p:nvSpPr>
        <p:spPr>
          <a:xfrm>
            <a:off x="271131" y="3772080"/>
            <a:ext cx="6337963" cy="4670108"/>
          </a:xfrm>
        </p:spPr>
        <p:txBody>
          <a:bodyPr/>
          <a:lstStyle/>
          <a:p>
            <a:pPr>
              <a:lnSpc>
                <a:spcPct val="107000"/>
              </a:lnSpc>
              <a:spcAft>
                <a:spcPts val="800"/>
              </a:spcAft>
            </a:pPr>
            <a:r>
              <a:rPr lang="en-CA" b="1" kern="100" dirty="0">
                <a:effectLst/>
                <a:highlight>
                  <a:srgbClr val="FFFF00"/>
                </a:highlight>
                <a:ea typeface="Calibri" panose="020F0502020204030204" pitchFamily="34" charset="0"/>
                <a:cs typeface="Arial" panose="020B0604020202020204" pitchFamily="34" charset="0"/>
              </a:rPr>
              <a:t>FACILITATOR NOTES:</a:t>
            </a:r>
          </a:p>
          <a:p>
            <a:pPr algn="l"/>
            <a:r>
              <a:rPr lang="en-CA" b="0" i="0" dirty="0">
                <a:solidFill>
                  <a:srgbClr val="0D0D0D"/>
                </a:solidFill>
                <a:effectLst/>
                <a:highlight>
                  <a:srgbClr val="FFFFFF"/>
                </a:highlight>
              </a:rPr>
              <a:t>Individuals with the Influential (I) style are talkative, sociable, optimistic, and lively.</a:t>
            </a:r>
          </a:p>
          <a:p>
            <a:pPr algn="l"/>
            <a:endParaRPr lang="en-CA" b="0" i="0" dirty="0">
              <a:solidFill>
                <a:srgbClr val="0D0D0D"/>
              </a:solidFill>
              <a:effectLst/>
              <a:highlight>
                <a:srgbClr val="FFFFFF"/>
              </a:highlight>
            </a:endParaRPr>
          </a:p>
          <a:p>
            <a:pPr algn="l"/>
            <a:r>
              <a:rPr lang="en-CA" b="0" i="0" dirty="0">
                <a:solidFill>
                  <a:srgbClr val="0D0D0D"/>
                </a:solidFill>
                <a:effectLst/>
                <a:highlight>
                  <a:srgbClr val="FFFFFF"/>
                </a:highlight>
              </a:rPr>
              <a:t>They are people-oriented; they want to engage and share their stories and feel like they are really heard.</a:t>
            </a:r>
          </a:p>
          <a:p>
            <a:pPr algn="l"/>
            <a:r>
              <a:rPr lang="en-CA" b="0" i="0" u="sng" dirty="0">
                <a:solidFill>
                  <a:srgbClr val="0D0D0D"/>
                </a:solidFill>
                <a:effectLst/>
                <a:highlight>
                  <a:srgbClr val="FFFFFF"/>
                </a:highlight>
              </a:rPr>
              <a:t>You can identify an INFLUENTIAL communication style by:</a:t>
            </a:r>
          </a:p>
          <a:p>
            <a:pPr algn="l">
              <a:buFont typeface="Arial" panose="020B0604020202020204" pitchFamily="34" charset="0"/>
              <a:buChar char="•"/>
            </a:pPr>
            <a:r>
              <a:rPr lang="en-CA" b="0" i="0" dirty="0">
                <a:solidFill>
                  <a:srgbClr val="0D0D0D"/>
                </a:solidFill>
                <a:effectLst/>
                <a:highlight>
                  <a:srgbClr val="FFFFFF"/>
                </a:highlight>
              </a:rPr>
              <a:t>Their animated and enthusiastic gestures</a:t>
            </a:r>
          </a:p>
          <a:p>
            <a:pPr algn="l">
              <a:buFont typeface="Arial" panose="020B0604020202020204" pitchFamily="34" charset="0"/>
              <a:buChar char="•"/>
            </a:pPr>
            <a:r>
              <a:rPr lang="en-CA" b="0" i="0" dirty="0">
                <a:solidFill>
                  <a:srgbClr val="0D0D0D"/>
                </a:solidFill>
                <a:effectLst/>
                <a:highlight>
                  <a:srgbClr val="FFFFFF"/>
                </a:highlight>
              </a:rPr>
              <a:t>Their inclination to share personal stories</a:t>
            </a:r>
          </a:p>
          <a:p>
            <a:pPr algn="l">
              <a:buFont typeface="Arial" panose="020B0604020202020204" pitchFamily="34" charset="0"/>
              <a:buChar char="•"/>
            </a:pPr>
            <a:r>
              <a:rPr lang="en-CA" b="0" i="0" dirty="0">
                <a:solidFill>
                  <a:srgbClr val="0D0D0D"/>
                </a:solidFill>
                <a:effectLst/>
                <a:highlight>
                  <a:srgbClr val="FFFFFF"/>
                </a:highlight>
              </a:rPr>
              <a:t>Their natural role at the center of social interactions</a:t>
            </a:r>
          </a:p>
          <a:p>
            <a:pPr algn="l"/>
            <a:endParaRPr lang="en-CA" b="0" i="0" dirty="0">
              <a:solidFill>
                <a:srgbClr val="0D0D0D"/>
              </a:solidFill>
              <a:effectLst/>
              <a:highlight>
                <a:srgbClr val="FFFFFF"/>
              </a:highlight>
            </a:endParaRPr>
          </a:p>
          <a:p>
            <a:pPr algn="l"/>
            <a:r>
              <a:rPr lang="en-CA" b="0" i="0" u="sng" dirty="0">
                <a:solidFill>
                  <a:srgbClr val="0D0D0D"/>
                </a:solidFill>
                <a:effectLst/>
                <a:highlight>
                  <a:srgbClr val="FFFFFF"/>
                </a:highlight>
              </a:rPr>
              <a:t>Connect with them by:</a:t>
            </a:r>
          </a:p>
          <a:p>
            <a:pPr algn="l">
              <a:buFont typeface="Arial" panose="020B0604020202020204" pitchFamily="34" charset="0"/>
              <a:buChar char="•"/>
            </a:pPr>
            <a:r>
              <a:rPr lang="en-CA" b="0" i="0" dirty="0">
                <a:solidFill>
                  <a:srgbClr val="0D0D0D"/>
                </a:solidFill>
                <a:effectLst/>
                <a:highlight>
                  <a:srgbClr val="FFFFFF"/>
                </a:highlight>
              </a:rPr>
              <a:t>Engaging in friendly conversations</a:t>
            </a:r>
          </a:p>
          <a:p>
            <a:pPr algn="l">
              <a:buFont typeface="Arial" panose="020B0604020202020204" pitchFamily="34" charset="0"/>
              <a:buChar char="•"/>
            </a:pPr>
            <a:r>
              <a:rPr lang="en-CA" b="0" i="0" dirty="0">
                <a:solidFill>
                  <a:srgbClr val="0D0D0D"/>
                </a:solidFill>
                <a:effectLst/>
                <a:highlight>
                  <a:srgbClr val="FFFFFF"/>
                </a:highlight>
              </a:rPr>
              <a:t>Maintaining a positive attitude</a:t>
            </a:r>
          </a:p>
          <a:p>
            <a:pPr algn="l">
              <a:buFont typeface="Arial" panose="020B0604020202020204" pitchFamily="34" charset="0"/>
              <a:buChar char="•"/>
            </a:pPr>
            <a:r>
              <a:rPr lang="en-CA" b="0" i="0" dirty="0">
                <a:solidFill>
                  <a:srgbClr val="0D0D0D"/>
                </a:solidFill>
                <a:effectLst/>
                <a:highlight>
                  <a:srgbClr val="FFFFFF"/>
                </a:highlight>
              </a:rPr>
              <a:t>Relating through stories or examples</a:t>
            </a:r>
          </a:p>
          <a:p>
            <a:pPr algn="l">
              <a:buFont typeface="Arial" panose="020B0604020202020204" pitchFamily="34" charset="0"/>
              <a:buChar char="•"/>
            </a:pPr>
            <a:endParaRPr lang="en-CA" b="0" i="0" dirty="0">
              <a:solidFill>
                <a:srgbClr val="0D0D0D"/>
              </a:solidFill>
              <a:effectLst/>
              <a:highlight>
                <a:srgbClr val="FFFFFF"/>
              </a:highlight>
            </a:endParaRPr>
          </a:p>
          <a:p>
            <a:pPr algn="l"/>
            <a:r>
              <a:rPr lang="en-CA" dirty="0">
                <a:solidFill>
                  <a:srgbClr val="0D0D0D"/>
                </a:solidFill>
                <a:highlight>
                  <a:srgbClr val="FFFFFF"/>
                </a:highlight>
              </a:rPr>
              <a:t>S</a:t>
            </a:r>
            <a:r>
              <a:rPr lang="en-CA" b="0" i="0" dirty="0">
                <a:solidFill>
                  <a:srgbClr val="0D0D0D"/>
                </a:solidFill>
                <a:effectLst/>
                <a:highlight>
                  <a:srgbClr val="FFFFFF"/>
                </a:highlight>
              </a:rPr>
              <a:t>ome examples of famous people who show an INFLUENTIAL communication style</a:t>
            </a:r>
          </a:p>
          <a:p>
            <a:pPr algn="l"/>
            <a:r>
              <a:rPr lang="en-CA" b="1" i="0" dirty="0">
                <a:solidFill>
                  <a:srgbClr val="0D0D0D"/>
                </a:solidFill>
                <a:effectLst/>
                <a:highlight>
                  <a:srgbClr val="FFFFFF"/>
                </a:highlight>
              </a:rPr>
              <a:t>Oprah Winfrey</a:t>
            </a:r>
            <a:r>
              <a:rPr lang="en-CA" b="0" i="0" dirty="0">
                <a:solidFill>
                  <a:srgbClr val="0D0D0D"/>
                </a:solidFill>
                <a:effectLst/>
                <a:highlight>
                  <a:srgbClr val="FFFFFF"/>
                </a:highlight>
              </a:rPr>
              <a:t> - Known for her empathetic and engaging communication style, Oprah connects deeply with her audience, making her a quintessential example of an Influential communicator.</a:t>
            </a:r>
          </a:p>
          <a:p>
            <a:pPr algn="l"/>
            <a:r>
              <a:rPr lang="en-CA" b="1" i="0" dirty="0">
                <a:solidFill>
                  <a:srgbClr val="0D0D0D"/>
                </a:solidFill>
                <a:effectLst/>
                <a:highlight>
                  <a:srgbClr val="FFFFFF"/>
                </a:highlight>
              </a:rPr>
              <a:t>Barack Obama</a:t>
            </a:r>
            <a:r>
              <a:rPr lang="en-CA" b="0" i="0" dirty="0">
                <a:solidFill>
                  <a:srgbClr val="0D0D0D"/>
                </a:solidFill>
                <a:effectLst/>
                <a:highlight>
                  <a:srgbClr val="FFFFFF"/>
                </a:highlight>
              </a:rPr>
              <a:t> - His charisma and ability to connect with diverse audiences through storytelling and persuasive speeches are hallmark traits of an Influential communicator.</a:t>
            </a:r>
          </a:p>
          <a:p>
            <a:pPr algn="l">
              <a:buFont typeface="Arial" panose="020B0604020202020204" pitchFamily="34" charset="0"/>
              <a:buNone/>
            </a:pPr>
            <a:endParaRPr lang="en-CA" b="0" i="0" dirty="0">
              <a:solidFill>
                <a:srgbClr val="0D0D0D"/>
              </a:solidFill>
              <a:effectLst/>
              <a:highlight>
                <a:srgbClr val="FFFFFF"/>
              </a:highlight>
            </a:endParaRPr>
          </a:p>
          <a:p>
            <a:pPr marL="0" marR="0" lvl="0" indent="0" algn="l" defTabSz="924458" rtl="0" eaLnBrk="1" fontAlgn="auto" latinLnBrk="0" hangingPunct="1">
              <a:lnSpc>
                <a:spcPct val="100000"/>
              </a:lnSpc>
              <a:spcBef>
                <a:spcPts val="0"/>
              </a:spcBef>
              <a:spcAft>
                <a:spcPts val="0"/>
              </a:spcAft>
              <a:buClrTx/>
              <a:buSzTx/>
              <a:buFontTx/>
              <a:buNone/>
              <a:tabLst/>
              <a:defRPr/>
            </a:pPr>
            <a:r>
              <a:rPr lang="en-CA" b="1" i="0" dirty="0">
                <a:solidFill>
                  <a:srgbClr val="0D0D0D"/>
                </a:solidFill>
                <a:effectLst/>
                <a:highlight>
                  <a:srgbClr val="FFFFFF"/>
                </a:highlight>
              </a:rPr>
              <a:t>Question:  Do you know someone who is an INFLUENTIAL Communicator? </a:t>
            </a:r>
            <a:endParaRPr lang="en-CA" dirty="0">
              <a:ea typeface="Calibri" panose="020F0502020204030204" pitchFamily="34" charset="0"/>
              <a:cs typeface="Times New Roman" panose="02020603050405020304" pitchFamily="18" charset="0"/>
            </a:endParaRPr>
          </a:p>
          <a:p>
            <a:pPr defTabSz="924458">
              <a:defRPr/>
            </a:pPr>
            <a:endParaRPr lang="en-C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B7A40F-EEE3-40DC-9D6B-7B3D14AA826A}" type="slidenum">
              <a:rPr lang="en-GB" smtClean="0"/>
              <a:t>6</a:t>
            </a:fld>
            <a:endParaRPr lang="en-GB" dirty="0"/>
          </a:p>
        </p:txBody>
      </p:sp>
    </p:spTree>
    <p:extLst>
      <p:ext uri="{BB962C8B-B14F-4D97-AF65-F5344CB8AC3E}">
        <p14:creationId xmlns:p14="http://schemas.microsoft.com/office/powerpoint/2010/main" val="2093379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400050"/>
            <a:ext cx="5575300" cy="3136900"/>
          </a:xfrm>
        </p:spPr>
      </p:sp>
      <p:sp>
        <p:nvSpPr>
          <p:cNvPr id="3" name="Notes Placeholder 2"/>
          <p:cNvSpPr>
            <a:spLocks noGrp="1"/>
          </p:cNvSpPr>
          <p:nvPr>
            <p:ph type="body" idx="1"/>
          </p:nvPr>
        </p:nvSpPr>
        <p:spPr>
          <a:xfrm>
            <a:off x="389615" y="3650975"/>
            <a:ext cx="6254032" cy="5469171"/>
          </a:xfrm>
        </p:spPr>
        <p:txBody>
          <a:bodyPr/>
          <a:lstStyle/>
          <a:p>
            <a:pPr>
              <a:lnSpc>
                <a:spcPct val="107000"/>
              </a:lnSpc>
              <a:spcAft>
                <a:spcPts val="800"/>
              </a:spcAft>
            </a:pPr>
            <a:r>
              <a:rPr lang="en-CA" b="1" kern="100" dirty="0">
                <a:effectLst/>
                <a:highlight>
                  <a:srgbClr val="FFFF00"/>
                </a:highlight>
                <a:ea typeface="Calibri" panose="020F0502020204030204" pitchFamily="34" charset="0"/>
                <a:cs typeface="Arial" panose="020B0604020202020204" pitchFamily="34" charset="0"/>
              </a:rPr>
              <a:t>FACILITATOR NOTES:</a:t>
            </a:r>
          </a:p>
          <a:p>
            <a:pPr algn="l"/>
            <a:r>
              <a:rPr lang="en-CA" b="0" i="0" dirty="0">
                <a:solidFill>
                  <a:srgbClr val="0D0D0D"/>
                </a:solidFill>
                <a:effectLst/>
                <a:highlight>
                  <a:srgbClr val="FFFFFF"/>
                </a:highlight>
              </a:rPr>
              <a:t>Steady style communicators represent approximately 32% of the global population.</a:t>
            </a:r>
          </a:p>
          <a:p>
            <a:pPr algn="l"/>
            <a:r>
              <a:rPr lang="en-CA" b="0" i="0" dirty="0">
                <a:solidFill>
                  <a:srgbClr val="0D0D0D"/>
                </a:solidFill>
                <a:effectLst/>
                <a:highlight>
                  <a:srgbClr val="FFFFFF"/>
                </a:highlight>
              </a:rPr>
              <a:t>They are often calm, patient, and laid-back, and are seen as attentive listeners.</a:t>
            </a:r>
          </a:p>
          <a:p>
            <a:pPr algn="l"/>
            <a:r>
              <a:rPr lang="en-CA" b="0" i="0" u="sng" dirty="0">
                <a:solidFill>
                  <a:srgbClr val="0D0D0D"/>
                </a:solidFill>
                <a:effectLst/>
                <a:highlight>
                  <a:srgbClr val="FFFFFF"/>
                </a:highlight>
              </a:rPr>
              <a:t>You can identify them by:</a:t>
            </a:r>
          </a:p>
          <a:p>
            <a:pPr algn="l">
              <a:buFont typeface="Arial" panose="020B0604020202020204" pitchFamily="34" charset="0"/>
              <a:buChar char="•"/>
            </a:pPr>
            <a:r>
              <a:rPr lang="en-CA" b="0" i="0" dirty="0">
                <a:solidFill>
                  <a:srgbClr val="0D0D0D"/>
                </a:solidFill>
                <a:effectLst/>
                <a:highlight>
                  <a:srgbClr val="FFFFFF"/>
                </a:highlight>
              </a:rPr>
              <a:t>Their calm approach in conversations</a:t>
            </a:r>
          </a:p>
          <a:p>
            <a:pPr algn="l">
              <a:buFont typeface="Arial" panose="020B0604020202020204" pitchFamily="34" charset="0"/>
              <a:buChar char="•"/>
            </a:pPr>
            <a:r>
              <a:rPr lang="en-CA" b="0" i="0" dirty="0">
                <a:solidFill>
                  <a:srgbClr val="0D0D0D"/>
                </a:solidFill>
                <a:effectLst/>
                <a:highlight>
                  <a:srgbClr val="FFFFFF"/>
                </a:highlight>
              </a:rPr>
              <a:t>Their preference for listening over speaking</a:t>
            </a:r>
          </a:p>
          <a:p>
            <a:pPr algn="l">
              <a:buFont typeface="Arial" panose="020B0604020202020204" pitchFamily="34" charset="0"/>
              <a:buChar char="•"/>
            </a:pPr>
            <a:r>
              <a:rPr lang="en-CA" b="0" i="0" dirty="0">
                <a:solidFill>
                  <a:srgbClr val="0D0D0D"/>
                </a:solidFill>
                <a:effectLst/>
                <a:highlight>
                  <a:srgbClr val="FFFFFF"/>
                </a:highlight>
              </a:rPr>
              <a:t>Their tendency to avoid conflicts</a:t>
            </a:r>
          </a:p>
          <a:p>
            <a:pPr algn="l">
              <a:buFont typeface="Arial" panose="020B0604020202020204" pitchFamily="34" charset="0"/>
              <a:buChar char="•"/>
            </a:pPr>
            <a:r>
              <a:rPr lang="en-CA" b="0" i="0" dirty="0">
                <a:solidFill>
                  <a:srgbClr val="0D0D0D"/>
                </a:solidFill>
                <a:effectLst/>
                <a:highlight>
                  <a:srgbClr val="FFFFFF"/>
                </a:highlight>
              </a:rPr>
              <a:t>Their questions about how you are feeling or how they can help</a:t>
            </a:r>
          </a:p>
          <a:p>
            <a:pPr algn="l"/>
            <a:endParaRPr lang="en-CA" b="0" i="0" u="sng" dirty="0">
              <a:solidFill>
                <a:srgbClr val="0D0D0D"/>
              </a:solidFill>
              <a:effectLst/>
              <a:highlight>
                <a:srgbClr val="FFFFFF"/>
              </a:highlight>
            </a:endParaRPr>
          </a:p>
          <a:p>
            <a:pPr algn="l"/>
            <a:r>
              <a:rPr lang="en-CA" b="0" i="0" u="sng" dirty="0">
                <a:solidFill>
                  <a:srgbClr val="0D0D0D"/>
                </a:solidFill>
                <a:effectLst/>
                <a:highlight>
                  <a:srgbClr val="FFFFFF"/>
                </a:highlight>
              </a:rPr>
              <a:t>You can communication with them by: </a:t>
            </a:r>
          </a:p>
          <a:p>
            <a:pPr algn="l">
              <a:buFont typeface="Arial" panose="020B0604020202020204" pitchFamily="34" charset="0"/>
              <a:buChar char="•"/>
            </a:pPr>
            <a:r>
              <a:rPr lang="en-CA" b="0" i="0" dirty="0">
                <a:solidFill>
                  <a:srgbClr val="0D0D0D"/>
                </a:solidFill>
                <a:effectLst/>
                <a:highlight>
                  <a:srgbClr val="FFFFFF"/>
                </a:highlight>
              </a:rPr>
              <a:t>Being open about your feelings and sharing them in the conversation </a:t>
            </a:r>
          </a:p>
          <a:p>
            <a:pPr algn="l">
              <a:buFont typeface="Arial" panose="020B0604020202020204" pitchFamily="34" charset="0"/>
              <a:buChar char="•"/>
            </a:pPr>
            <a:r>
              <a:rPr lang="en-CA" b="0" i="0" dirty="0">
                <a:solidFill>
                  <a:srgbClr val="0D0D0D"/>
                </a:solidFill>
                <a:effectLst/>
                <a:highlight>
                  <a:srgbClr val="FFFFFF"/>
                </a:highlight>
              </a:rPr>
              <a:t>Not rushing the conversation and showing them you are sincere </a:t>
            </a:r>
          </a:p>
          <a:p>
            <a:pPr algn="l">
              <a:buFont typeface="Arial" panose="020B0604020202020204" pitchFamily="34" charset="0"/>
              <a:buChar char="•"/>
            </a:pPr>
            <a:r>
              <a:rPr lang="en-CA" b="0" i="0" dirty="0">
                <a:solidFill>
                  <a:srgbClr val="0D0D0D"/>
                </a:solidFill>
                <a:effectLst/>
                <a:highlight>
                  <a:srgbClr val="FFFFFF"/>
                </a:highlight>
              </a:rPr>
              <a:t>Providing them with reassurance about changes, as steady style communications are often resistance to new ideas or changes</a:t>
            </a:r>
          </a:p>
          <a:p>
            <a:pPr algn="l">
              <a:buFont typeface="Arial" panose="020B0604020202020204" pitchFamily="34" charset="0"/>
              <a:buChar char="•"/>
            </a:pPr>
            <a:r>
              <a:rPr lang="en-CA" b="0" i="0" dirty="0">
                <a:solidFill>
                  <a:srgbClr val="0D0D0D"/>
                </a:solidFill>
                <a:effectLst/>
                <a:highlight>
                  <a:srgbClr val="FFFFFF"/>
                </a:highlight>
              </a:rPr>
              <a:t>Showing you are engaged by practicing your active listening skills </a:t>
            </a:r>
          </a:p>
          <a:p>
            <a:pPr algn="l">
              <a:buFont typeface="Arial" panose="020B0604020202020204" pitchFamily="34" charset="0"/>
              <a:buNone/>
            </a:pPr>
            <a:endParaRPr lang="en-CA" b="0" i="0" dirty="0">
              <a:solidFill>
                <a:srgbClr val="0D0D0D"/>
              </a:solidFill>
              <a:effectLst/>
              <a:highlight>
                <a:srgbClr val="FFFFFF"/>
              </a:highlight>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CA" dirty="0">
                <a:solidFill>
                  <a:srgbClr val="0D0D0D"/>
                </a:solidFill>
                <a:highlight>
                  <a:srgbClr val="FFFFFF"/>
                </a:highlight>
              </a:rPr>
              <a:t>S</a:t>
            </a:r>
            <a:r>
              <a:rPr lang="en-CA" b="0" i="0" dirty="0">
                <a:solidFill>
                  <a:srgbClr val="0D0D0D"/>
                </a:solidFill>
                <a:effectLst/>
                <a:highlight>
                  <a:srgbClr val="FFFFFF"/>
                </a:highlight>
              </a:rPr>
              <a:t>ome examples of famous people who show a STEADY communication style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b="1" i="0" dirty="0">
                <a:solidFill>
                  <a:srgbClr val="0D0D0D"/>
                </a:solidFill>
                <a:effectLst/>
                <a:highlight>
                  <a:srgbClr val="FFFFFF"/>
                </a:highlight>
              </a:rPr>
              <a:t>Dr. Bonnie Henry</a:t>
            </a:r>
            <a:r>
              <a:rPr lang="en-CA" b="0" i="0" dirty="0">
                <a:solidFill>
                  <a:srgbClr val="0D0D0D"/>
                </a:solidFill>
                <a:effectLst/>
                <a:highlight>
                  <a:srgbClr val="FFFFFF"/>
                </a:highlight>
              </a:rPr>
              <a:t> - The Provincial Health Officer for British Columbia, Dr. Henry has gained national recognition for her "Be Kind, Be Calm, Be Safe" mantra during the COVID-19 pandemic. Her empathetic and soothing communication style has helped guide the province through the crisis with clarity and compassion.</a:t>
            </a:r>
          </a:p>
          <a:p>
            <a:pPr algn="l">
              <a:buFont typeface="+mj-lt"/>
              <a:buNone/>
            </a:pPr>
            <a:r>
              <a:rPr lang="en-CA" b="1" i="0" dirty="0">
                <a:solidFill>
                  <a:srgbClr val="0D0D0D"/>
                </a:solidFill>
                <a:effectLst/>
                <a:highlight>
                  <a:srgbClr val="FFFFFF"/>
                </a:highlight>
              </a:rPr>
              <a:t>Jimmy Carter</a:t>
            </a:r>
            <a:r>
              <a:rPr lang="en-CA" b="0" i="0" dirty="0">
                <a:solidFill>
                  <a:srgbClr val="0D0D0D"/>
                </a:solidFill>
                <a:effectLst/>
                <a:highlight>
                  <a:srgbClr val="FFFFFF"/>
                </a:highlight>
              </a:rPr>
              <a:t> - The former U.S. President is known for his gentle and thoughtful communication style. Even after his presidency, Carter's work with humanitarian efforts and his diplomatic endeavors reflect his steady and compassionate approach to communication and leadership.</a:t>
            </a:r>
          </a:p>
          <a:p>
            <a:pPr marL="0" lvl="0" indent="0">
              <a:lnSpc>
                <a:spcPct val="107000"/>
              </a:lnSpc>
              <a:spcAft>
                <a:spcPts val="800"/>
              </a:spcAft>
              <a:buFont typeface="Arial" panose="020B0604020202020204" pitchFamily="34" charset="0"/>
              <a:buNone/>
            </a:pPr>
            <a:endParaRPr lang="en-GB" kern="100" dirty="0">
              <a:effectLst/>
              <a:ea typeface="Calibri" panose="020F0502020204030204" pitchFamily="34" charset="0"/>
              <a:cs typeface="Arial" panose="020B0604020202020204" pitchFamily="34" charset="0"/>
            </a:endParaRPr>
          </a:p>
          <a:p>
            <a:pPr marL="0" marR="0" lvl="0" indent="0" algn="l" defTabSz="924458" rtl="0" eaLnBrk="1" fontAlgn="auto" latinLnBrk="0" hangingPunct="1">
              <a:lnSpc>
                <a:spcPct val="100000"/>
              </a:lnSpc>
              <a:spcBef>
                <a:spcPts val="0"/>
              </a:spcBef>
              <a:spcAft>
                <a:spcPts val="0"/>
              </a:spcAft>
              <a:buClrTx/>
              <a:buSzTx/>
              <a:buFontTx/>
              <a:buNone/>
              <a:tabLst/>
              <a:defRPr/>
            </a:pPr>
            <a:r>
              <a:rPr lang="en-CA" b="1" i="0" dirty="0">
                <a:solidFill>
                  <a:srgbClr val="0D0D0D"/>
                </a:solidFill>
                <a:effectLst/>
                <a:highlight>
                  <a:srgbClr val="FFFFFF"/>
                </a:highlight>
              </a:rPr>
              <a:t>Question:  Do you know someone who is a STEADY Communicator? </a:t>
            </a:r>
            <a:endParaRPr lang="en-CA" dirty="0">
              <a:ea typeface="Calibri" panose="020F0502020204030204" pitchFamily="34" charset="0"/>
              <a:cs typeface="Times New Roman" panose="02020603050405020304" pitchFamily="18" charset="0"/>
            </a:endParaRPr>
          </a:p>
          <a:p>
            <a:pPr defTabSz="924458">
              <a:defRPr/>
            </a:pPr>
            <a:endParaRPr lang="en-C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B7A40F-EEE3-40DC-9D6B-7B3D14AA826A}" type="slidenum">
              <a:rPr lang="en-GB" smtClean="0"/>
              <a:t>7</a:t>
            </a:fld>
            <a:endParaRPr lang="en-GB" dirty="0"/>
          </a:p>
        </p:txBody>
      </p:sp>
    </p:spTree>
    <p:extLst>
      <p:ext uri="{BB962C8B-B14F-4D97-AF65-F5344CB8AC3E}">
        <p14:creationId xmlns:p14="http://schemas.microsoft.com/office/powerpoint/2010/main" val="3591460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461963"/>
            <a:ext cx="5575300" cy="3136900"/>
          </a:xfrm>
        </p:spPr>
      </p:sp>
      <p:sp>
        <p:nvSpPr>
          <p:cNvPr id="3" name="Notes Placeholder 2"/>
          <p:cNvSpPr>
            <a:spLocks noGrp="1"/>
          </p:cNvSpPr>
          <p:nvPr>
            <p:ph type="body" idx="1"/>
          </p:nvPr>
        </p:nvSpPr>
        <p:spPr>
          <a:xfrm>
            <a:off x="444500" y="3879361"/>
            <a:ext cx="6223000" cy="5065856"/>
          </a:xfrm>
        </p:spPr>
        <p:txBody>
          <a:bodyPr/>
          <a:lstStyle/>
          <a:p>
            <a:pPr>
              <a:lnSpc>
                <a:spcPct val="107000"/>
              </a:lnSpc>
              <a:spcAft>
                <a:spcPts val="800"/>
              </a:spcAft>
            </a:pPr>
            <a:r>
              <a:rPr lang="en-CA" b="1" kern="100" dirty="0">
                <a:effectLst/>
                <a:highlight>
                  <a:srgbClr val="FFFF00"/>
                </a:highlight>
                <a:ea typeface="Calibri" panose="020F0502020204030204" pitchFamily="34" charset="0"/>
                <a:cs typeface="Arial" panose="020B0604020202020204" pitchFamily="34" charset="0"/>
              </a:rPr>
              <a:t>FACILITATOR NOTES:</a:t>
            </a:r>
          </a:p>
          <a:p>
            <a:pPr algn="l"/>
            <a:r>
              <a:rPr lang="en-CA" b="0" i="0" dirty="0">
                <a:solidFill>
                  <a:srgbClr val="0D0D0D"/>
                </a:solidFill>
                <a:effectLst/>
                <a:highlight>
                  <a:srgbClr val="FFFFFF"/>
                </a:highlight>
              </a:rPr>
              <a:t>Compliant style communicators are precise, logical, and analytical. </a:t>
            </a:r>
          </a:p>
          <a:p>
            <a:pPr algn="l"/>
            <a:r>
              <a:rPr lang="en-CA" b="0" i="0" dirty="0">
                <a:solidFill>
                  <a:srgbClr val="0D0D0D"/>
                </a:solidFill>
                <a:effectLst/>
                <a:highlight>
                  <a:srgbClr val="FFFFFF"/>
                </a:highlight>
              </a:rPr>
              <a:t>They thrive in environments with lots of structure and clear rules.</a:t>
            </a:r>
          </a:p>
          <a:p>
            <a:pPr algn="l"/>
            <a:endParaRPr lang="en-CA" b="0" i="0" dirty="0">
              <a:solidFill>
                <a:srgbClr val="0D0D0D"/>
              </a:solidFill>
              <a:effectLst/>
              <a:highlight>
                <a:srgbClr val="FFFFFF"/>
              </a:highlight>
            </a:endParaRPr>
          </a:p>
          <a:p>
            <a:pPr algn="l"/>
            <a:r>
              <a:rPr lang="en-CA" b="0" i="0" u="sng" dirty="0">
                <a:solidFill>
                  <a:srgbClr val="0D0D0D"/>
                </a:solidFill>
                <a:effectLst/>
                <a:highlight>
                  <a:srgbClr val="FFFFFF"/>
                </a:highlight>
              </a:rPr>
              <a:t>You can identify them by:</a:t>
            </a:r>
          </a:p>
          <a:p>
            <a:pPr algn="l">
              <a:buFont typeface="Arial" panose="020B0604020202020204" pitchFamily="34" charset="0"/>
              <a:buChar char="•"/>
            </a:pPr>
            <a:r>
              <a:rPr lang="en-CA" b="0" i="0" dirty="0">
                <a:solidFill>
                  <a:srgbClr val="0D0D0D"/>
                </a:solidFill>
                <a:effectLst/>
                <a:highlight>
                  <a:srgbClr val="FFFFFF"/>
                </a:highlight>
              </a:rPr>
              <a:t>Their need to ask lots of questions </a:t>
            </a:r>
          </a:p>
          <a:p>
            <a:pPr algn="l">
              <a:buFont typeface="Arial" panose="020B0604020202020204" pitchFamily="34" charset="0"/>
              <a:buChar char="•"/>
            </a:pPr>
            <a:r>
              <a:rPr lang="en-CA" b="0" i="0" dirty="0">
                <a:solidFill>
                  <a:srgbClr val="0D0D0D"/>
                </a:solidFill>
                <a:effectLst/>
                <a:highlight>
                  <a:srgbClr val="FFFFFF"/>
                </a:highlight>
              </a:rPr>
              <a:t>Their deliberate approach to conversations</a:t>
            </a:r>
          </a:p>
          <a:p>
            <a:pPr algn="l">
              <a:buFont typeface="Arial" panose="020B0604020202020204" pitchFamily="34" charset="0"/>
              <a:buChar char="•"/>
            </a:pPr>
            <a:r>
              <a:rPr lang="en-CA" b="0" i="0" dirty="0">
                <a:solidFill>
                  <a:srgbClr val="0D0D0D"/>
                </a:solidFill>
                <a:effectLst/>
                <a:highlight>
                  <a:srgbClr val="FFFFFF"/>
                </a:highlight>
              </a:rPr>
              <a:t>Their preference for organized discussions</a:t>
            </a:r>
          </a:p>
          <a:p>
            <a:pPr algn="l">
              <a:buFont typeface="Arial" panose="020B0604020202020204" pitchFamily="34" charset="0"/>
              <a:buChar char="•"/>
            </a:pPr>
            <a:r>
              <a:rPr lang="en-CA" b="0" i="0" dirty="0">
                <a:solidFill>
                  <a:srgbClr val="0D0D0D"/>
                </a:solidFill>
                <a:effectLst/>
                <a:highlight>
                  <a:srgbClr val="FFFFFF"/>
                </a:highlight>
              </a:rPr>
              <a:t>Their need to clearly understand the issue and options</a:t>
            </a:r>
          </a:p>
          <a:p>
            <a:pPr algn="l"/>
            <a:endParaRPr lang="en-CA" b="0" i="0" dirty="0">
              <a:solidFill>
                <a:srgbClr val="0D0D0D"/>
              </a:solidFill>
              <a:effectLst/>
              <a:highlight>
                <a:srgbClr val="FFFFFF"/>
              </a:highlight>
            </a:endParaRPr>
          </a:p>
          <a:p>
            <a:pPr algn="l"/>
            <a:r>
              <a:rPr lang="en-CA" b="0" i="0" u="sng" dirty="0">
                <a:solidFill>
                  <a:srgbClr val="0D0D0D"/>
                </a:solidFill>
                <a:effectLst/>
                <a:highlight>
                  <a:srgbClr val="FFFFFF"/>
                </a:highlight>
              </a:rPr>
              <a:t>You can connect with them by:</a:t>
            </a:r>
          </a:p>
          <a:p>
            <a:pPr algn="l">
              <a:buFont typeface="Arial" panose="020B0604020202020204" pitchFamily="34" charset="0"/>
              <a:buChar char="•"/>
            </a:pPr>
            <a:r>
              <a:rPr lang="en-CA" b="0" i="0" dirty="0">
                <a:solidFill>
                  <a:srgbClr val="0D0D0D"/>
                </a:solidFill>
                <a:effectLst/>
                <a:highlight>
                  <a:srgbClr val="FFFFFF"/>
                </a:highlight>
              </a:rPr>
              <a:t>Offering detailed information and rational </a:t>
            </a:r>
          </a:p>
          <a:p>
            <a:pPr algn="l">
              <a:buFont typeface="Arial" panose="020B0604020202020204" pitchFamily="34" charset="0"/>
              <a:buChar char="•"/>
            </a:pPr>
            <a:r>
              <a:rPr lang="en-CA" b="0" i="0" dirty="0">
                <a:solidFill>
                  <a:srgbClr val="0D0D0D"/>
                </a:solidFill>
                <a:effectLst/>
                <a:highlight>
                  <a:srgbClr val="FFFFFF"/>
                </a:highlight>
              </a:rPr>
              <a:t>Giving information in a precise and organized way</a:t>
            </a:r>
          </a:p>
          <a:p>
            <a:pPr algn="l">
              <a:buFont typeface="Arial" panose="020B0604020202020204" pitchFamily="34" charset="0"/>
              <a:buChar char="•"/>
            </a:pPr>
            <a:r>
              <a:rPr lang="en-CA" b="0" i="0" dirty="0">
                <a:solidFill>
                  <a:srgbClr val="0D0D0D"/>
                </a:solidFill>
                <a:effectLst/>
                <a:highlight>
                  <a:srgbClr val="FFFFFF"/>
                </a:highlight>
              </a:rPr>
              <a:t>Sharing evidence and taking the time to provide data or rational explanations</a:t>
            </a:r>
          </a:p>
          <a:p>
            <a:pPr algn="l">
              <a:buFont typeface="Arial" panose="020B0604020202020204" pitchFamily="34" charset="0"/>
              <a:buChar char="•"/>
            </a:pPr>
            <a:endParaRPr lang="en-CA" b="0" i="0" dirty="0">
              <a:solidFill>
                <a:srgbClr val="0D0D0D"/>
              </a:solidFill>
              <a:effectLst/>
              <a:highlight>
                <a:srgbClr val="FFFFFF"/>
              </a:high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solidFill>
                  <a:srgbClr val="0D0D0D"/>
                </a:solidFill>
                <a:highlight>
                  <a:srgbClr val="FFFFFF"/>
                </a:highlight>
              </a:rPr>
              <a:t>S</a:t>
            </a:r>
            <a:r>
              <a:rPr lang="en-CA" b="0" i="0" dirty="0">
                <a:solidFill>
                  <a:srgbClr val="0D0D0D"/>
                </a:solidFill>
                <a:effectLst/>
                <a:highlight>
                  <a:srgbClr val="FFFFFF"/>
                </a:highlight>
              </a:rPr>
              <a:t>ome examples of famous people who show a COMPLIANT communication style</a:t>
            </a:r>
          </a:p>
          <a:p>
            <a:pPr algn="l">
              <a:buFont typeface="+mj-lt"/>
              <a:buNone/>
            </a:pPr>
            <a:r>
              <a:rPr lang="en-CA" b="1" i="0" dirty="0">
                <a:solidFill>
                  <a:srgbClr val="0D0D0D"/>
                </a:solidFill>
                <a:effectLst/>
                <a:highlight>
                  <a:srgbClr val="FFFFFF"/>
                </a:highlight>
              </a:rPr>
              <a:t>Bill Gates</a:t>
            </a:r>
            <a:r>
              <a:rPr lang="en-CA" b="0" i="0" dirty="0">
                <a:solidFill>
                  <a:srgbClr val="0D0D0D"/>
                </a:solidFill>
                <a:effectLst/>
                <a:highlight>
                  <a:srgbClr val="FFFFFF"/>
                </a:highlight>
              </a:rPr>
              <a:t> - As the co-founder of Microsoft, Gates is renowned for his detail-oriented and analytical approach to problem-solving and his focus on data-driven decisions, which aligns well with the characteristics of a Compliant communicator.</a:t>
            </a:r>
          </a:p>
          <a:p>
            <a:pPr algn="l">
              <a:buFont typeface="+mj-lt"/>
              <a:buNone/>
            </a:pPr>
            <a:endParaRPr lang="en-CA" b="1" i="0" dirty="0">
              <a:solidFill>
                <a:srgbClr val="0D0D0D"/>
              </a:solidFill>
              <a:effectLst/>
              <a:highlight>
                <a:srgbClr val="FFFFFF"/>
              </a:highlight>
            </a:endParaRPr>
          </a:p>
          <a:p>
            <a:pPr algn="l">
              <a:buFont typeface="+mj-lt"/>
              <a:buNone/>
            </a:pPr>
            <a:r>
              <a:rPr lang="en-CA" b="1" i="0" dirty="0">
                <a:solidFill>
                  <a:srgbClr val="0D0D0D"/>
                </a:solidFill>
                <a:effectLst/>
                <a:highlight>
                  <a:srgbClr val="FFFFFF"/>
                </a:highlight>
              </a:rPr>
              <a:t>Angela Merkel</a:t>
            </a:r>
            <a:r>
              <a:rPr lang="en-CA" b="0" i="0" dirty="0">
                <a:solidFill>
                  <a:srgbClr val="0D0D0D"/>
                </a:solidFill>
                <a:effectLst/>
                <a:highlight>
                  <a:srgbClr val="FFFFFF"/>
                </a:highlight>
              </a:rPr>
              <a:t> - The former Chancellor of Germany is known for her meticulous and structured approach to leadership. Her background in quantum chemistry and her methodical, data-focused decision-making process are hallmark traits of a Compliant communication style.</a:t>
            </a:r>
          </a:p>
          <a:p>
            <a:pPr algn="l">
              <a:buFont typeface="Arial" panose="020B0604020202020204" pitchFamily="34" charset="0"/>
              <a:buNone/>
            </a:pPr>
            <a:endParaRPr lang="en-CA" b="0" i="0" dirty="0">
              <a:solidFill>
                <a:srgbClr val="0D0D0D"/>
              </a:solidFill>
              <a:effectLst/>
              <a:highlight>
                <a:srgbClr val="FFFFFF"/>
              </a:highlight>
            </a:endParaRPr>
          </a:p>
          <a:p>
            <a:pPr marL="0" marR="0" lvl="0" indent="0" algn="l" defTabSz="924458" rtl="0" eaLnBrk="1" fontAlgn="auto" latinLnBrk="0" hangingPunct="1">
              <a:lnSpc>
                <a:spcPct val="100000"/>
              </a:lnSpc>
              <a:spcBef>
                <a:spcPts val="0"/>
              </a:spcBef>
              <a:spcAft>
                <a:spcPts val="0"/>
              </a:spcAft>
              <a:buClrTx/>
              <a:buSzTx/>
              <a:buFontTx/>
              <a:buNone/>
              <a:tabLst/>
              <a:defRPr/>
            </a:pPr>
            <a:r>
              <a:rPr lang="en-CA" b="1" i="0" dirty="0">
                <a:solidFill>
                  <a:srgbClr val="0D0D0D"/>
                </a:solidFill>
                <a:effectLst/>
                <a:highlight>
                  <a:srgbClr val="FFFFFF"/>
                </a:highlight>
              </a:rPr>
              <a:t>Question:  Do you know someone who is a COMPLIANT Communicator? </a:t>
            </a:r>
            <a:endParaRPr lang="en-CA" dirty="0">
              <a:ea typeface="Calibri" panose="020F0502020204030204" pitchFamily="34" charset="0"/>
              <a:cs typeface="Times New Roman" panose="02020603050405020304" pitchFamily="18" charset="0"/>
            </a:endParaRPr>
          </a:p>
          <a:p>
            <a:pPr defTabSz="924458">
              <a:defRPr/>
            </a:pPr>
            <a:endParaRPr lang="en-C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B7A40F-EEE3-40DC-9D6B-7B3D14AA826A}" type="slidenum">
              <a:rPr lang="en-GB" smtClean="0"/>
              <a:t>8</a:t>
            </a:fld>
            <a:endParaRPr lang="en-GB" dirty="0"/>
          </a:p>
        </p:txBody>
      </p:sp>
    </p:spTree>
    <p:extLst>
      <p:ext uri="{BB962C8B-B14F-4D97-AF65-F5344CB8AC3E}">
        <p14:creationId xmlns:p14="http://schemas.microsoft.com/office/powerpoint/2010/main" val="3637530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39343-41D4-3F91-836D-A0E1A621B6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5E9E5C-254C-59F9-D604-BA939C7B3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B62C47-8379-6A82-1B82-B448966B00B3}"/>
              </a:ext>
            </a:extLst>
          </p:cNvPr>
          <p:cNvSpPr>
            <a:spLocks noGrp="1"/>
          </p:cNvSpPr>
          <p:nvPr>
            <p:ph type="body" idx="1"/>
          </p:nvPr>
        </p:nvSpPr>
        <p:spPr>
          <a:xfrm>
            <a:off x="311150" y="4229404"/>
            <a:ext cx="6400799" cy="5066995"/>
          </a:xfrm>
        </p:spPr>
        <p:txBody>
          <a:bodyPr/>
          <a:lstStyle/>
          <a:p>
            <a:pPr defTabSz="924458">
              <a:defRPr/>
            </a:pPr>
            <a:r>
              <a:rPr lang="en-CA" b="1" u="sng" cap="all" dirty="0">
                <a:highlight>
                  <a:srgbClr val="FFFF00"/>
                </a:highlight>
                <a:ea typeface="Calibri" panose="020F0502020204030204" pitchFamily="34" charset="0"/>
                <a:cs typeface="Arial" panose="020B0604020202020204" pitchFamily="34" charset="0"/>
              </a:rPr>
              <a:t>FACILITATOR NOTES – SELF-REFLECTION EXERCISE </a:t>
            </a:r>
          </a:p>
          <a:p>
            <a:pPr defTabSz="924458">
              <a:defRPr/>
            </a:pPr>
            <a:endParaRPr lang="en-CA" dirty="0">
              <a:ea typeface="Calibri" panose="020F0502020204030204" pitchFamily="34" charset="0"/>
              <a:cs typeface="Arial" panose="020B0604020202020204" pitchFamily="34" charset="0"/>
            </a:endParaRPr>
          </a:p>
          <a:p>
            <a:pPr algn="l"/>
            <a:r>
              <a:rPr lang="en-CA" b="0" i="0" dirty="0">
                <a:solidFill>
                  <a:srgbClr val="0D0D0D"/>
                </a:solidFill>
                <a:effectLst/>
                <a:highlight>
                  <a:srgbClr val="FFFFFF"/>
                </a:highlight>
              </a:rPr>
              <a:t>Let’s take a moment now to think about our own communication styles through this </a:t>
            </a:r>
            <a:r>
              <a:rPr lang="en-CA" dirty="0">
                <a:solidFill>
                  <a:srgbClr val="0D0D0D"/>
                </a:solidFill>
                <a:highlight>
                  <a:srgbClr val="FFFFFF"/>
                </a:highlight>
              </a:rPr>
              <a:t>short </a:t>
            </a:r>
            <a:r>
              <a:rPr lang="en-CA" b="0" i="0" dirty="0">
                <a:solidFill>
                  <a:srgbClr val="0D0D0D"/>
                </a:solidFill>
                <a:effectLst/>
                <a:highlight>
                  <a:srgbClr val="FFFFFF"/>
                </a:highlight>
              </a:rPr>
              <a:t>guided self-assessment.</a:t>
            </a:r>
          </a:p>
          <a:p>
            <a:pPr algn="l"/>
            <a:endParaRPr lang="en-CA" b="0" i="0" dirty="0">
              <a:solidFill>
                <a:srgbClr val="0D0D0D"/>
              </a:solidFill>
              <a:effectLst/>
              <a:highlight>
                <a:srgbClr val="FFFFFF"/>
              </a:highlight>
            </a:endParaRPr>
          </a:p>
          <a:p>
            <a:pPr algn="l"/>
            <a:r>
              <a:rPr lang="en-CA" b="0" i="0" dirty="0">
                <a:solidFill>
                  <a:srgbClr val="0D0D0D"/>
                </a:solidFill>
                <a:effectLst/>
                <a:highlight>
                  <a:srgbClr val="FFFFFF"/>
                </a:highlight>
              </a:rPr>
              <a:t>This tool, adapted for the D.I.S.C. model, includes several statements that describe:</a:t>
            </a:r>
          </a:p>
          <a:p>
            <a:pPr marL="342900" indent="-342900" algn="l">
              <a:buFont typeface="Arial" panose="020B0604020202020204" pitchFamily="34" charset="0"/>
              <a:buChar char="•"/>
            </a:pPr>
            <a:r>
              <a:rPr lang="en-CA" b="0" i="0" dirty="0">
                <a:solidFill>
                  <a:srgbClr val="0D0D0D"/>
                </a:solidFill>
                <a:effectLst/>
                <a:highlight>
                  <a:srgbClr val="FFFFFF"/>
                </a:highlight>
              </a:rPr>
              <a:t>How a person likes to receive information</a:t>
            </a:r>
          </a:p>
          <a:p>
            <a:pPr marL="342900" indent="-342900" algn="l">
              <a:buFont typeface="Arial" panose="020B0604020202020204" pitchFamily="34" charset="0"/>
              <a:buChar char="•"/>
            </a:pPr>
            <a:r>
              <a:rPr lang="en-CA" b="0" i="0" dirty="0">
                <a:solidFill>
                  <a:srgbClr val="0D0D0D"/>
                </a:solidFill>
                <a:effectLst/>
                <a:highlight>
                  <a:srgbClr val="FFFFFF"/>
                </a:highlight>
              </a:rPr>
              <a:t>How they behave in conversations</a:t>
            </a:r>
          </a:p>
          <a:p>
            <a:pPr marL="342900" indent="-342900" algn="l">
              <a:buFont typeface="Arial" panose="020B0604020202020204" pitchFamily="34" charset="0"/>
              <a:buChar char="•"/>
            </a:pPr>
            <a:r>
              <a:rPr lang="en-CA" b="0" i="0" dirty="0">
                <a:solidFill>
                  <a:srgbClr val="0D0D0D"/>
                </a:solidFill>
                <a:effectLst/>
                <a:highlight>
                  <a:srgbClr val="FFFFFF"/>
                </a:highlight>
              </a:rPr>
              <a:t>How they process information and make decisions, and </a:t>
            </a:r>
          </a:p>
          <a:p>
            <a:pPr marL="342900" indent="-342900" algn="l">
              <a:buFont typeface="Arial" panose="020B0604020202020204" pitchFamily="34" charset="0"/>
              <a:buChar char="•"/>
            </a:pPr>
            <a:r>
              <a:rPr lang="en-CA" b="0" i="0" dirty="0">
                <a:solidFill>
                  <a:srgbClr val="0D0D0D"/>
                </a:solidFill>
                <a:effectLst/>
                <a:highlight>
                  <a:srgbClr val="FFFFFF"/>
                </a:highlight>
              </a:rPr>
              <a:t>How they verbally speak with others.</a:t>
            </a:r>
          </a:p>
          <a:p>
            <a:pPr algn="l"/>
            <a:endParaRPr lang="en-CA" b="0" i="0" dirty="0">
              <a:solidFill>
                <a:srgbClr val="0D0D0D"/>
              </a:solidFill>
              <a:effectLst/>
              <a:highlight>
                <a:srgbClr val="FFFFFF"/>
              </a:highlight>
            </a:endParaRPr>
          </a:p>
          <a:p>
            <a:pPr algn="l"/>
            <a:r>
              <a:rPr lang="en-CA" b="0" i="0" dirty="0">
                <a:solidFill>
                  <a:srgbClr val="0D0D0D"/>
                </a:solidFill>
                <a:effectLst/>
                <a:highlight>
                  <a:srgbClr val="FFFFFF"/>
                </a:highlight>
              </a:rPr>
              <a:t>Reflect on each statement and consider if it describes the way you like to communicate. </a:t>
            </a:r>
          </a:p>
          <a:p>
            <a:pPr algn="l"/>
            <a:r>
              <a:rPr lang="en-CA" b="1" i="0" dirty="0">
                <a:solidFill>
                  <a:srgbClr val="0D0D0D"/>
                </a:solidFill>
                <a:effectLst/>
                <a:highlight>
                  <a:srgbClr val="FFFFFF"/>
                </a:highlight>
              </a:rPr>
              <a:t>Give your first choice 2 points and your second choice 1 point. </a:t>
            </a:r>
          </a:p>
          <a:p>
            <a:pPr algn="l"/>
            <a:r>
              <a:rPr lang="en-CA" b="0" i="0" dirty="0">
                <a:solidFill>
                  <a:srgbClr val="0D0D0D"/>
                </a:solidFill>
                <a:effectLst/>
                <a:highlight>
                  <a:srgbClr val="FFFFFF"/>
                </a:highlight>
              </a:rPr>
              <a:t>Remember, you will often use more than one style of communication when you are interacting with others.</a:t>
            </a:r>
          </a:p>
          <a:p>
            <a:pPr algn="l"/>
            <a:endParaRPr lang="en-CA" b="0" i="0" dirty="0">
              <a:solidFill>
                <a:srgbClr val="0D0D0D"/>
              </a:solidFill>
              <a:effectLst/>
              <a:highlight>
                <a:srgbClr val="FFFFFF"/>
              </a:highlight>
            </a:endParaRPr>
          </a:p>
          <a:p>
            <a:pPr algn="l"/>
            <a:r>
              <a:rPr lang="en-CA" b="0" i="0" dirty="0">
                <a:solidFill>
                  <a:srgbClr val="0D0D0D"/>
                </a:solidFill>
                <a:effectLst/>
                <a:highlight>
                  <a:srgbClr val="FFFFFF"/>
                </a:highlight>
              </a:rPr>
              <a:t>(</a:t>
            </a:r>
            <a:r>
              <a:rPr lang="en-CA" b="0" i="0" cap="all" dirty="0">
                <a:solidFill>
                  <a:srgbClr val="0D0D0D"/>
                </a:solidFill>
                <a:effectLst/>
                <a:highlight>
                  <a:srgbClr val="FFFFFF"/>
                </a:highlight>
              </a:rPr>
              <a:t>PAUSE and allow group to complete)</a:t>
            </a:r>
          </a:p>
          <a:p>
            <a:pPr algn="l"/>
            <a:endParaRPr lang="en-CA" b="1" i="0" dirty="0">
              <a:solidFill>
                <a:srgbClr val="0D0D0D"/>
              </a:solidFill>
              <a:effectLst/>
              <a:highlight>
                <a:srgbClr val="FFFFFF"/>
              </a:highlight>
            </a:endParaRPr>
          </a:p>
          <a:p>
            <a:pPr algn="l"/>
            <a:r>
              <a:rPr lang="en-CA" b="1" i="0" dirty="0">
                <a:solidFill>
                  <a:srgbClr val="0D0D0D"/>
                </a:solidFill>
                <a:effectLst/>
                <a:highlight>
                  <a:srgbClr val="FFFFFF"/>
                </a:highlight>
              </a:rPr>
              <a:t>Scoring</a:t>
            </a:r>
            <a:r>
              <a:rPr lang="en-CA" b="0" i="0" dirty="0">
                <a:solidFill>
                  <a:srgbClr val="0D0D0D"/>
                </a:solidFill>
                <a:effectLst/>
                <a:highlight>
                  <a:srgbClr val="FFFFFF"/>
                </a:highlight>
              </a:rPr>
              <a:t> Add up your scores and think about what style of communicator you are. Do you know any other people who have a similar style?</a:t>
            </a:r>
          </a:p>
          <a:p>
            <a:pPr algn="l"/>
            <a:endParaRPr lang="en-CA" b="1" i="0" dirty="0">
              <a:solidFill>
                <a:srgbClr val="0D0D0D"/>
              </a:solidFill>
              <a:effectLst/>
              <a:highlight>
                <a:srgbClr val="FFFFFF"/>
              </a:highlight>
            </a:endParaRPr>
          </a:p>
          <a:p>
            <a:pPr algn="l"/>
            <a:r>
              <a:rPr lang="en-CA" b="1" i="0" u="sng" dirty="0">
                <a:solidFill>
                  <a:srgbClr val="0D0D0D"/>
                </a:solidFill>
                <a:effectLst/>
                <a:highlight>
                  <a:srgbClr val="FFFFFF"/>
                </a:highlight>
              </a:rPr>
              <a:t>Optional</a:t>
            </a:r>
            <a:r>
              <a:rPr lang="en-CA" b="0" i="0" u="sng" dirty="0">
                <a:solidFill>
                  <a:srgbClr val="0D0D0D"/>
                </a:solidFill>
                <a:effectLst/>
                <a:highlight>
                  <a:srgbClr val="FFFFFF"/>
                </a:highlight>
              </a:rPr>
              <a:t> </a:t>
            </a:r>
            <a:r>
              <a:rPr lang="en-CA" b="0" i="0" dirty="0">
                <a:solidFill>
                  <a:srgbClr val="0D0D0D"/>
                </a:solidFill>
                <a:effectLst/>
                <a:highlight>
                  <a:srgbClr val="FFFFFF"/>
                </a:highlight>
              </a:rPr>
              <a:t> - </a:t>
            </a:r>
            <a:r>
              <a:rPr lang="en-CA" b="0" i="1" dirty="0">
                <a:solidFill>
                  <a:srgbClr val="0D0D0D"/>
                </a:solidFill>
                <a:effectLst/>
                <a:highlight>
                  <a:srgbClr val="FFFFFF"/>
                </a:highlight>
              </a:rPr>
              <a:t>(You can ask the group if anyone would like to share any AH-HA moments—remember, there are no wrong answers. If no one wants to share, move on.)"</a:t>
            </a:r>
          </a:p>
          <a:p>
            <a:endParaRPr lang="en-GB" kern="100" dirty="0">
              <a:ea typeface="Aptos" panose="020B000402020202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429BBEF7-F365-C896-1D4E-2980F067B2EB}"/>
              </a:ext>
            </a:extLst>
          </p:cNvPr>
          <p:cNvSpPr>
            <a:spLocks noGrp="1"/>
          </p:cNvSpPr>
          <p:nvPr>
            <p:ph type="sldNum" sz="quarter" idx="5"/>
          </p:nvPr>
        </p:nvSpPr>
        <p:spPr/>
        <p:txBody>
          <a:bodyPr/>
          <a:lstStyle/>
          <a:p>
            <a:fld id="{CCB7A40F-EEE3-40DC-9D6B-7B3D14AA826A}" type="slidenum">
              <a:rPr lang="en-GB" smtClean="0"/>
              <a:t>9</a:t>
            </a:fld>
            <a:endParaRPr lang="en-GB" dirty="0"/>
          </a:p>
        </p:txBody>
      </p:sp>
    </p:spTree>
    <p:extLst>
      <p:ext uri="{BB962C8B-B14F-4D97-AF65-F5344CB8AC3E}">
        <p14:creationId xmlns:p14="http://schemas.microsoft.com/office/powerpoint/2010/main" val="799458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CDC4-63C7-B36D-C508-D8375C894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130B79-EC98-17DC-E376-CA04E52ACA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756F48-D68D-5734-5461-BAF131CCA2D4}"/>
              </a:ext>
            </a:extLst>
          </p:cNvPr>
          <p:cNvSpPr>
            <a:spLocks noGrp="1"/>
          </p:cNvSpPr>
          <p:nvPr>
            <p:ph type="dt" sz="half" idx="10"/>
          </p:nvPr>
        </p:nvSpPr>
        <p:spPr/>
        <p:txBody>
          <a:bodyPr/>
          <a:lstStyle/>
          <a:p>
            <a:fld id="{49C101C2-D4A4-4B55-B023-5033C1E6F2CD}" type="datetimeFigureOut">
              <a:rPr lang="en-GB" smtClean="0"/>
              <a:t>08/05/2024</a:t>
            </a:fld>
            <a:endParaRPr lang="en-GB" dirty="0"/>
          </a:p>
        </p:txBody>
      </p:sp>
      <p:sp>
        <p:nvSpPr>
          <p:cNvPr id="5" name="Footer Placeholder 4">
            <a:extLst>
              <a:ext uri="{FF2B5EF4-FFF2-40B4-BE49-F238E27FC236}">
                <a16:creationId xmlns:a16="http://schemas.microsoft.com/office/drawing/2014/main" id="{21E53256-94D5-AB3B-25F7-1AB6DFE622A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7BD50B1-778D-AD90-0727-A29F414E8369}"/>
              </a:ext>
            </a:extLst>
          </p:cNvPr>
          <p:cNvSpPr>
            <a:spLocks noGrp="1"/>
          </p:cNvSpPr>
          <p:nvPr>
            <p:ph type="sldNum" sz="quarter" idx="12"/>
          </p:nvPr>
        </p:nvSpPr>
        <p:spPr/>
        <p:txBody>
          <a:bodyPr/>
          <a:lstStyle/>
          <a:p>
            <a:fld id="{F3D3764D-CF01-411B-98F2-B3A83A1C18BC}" type="slidenum">
              <a:rPr lang="en-GB" smtClean="0"/>
              <a:t>‹#›</a:t>
            </a:fld>
            <a:endParaRPr lang="en-GB" dirty="0"/>
          </a:p>
        </p:txBody>
      </p:sp>
    </p:spTree>
    <p:extLst>
      <p:ext uri="{BB962C8B-B14F-4D97-AF65-F5344CB8AC3E}">
        <p14:creationId xmlns:p14="http://schemas.microsoft.com/office/powerpoint/2010/main" val="2767718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13029-A5CB-1560-676D-825829B5698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9D7649-FFBE-AEE1-4C95-388E82C712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C9ABCC-126B-E3C8-7101-DDBC6657A6C9}"/>
              </a:ext>
            </a:extLst>
          </p:cNvPr>
          <p:cNvSpPr>
            <a:spLocks noGrp="1"/>
          </p:cNvSpPr>
          <p:nvPr>
            <p:ph type="dt" sz="half" idx="10"/>
          </p:nvPr>
        </p:nvSpPr>
        <p:spPr/>
        <p:txBody>
          <a:bodyPr/>
          <a:lstStyle/>
          <a:p>
            <a:fld id="{49C101C2-D4A4-4B55-B023-5033C1E6F2CD}" type="datetimeFigureOut">
              <a:rPr lang="en-GB" smtClean="0"/>
              <a:t>08/05/2024</a:t>
            </a:fld>
            <a:endParaRPr lang="en-GB" dirty="0"/>
          </a:p>
        </p:txBody>
      </p:sp>
      <p:sp>
        <p:nvSpPr>
          <p:cNvPr id="5" name="Footer Placeholder 4">
            <a:extLst>
              <a:ext uri="{FF2B5EF4-FFF2-40B4-BE49-F238E27FC236}">
                <a16:creationId xmlns:a16="http://schemas.microsoft.com/office/drawing/2014/main" id="{D2FAC266-DE93-238D-2245-CEF5C9C4F96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761B0AD-F51D-B739-9153-0A8FE23C6ECA}"/>
              </a:ext>
            </a:extLst>
          </p:cNvPr>
          <p:cNvSpPr>
            <a:spLocks noGrp="1"/>
          </p:cNvSpPr>
          <p:nvPr>
            <p:ph type="sldNum" sz="quarter" idx="12"/>
          </p:nvPr>
        </p:nvSpPr>
        <p:spPr/>
        <p:txBody>
          <a:bodyPr/>
          <a:lstStyle/>
          <a:p>
            <a:fld id="{F3D3764D-CF01-411B-98F2-B3A83A1C18BC}" type="slidenum">
              <a:rPr lang="en-GB" smtClean="0"/>
              <a:t>‹#›</a:t>
            </a:fld>
            <a:endParaRPr lang="en-GB" dirty="0"/>
          </a:p>
        </p:txBody>
      </p:sp>
    </p:spTree>
    <p:extLst>
      <p:ext uri="{BB962C8B-B14F-4D97-AF65-F5344CB8AC3E}">
        <p14:creationId xmlns:p14="http://schemas.microsoft.com/office/powerpoint/2010/main" val="149617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3397C0-6967-A671-9611-BB35EAB7B3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83E69B-FC93-0FD5-017E-D831EAB1C0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6518B6-105A-1B07-4192-3FE9FCE025B7}"/>
              </a:ext>
            </a:extLst>
          </p:cNvPr>
          <p:cNvSpPr>
            <a:spLocks noGrp="1"/>
          </p:cNvSpPr>
          <p:nvPr>
            <p:ph type="dt" sz="half" idx="10"/>
          </p:nvPr>
        </p:nvSpPr>
        <p:spPr/>
        <p:txBody>
          <a:bodyPr/>
          <a:lstStyle/>
          <a:p>
            <a:fld id="{49C101C2-D4A4-4B55-B023-5033C1E6F2CD}" type="datetimeFigureOut">
              <a:rPr lang="en-GB" smtClean="0"/>
              <a:t>08/05/2024</a:t>
            </a:fld>
            <a:endParaRPr lang="en-GB" dirty="0"/>
          </a:p>
        </p:txBody>
      </p:sp>
      <p:sp>
        <p:nvSpPr>
          <p:cNvPr id="5" name="Footer Placeholder 4">
            <a:extLst>
              <a:ext uri="{FF2B5EF4-FFF2-40B4-BE49-F238E27FC236}">
                <a16:creationId xmlns:a16="http://schemas.microsoft.com/office/drawing/2014/main" id="{F05ECC10-0E59-75EE-4D76-16A91D58B11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BAC06FD-09B0-58A4-B64C-CD682BA4D3BD}"/>
              </a:ext>
            </a:extLst>
          </p:cNvPr>
          <p:cNvSpPr>
            <a:spLocks noGrp="1"/>
          </p:cNvSpPr>
          <p:nvPr>
            <p:ph type="sldNum" sz="quarter" idx="12"/>
          </p:nvPr>
        </p:nvSpPr>
        <p:spPr/>
        <p:txBody>
          <a:bodyPr/>
          <a:lstStyle/>
          <a:p>
            <a:fld id="{F3D3764D-CF01-411B-98F2-B3A83A1C18BC}" type="slidenum">
              <a:rPr lang="en-GB" smtClean="0"/>
              <a:t>‹#›</a:t>
            </a:fld>
            <a:endParaRPr lang="en-GB" dirty="0"/>
          </a:p>
        </p:txBody>
      </p:sp>
    </p:spTree>
    <p:extLst>
      <p:ext uri="{BB962C8B-B14F-4D97-AF65-F5344CB8AC3E}">
        <p14:creationId xmlns:p14="http://schemas.microsoft.com/office/powerpoint/2010/main" val="286599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F1102-89FB-43DD-B84B-AB78035D6DC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847FBA3-6C3A-4FAF-87B6-0A862D3B65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9EE0C5-42DC-45E9-BC51-40E387F24712}"/>
              </a:ext>
            </a:extLst>
          </p:cNvPr>
          <p:cNvSpPr>
            <a:spLocks noGrp="1"/>
          </p:cNvSpPr>
          <p:nvPr>
            <p:ph type="dt" sz="half" idx="10"/>
          </p:nvPr>
        </p:nvSpPr>
        <p:spPr>
          <a:xfrm>
            <a:off x="838200" y="6356351"/>
            <a:ext cx="2743200" cy="365125"/>
          </a:xfrm>
          <a:prstGeom prst="rect">
            <a:avLst/>
          </a:prstGeom>
        </p:spPr>
        <p:txBody>
          <a:bodyPr/>
          <a:lstStyle/>
          <a:p>
            <a:fld id="{444219A6-7CBB-46C3-A3A3-94CE21E629DB}" type="datetimeFigureOut">
              <a:rPr lang="en-CA" smtClean="0"/>
              <a:t>2024-05-08</a:t>
            </a:fld>
            <a:endParaRPr lang="en-CA" dirty="0"/>
          </a:p>
        </p:txBody>
      </p:sp>
      <p:sp>
        <p:nvSpPr>
          <p:cNvPr id="5" name="Footer Placeholder 4">
            <a:extLst>
              <a:ext uri="{FF2B5EF4-FFF2-40B4-BE49-F238E27FC236}">
                <a16:creationId xmlns:a16="http://schemas.microsoft.com/office/drawing/2014/main" id="{0584E630-3A8D-4131-A4C1-7B1FEB68F75E}"/>
              </a:ext>
            </a:extLst>
          </p:cNvPr>
          <p:cNvSpPr>
            <a:spLocks noGrp="1"/>
          </p:cNvSpPr>
          <p:nvPr>
            <p:ph type="ftr" sz="quarter" idx="11"/>
          </p:nvPr>
        </p:nvSpPr>
        <p:spPr>
          <a:xfrm>
            <a:off x="4038600" y="6356351"/>
            <a:ext cx="4114800" cy="365125"/>
          </a:xfrm>
          <a:prstGeom prst="rect">
            <a:avLst/>
          </a:prstGeom>
        </p:spPr>
        <p:txBody>
          <a:bodyPr/>
          <a:lstStyle/>
          <a:p>
            <a:endParaRPr lang="en-CA" dirty="0"/>
          </a:p>
        </p:txBody>
      </p:sp>
      <p:sp>
        <p:nvSpPr>
          <p:cNvPr id="6" name="Slide Number Placeholder 5">
            <a:extLst>
              <a:ext uri="{FF2B5EF4-FFF2-40B4-BE49-F238E27FC236}">
                <a16:creationId xmlns:a16="http://schemas.microsoft.com/office/drawing/2014/main" id="{10FDD67F-4257-442C-8902-B6C0D54020E9}"/>
              </a:ext>
            </a:extLst>
          </p:cNvPr>
          <p:cNvSpPr>
            <a:spLocks noGrp="1"/>
          </p:cNvSpPr>
          <p:nvPr>
            <p:ph type="sldNum" sz="quarter" idx="12"/>
          </p:nvPr>
        </p:nvSpPr>
        <p:spPr>
          <a:xfrm>
            <a:off x="8610600" y="6356351"/>
            <a:ext cx="2743200" cy="365125"/>
          </a:xfrm>
          <a:prstGeom prst="rect">
            <a:avLst/>
          </a:prstGeom>
        </p:spPr>
        <p:txBody>
          <a:bodyPr/>
          <a:lstStyle/>
          <a:p>
            <a:fld id="{9A55B40C-F1E7-4DAE-8130-9260BE2CF8E3}" type="slidenum">
              <a:rPr lang="en-CA" smtClean="0"/>
              <a:t>‹#›</a:t>
            </a:fld>
            <a:endParaRPr lang="en-CA" dirty="0"/>
          </a:p>
        </p:txBody>
      </p:sp>
    </p:spTree>
    <p:extLst>
      <p:ext uri="{BB962C8B-B14F-4D97-AF65-F5344CB8AC3E}">
        <p14:creationId xmlns:p14="http://schemas.microsoft.com/office/powerpoint/2010/main" val="4105907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6425-6AF5-4D92-ADF3-0EB677286AA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60F040B-99C1-4DCD-8422-25769756B1B8}"/>
              </a:ext>
            </a:extLst>
          </p:cNvPr>
          <p:cNvSpPr>
            <a:spLocks noGrp="1"/>
          </p:cNvSpPr>
          <p:nvPr>
            <p:ph type="dt" sz="half" idx="10"/>
          </p:nvPr>
        </p:nvSpPr>
        <p:spPr>
          <a:xfrm>
            <a:off x="838200" y="6356351"/>
            <a:ext cx="2743200" cy="365125"/>
          </a:xfrm>
          <a:prstGeom prst="rect">
            <a:avLst/>
          </a:prstGeom>
        </p:spPr>
        <p:txBody>
          <a:bodyPr/>
          <a:lstStyle/>
          <a:p>
            <a:fld id="{444219A6-7CBB-46C3-A3A3-94CE21E629DB}" type="datetimeFigureOut">
              <a:rPr lang="en-CA" smtClean="0"/>
              <a:t>2024-05-08</a:t>
            </a:fld>
            <a:endParaRPr lang="en-CA" dirty="0"/>
          </a:p>
        </p:txBody>
      </p:sp>
      <p:sp>
        <p:nvSpPr>
          <p:cNvPr id="4" name="Footer Placeholder 3">
            <a:extLst>
              <a:ext uri="{FF2B5EF4-FFF2-40B4-BE49-F238E27FC236}">
                <a16:creationId xmlns:a16="http://schemas.microsoft.com/office/drawing/2014/main" id="{F0A212AB-A959-4AF8-8B2C-68B83F133270}"/>
              </a:ext>
            </a:extLst>
          </p:cNvPr>
          <p:cNvSpPr>
            <a:spLocks noGrp="1"/>
          </p:cNvSpPr>
          <p:nvPr>
            <p:ph type="ftr" sz="quarter" idx="11"/>
          </p:nvPr>
        </p:nvSpPr>
        <p:spPr>
          <a:xfrm>
            <a:off x="4038600" y="6356351"/>
            <a:ext cx="4114800" cy="365125"/>
          </a:xfrm>
          <a:prstGeom prst="rect">
            <a:avLst/>
          </a:prstGeom>
        </p:spPr>
        <p:txBody>
          <a:bodyPr/>
          <a:lstStyle/>
          <a:p>
            <a:endParaRPr lang="en-CA" dirty="0"/>
          </a:p>
        </p:txBody>
      </p:sp>
      <p:sp>
        <p:nvSpPr>
          <p:cNvPr id="5" name="Slide Number Placeholder 4">
            <a:extLst>
              <a:ext uri="{FF2B5EF4-FFF2-40B4-BE49-F238E27FC236}">
                <a16:creationId xmlns:a16="http://schemas.microsoft.com/office/drawing/2014/main" id="{A1941A11-DCE6-4BEA-9036-EB101A45C241}"/>
              </a:ext>
            </a:extLst>
          </p:cNvPr>
          <p:cNvSpPr>
            <a:spLocks noGrp="1"/>
          </p:cNvSpPr>
          <p:nvPr>
            <p:ph type="sldNum" sz="quarter" idx="12"/>
          </p:nvPr>
        </p:nvSpPr>
        <p:spPr>
          <a:xfrm>
            <a:off x="8610600" y="6356351"/>
            <a:ext cx="2743200" cy="365125"/>
          </a:xfrm>
          <a:prstGeom prst="rect">
            <a:avLst/>
          </a:prstGeom>
        </p:spPr>
        <p:txBody>
          <a:bodyPr/>
          <a:lstStyle/>
          <a:p>
            <a:fld id="{9A55B40C-F1E7-4DAE-8130-9260BE2CF8E3}" type="slidenum">
              <a:rPr lang="en-CA" smtClean="0"/>
              <a:t>‹#›</a:t>
            </a:fld>
            <a:endParaRPr lang="en-CA" dirty="0"/>
          </a:p>
        </p:txBody>
      </p:sp>
    </p:spTree>
    <p:extLst>
      <p:ext uri="{BB962C8B-B14F-4D97-AF65-F5344CB8AC3E}">
        <p14:creationId xmlns:p14="http://schemas.microsoft.com/office/powerpoint/2010/main" val="1097974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6B4B7F-6BAD-4850-9406-5617FB785EF2}"/>
              </a:ext>
            </a:extLst>
          </p:cNvPr>
          <p:cNvSpPr>
            <a:spLocks noGrp="1"/>
          </p:cNvSpPr>
          <p:nvPr>
            <p:ph type="ftr" sz="quarter" idx="11"/>
          </p:nvPr>
        </p:nvSpPr>
        <p:spPr>
          <a:xfrm>
            <a:off x="4038600" y="6356351"/>
            <a:ext cx="4114800" cy="365125"/>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B67AEE18-74C7-4252-AD15-24A647978E6A}"/>
              </a:ext>
            </a:extLst>
          </p:cNvPr>
          <p:cNvSpPr>
            <a:spLocks noGrp="1"/>
          </p:cNvSpPr>
          <p:nvPr>
            <p:ph type="sldNum" sz="quarter" idx="12"/>
          </p:nvPr>
        </p:nvSpPr>
        <p:spPr>
          <a:xfrm>
            <a:off x="8610600" y="6356351"/>
            <a:ext cx="2743200" cy="365125"/>
          </a:xfrm>
          <a:prstGeom prst="rect">
            <a:avLst/>
          </a:prstGeom>
        </p:spPr>
        <p:txBody>
          <a:bodyPr/>
          <a:lstStyle/>
          <a:p>
            <a:fld id="{9A55B40C-F1E7-4DAE-8130-9260BE2CF8E3}" type="slidenum">
              <a:rPr lang="en-CA" smtClean="0"/>
              <a:t>‹#›</a:t>
            </a:fld>
            <a:endParaRPr lang="en-CA" dirty="0"/>
          </a:p>
        </p:txBody>
      </p:sp>
    </p:spTree>
    <p:extLst>
      <p:ext uri="{BB962C8B-B14F-4D97-AF65-F5344CB8AC3E}">
        <p14:creationId xmlns:p14="http://schemas.microsoft.com/office/powerpoint/2010/main" val="172700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959D1-2D55-28BE-569D-CF8FA82493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38211B-4B22-1E60-6901-ADEFA08EE7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7BD051-6051-1B08-C863-5C9FF8FC439E}"/>
              </a:ext>
            </a:extLst>
          </p:cNvPr>
          <p:cNvSpPr>
            <a:spLocks noGrp="1"/>
          </p:cNvSpPr>
          <p:nvPr>
            <p:ph type="dt" sz="half" idx="10"/>
          </p:nvPr>
        </p:nvSpPr>
        <p:spPr/>
        <p:txBody>
          <a:bodyPr/>
          <a:lstStyle/>
          <a:p>
            <a:fld id="{49C101C2-D4A4-4B55-B023-5033C1E6F2CD}" type="datetimeFigureOut">
              <a:rPr lang="en-GB" smtClean="0"/>
              <a:t>08/05/2024</a:t>
            </a:fld>
            <a:endParaRPr lang="en-GB" dirty="0"/>
          </a:p>
        </p:txBody>
      </p:sp>
      <p:sp>
        <p:nvSpPr>
          <p:cNvPr id="5" name="Footer Placeholder 4">
            <a:extLst>
              <a:ext uri="{FF2B5EF4-FFF2-40B4-BE49-F238E27FC236}">
                <a16:creationId xmlns:a16="http://schemas.microsoft.com/office/drawing/2014/main" id="{D338A314-F840-4613-8F11-DE0894104D3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8BEEAA3-D773-63B7-9869-D121E8BB88E2}"/>
              </a:ext>
            </a:extLst>
          </p:cNvPr>
          <p:cNvSpPr>
            <a:spLocks noGrp="1"/>
          </p:cNvSpPr>
          <p:nvPr>
            <p:ph type="sldNum" sz="quarter" idx="12"/>
          </p:nvPr>
        </p:nvSpPr>
        <p:spPr/>
        <p:txBody>
          <a:bodyPr/>
          <a:lstStyle/>
          <a:p>
            <a:fld id="{F3D3764D-CF01-411B-98F2-B3A83A1C18BC}" type="slidenum">
              <a:rPr lang="en-GB" smtClean="0"/>
              <a:t>‹#›</a:t>
            </a:fld>
            <a:endParaRPr lang="en-GB" dirty="0"/>
          </a:p>
        </p:txBody>
      </p:sp>
    </p:spTree>
    <p:extLst>
      <p:ext uri="{BB962C8B-B14F-4D97-AF65-F5344CB8AC3E}">
        <p14:creationId xmlns:p14="http://schemas.microsoft.com/office/powerpoint/2010/main" val="427017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AEBE-3EB4-8843-56CC-EC762F2B37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7F635D-412E-DA95-ADF0-D66F303E688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98D4-95DD-EFBA-5692-1362D6E9B868}"/>
              </a:ext>
            </a:extLst>
          </p:cNvPr>
          <p:cNvSpPr>
            <a:spLocks noGrp="1"/>
          </p:cNvSpPr>
          <p:nvPr>
            <p:ph type="dt" sz="half" idx="10"/>
          </p:nvPr>
        </p:nvSpPr>
        <p:spPr/>
        <p:txBody>
          <a:bodyPr/>
          <a:lstStyle/>
          <a:p>
            <a:fld id="{49C101C2-D4A4-4B55-B023-5033C1E6F2CD}" type="datetimeFigureOut">
              <a:rPr lang="en-GB" smtClean="0"/>
              <a:t>08/05/2024</a:t>
            </a:fld>
            <a:endParaRPr lang="en-GB" dirty="0"/>
          </a:p>
        </p:txBody>
      </p:sp>
      <p:sp>
        <p:nvSpPr>
          <p:cNvPr id="5" name="Footer Placeholder 4">
            <a:extLst>
              <a:ext uri="{FF2B5EF4-FFF2-40B4-BE49-F238E27FC236}">
                <a16:creationId xmlns:a16="http://schemas.microsoft.com/office/drawing/2014/main" id="{1C9FCCF8-104A-2BC0-AFDB-C46BD3CA0A8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506EC7B-8DE6-3A99-D538-D4B4DB5BB315}"/>
              </a:ext>
            </a:extLst>
          </p:cNvPr>
          <p:cNvSpPr>
            <a:spLocks noGrp="1"/>
          </p:cNvSpPr>
          <p:nvPr>
            <p:ph type="sldNum" sz="quarter" idx="12"/>
          </p:nvPr>
        </p:nvSpPr>
        <p:spPr/>
        <p:txBody>
          <a:bodyPr/>
          <a:lstStyle/>
          <a:p>
            <a:fld id="{F3D3764D-CF01-411B-98F2-B3A83A1C18BC}" type="slidenum">
              <a:rPr lang="en-GB" smtClean="0"/>
              <a:t>‹#›</a:t>
            </a:fld>
            <a:endParaRPr lang="en-GB" dirty="0"/>
          </a:p>
        </p:txBody>
      </p:sp>
    </p:spTree>
    <p:extLst>
      <p:ext uri="{BB962C8B-B14F-4D97-AF65-F5344CB8AC3E}">
        <p14:creationId xmlns:p14="http://schemas.microsoft.com/office/powerpoint/2010/main" val="334308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8AEB9-68AE-888A-B204-1DDDE78EAE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74C3C9-DED7-01AF-197B-F6B81D8EFB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9CA1E5-13B9-3C1D-FF6A-32190BE254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B50910-0722-2ED7-1F3E-741DF1A8EBB3}"/>
              </a:ext>
            </a:extLst>
          </p:cNvPr>
          <p:cNvSpPr>
            <a:spLocks noGrp="1"/>
          </p:cNvSpPr>
          <p:nvPr>
            <p:ph type="dt" sz="half" idx="10"/>
          </p:nvPr>
        </p:nvSpPr>
        <p:spPr/>
        <p:txBody>
          <a:bodyPr/>
          <a:lstStyle/>
          <a:p>
            <a:fld id="{49C101C2-D4A4-4B55-B023-5033C1E6F2CD}" type="datetimeFigureOut">
              <a:rPr lang="en-GB" smtClean="0"/>
              <a:t>08/05/2024</a:t>
            </a:fld>
            <a:endParaRPr lang="en-GB" dirty="0"/>
          </a:p>
        </p:txBody>
      </p:sp>
      <p:sp>
        <p:nvSpPr>
          <p:cNvPr id="6" name="Footer Placeholder 5">
            <a:extLst>
              <a:ext uri="{FF2B5EF4-FFF2-40B4-BE49-F238E27FC236}">
                <a16:creationId xmlns:a16="http://schemas.microsoft.com/office/drawing/2014/main" id="{37BE2173-607B-24F6-78BE-36C81B21092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50A2A8B-6EF5-63EA-FF3A-2730F3B8A3A4}"/>
              </a:ext>
            </a:extLst>
          </p:cNvPr>
          <p:cNvSpPr>
            <a:spLocks noGrp="1"/>
          </p:cNvSpPr>
          <p:nvPr>
            <p:ph type="sldNum" sz="quarter" idx="12"/>
          </p:nvPr>
        </p:nvSpPr>
        <p:spPr/>
        <p:txBody>
          <a:bodyPr/>
          <a:lstStyle/>
          <a:p>
            <a:fld id="{F3D3764D-CF01-411B-98F2-B3A83A1C18BC}" type="slidenum">
              <a:rPr lang="en-GB" smtClean="0"/>
              <a:t>‹#›</a:t>
            </a:fld>
            <a:endParaRPr lang="en-GB" dirty="0"/>
          </a:p>
        </p:txBody>
      </p:sp>
    </p:spTree>
    <p:extLst>
      <p:ext uri="{BB962C8B-B14F-4D97-AF65-F5344CB8AC3E}">
        <p14:creationId xmlns:p14="http://schemas.microsoft.com/office/powerpoint/2010/main" val="16627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AA42-FDAC-58BF-ACCE-22A554FCD8F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857CA3-6780-BF67-B513-4523BD130B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ED9FFE-5C5B-22CB-49CB-57104EE57C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31C3B98-B3CF-6414-F549-9A092F7A09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E4C789-5B7A-A68B-273E-DB95F35CBD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B2F82E-CC8D-A366-58FB-F24AB6649B7C}"/>
              </a:ext>
            </a:extLst>
          </p:cNvPr>
          <p:cNvSpPr>
            <a:spLocks noGrp="1"/>
          </p:cNvSpPr>
          <p:nvPr>
            <p:ph type="dt" sz="half" idx="10"/>
          </p:nvPr>
        </p:nvSpPr>
        <p:spPr/>
        <p:txBody>
          <a:bodyPr/>
          <a:lstStyle/>
          <a:p>
            <a:fld id="{49C101C2-D4A4-4B55-B023-5033C1E6F2CD}" type="datetimeFigureOut">
              <a:rPr lang="en-GB" smtClean="0"/>
              <a:t>08/05/2024</a:t>
            </a:fld>
            <a:endParaRPr lang="en-GB" dirty="0"/>
          </a:p>
        </p:txBody>
      </p:sp>
      <p:sp>
        <p:nvSpPr>
          <p:cNvPr id="8" name="Footer Placeholder 7">
            <a:extLst>
              <a:ext uri="{FF2B5EF4-FFF2-40B4-BE49-F238E27FC236}">
                <a16:creationId xmlns:a16="http://schemas.microsoft.com/office/drawing/2014/main" id="{692FA381-5CAC-08E1-CB55-0FE11945DF7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EE0E592-55D3-F047-0BA3-E106E3245E7A}"/>
              </a:ext>
            </a:extLst>
          </p:cNvPr>
          <p:cNvSpPr>
            <a:spLocks noGrp="1"/>
          </p:cNvSpPr>
          <p:nvPr>
            <p:ph type="sldNum" sz="quarter" idx="12"/>
          </p:nvPr>
        </p:nvSpPr>
        <p:spPr/>
        <p:txBody>
          <a:bodyPr/>
          <a:lstStyle/>
          <a:p>
            <a:fld id="{F3D3764D-CF01-411B-98F2-B3A83A1C18BC}" type="slidenum">
              <a:rPr lang="en-GB" smtClean="0"/>
              <a:t>‹#›</a:t>
            </a:fld>
            <a:endParaRPr lang="en-GB" dirty="0"/>
          </a:p>
        </p:txBody>
      </p:sp>
    </p:spTree>
    <p:extLst>
      <p:ext uri="{BB962C8B-B14F-4D97-AF65-F5344CB8AC3E}">
        <p14:creationId xmlns:p14="http://schemas.microsoft.com/office/powerpoint/2010/main" val="427481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76824-1B1C-0CFC-FECC-8EF3EAE2C3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E66A149-D26D-5AF4-8AB8-C14DE5E09576}"/>
              </a:ext>
            </a:extLst>
          </p:cNvPr>
          <p:cNvSpPr>
            <a:spLocks noGrp="1"/>
          </p:cNvSpPr>
          <p:nvPr>
            <p:ph type="dt" sz="half" idx="10"/>
          </p:nvPr>
        </p:nvSpPr>
        <p:spPr/>
        <p:txBody>
          <a:bodyPr/>
          <a:lstStyle/>
          <a:p>
            <a:fld id="{49C101C2-D4A4-4B55-B023-5033C1E6F2CD}" type="datetimeFigureOut">
              <a:rPr lang="en-GB" smtClean="0"/>
              <a:t>08/05/2024</a:t>
            </a:fld>
            <a:endParaRPr lang="en-GB" dirty="0"/>
          </a:p>
        </p:txBody>
      </p:sp>
      <p:sp>
        <p:nvSpPr>
          <p:cNvPr id="4" name="Footer Placeholder 3">
            <a:extLst>
              <a:ext uri="{FF2B5EF4-FFF2-40B4-BE49-F238E27FC236}">
                <a16:creationId xmlns:a16="http://schemas.microsoft.com/office/drawing/2014/main" id="{E51420C0-B654-06F7-ACB9-CA902EDE72F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CA8F6BE7-BCAA-1086-D582-51A85ACFBA22}"/>
              </a:ext>
            </a:extLst>
          </p:cNvPr>
          <p:cNvSpPr>
            <a:spLocks noGrp="1"/>
          </p:cNvSpPr>
          <p:nvPr>
            <p:ph type="sldNum" sz="quarter" idx="12"/>
          </p:nvPr>
        </p:nvSpPr>
        <p:spPr/>
        <p:txBody>
          <a:bodyPr/>
          <a:lstStyle/>
          <a:p>
            <a:fld id="{F3D3764D-CF01-411B-98F2-B3A83A1C18BC}" type="slidenum">
              <a:rPr lang="en-GB" smtClean="0"/>
              <a:t>‹#›</a:t>
            </a:fld>
            <a:endParaRPr lang="en-GB" dirty="0"/>
          </a:p>
        </p:txBody>
      </p:sp>
    </p:spTree>
    <p:extLst>
      <p:ext uri="{BB962C8B-B14F-4D97-AF65-F5344CB8AC3E}">
        <p14:creationId xmlns:p14="http://schemas.microsoft.com/office/powerpoint/2010/main" val="354635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33CA26-525B-467A-90F3-D342313810B2}"/>
              </a:ext>
            </a:extLst>
          </p:cNvPr>
          <p:cNvSpPr>
            <a:spLocks noGrp="1"/>
          </p:cNvSpPr>
          <p:nvPr>
            <p:ph type="dt" sz="half" idx="10"/>
          </p:nvPr>
        </p:nvSpPr>
        <p:spPr/>
        <p:txBody>
          <a:bodyPr/>
          <a:lstStyle/>
          <a:p>
            <a:fld id="{49C101C2-D4A4-4B55-B023-5033C1E6F2CD}" type="datetimeFigureOut">
              <a:rPr lang="en-GB" smtClean="0"/>
              <a:t>08/05/2024</a:t>
            </a:fld>
            <a:endParaRPr lang="en-GB" dirty="0"/>
          </a:p>
        </p:txBody>
      </p:sp>
      <p:sp>
        <p:nvSpPr>
          <p:cNvPr id="3" name="Footer Placeholder 2">
            <a:extLst>
              <a:ext uri="{FF2B5EF4-FFF2-40B4-BE49-F238E27FC236}">
                <a16:creationId xmlns:a16="http://schemas.microsoft.com/office/drawing/2014/main" id="{D8C44C5F-A4B8-0844-E7F8-C6120F4191E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07A67D0-11C4-FFAE-9048-7AF4C9EE22CB}"/>
              </a:ext>
            </a:extLst>
          </p:cNvPr>
          <p:cNvSpPr>
            <a:spLocks noGrp="1"/>
          </p:cNvSpPr>
          <p:nvPr>
            <p:ph type="sldNum" sz="quarter" idx="12"/>
          </p:nvPr>
        </p:nvSpPr>
        <p:spPr/>
        <p:txBody>
          <a:bodyPr/>
          <a:lstStyle/>
          <a:p>
            <a:fld id="{F3D3764D-CF01-411B-98F2-B3A83A1C18BC}" type="slidenum">
              <a:rPr lang="en-GB" smtClean="0"/>
              <a:t>‹#›</a:t>
            </a:fld>
            <a:endParaRPr lang="en-GB" dirty="0"/>
          </a:p>
        </p:txBody>
      </p:sp>
    </p:spTree>
    <p:extLst>
      <p:ext uri="{BB962C8B-B14F-4D97-AF65-F5344CB8AC3E}">
        <p14:creationId xmlns:p14="http://schemas.microsoft.com/office/powerpoint/2010/main" val="234137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DF9C-FDB9-4E7F-B1BF-FA4733F3A6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C7A82D-D5D3-3990-377B-98BB4315B7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CE7B4C-11AC-268C-7035-97EC15E27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3B84D6-2F1A-0B68-553F-50A5B950EB36}"/>
              </a:ext>
            </a:extLst>
          </p:cNvPr>
          <p:cNvSpPr>
            <a:spLocks noGrp="1"/>
          </p:cNvSpPr>
          <p:nvPr>
            <p:ph type="dt" sz="half" idx="10"/>
          </p:nvPr>
        </p:nvSpPr>
        <p:spPr/>
        <p:txBody>
          <a:bodyPr/>
          <a:lstStyle/>
          <a:p>
            <a:fld id="{49C101C2-D4A4-4B55-B023-5033C1E6F2CD}" type="datetimeFigureOut">
              <a:rPr lang="en-GB" smtClean="0"/>
              <a:t>08/05/2024</a:t>
            </a:fld>
            <a:endParaRPr lang="en-GB" dirty="0"/>
          </a:p>
        </p:txBody>
      </p:sp>
      <p:sp>
        <p:nvSpPr>
          <p:cNvPr id="6" name="Footer Placeholder 5">
            <a:extLst>
              <a:ext uri="{FF2B5EF4-FFF2-40B4-BE49-F238E27FC236}">
                <a16:creationId xmlns:a16="http://schemas.microsoft.com/office/drawing/2014/main" id="{A4F38916-84D9-EBAA-F626-35838E59737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0723223-E037-F99F-5A01-32ABED7E8355}"/>
              </a:ext>
            </a:extLst>
          </p:cNvPr>
          <p:cNvSpPr>
            <a:spLocks noGrp="1"/>
          </p:cNvSpPr>
          <p:nvPr>
            <p:ph type="sldNum" sz="quarter" idx="12"/>
          </p:nvPr>
        </p:nvSpPr>
        <p:spPr/>
        <p:txBody>
          <a:bodyPr/>
          <a:lstStyle/>
          <a:p>
            <a:fld id="{F3D3764D-CF01-411B-98F2-B3A83A1C18BC}" type="slidenum">
              <a:rPr lang="en-GB" smtClean="0"/>
              <a:t>‹#›</a:t>
            </a:fld>
            <a:endParaRPr lang="en-GB" dirty="0"/>
          </a:p>
        </p:txBody>
      </p:sp>
    </p:spTree>
    <p:extLst>
      <p:ext uri="{BB962C8B-B14F-4D97-AF65-F5344CB8AC3E}">
        <p14:creationId xmlns:p14="http://schemas.microsoft.com/office/powerpoint/2010/main" val="101064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B694-2598-2D6A-2E6C-F905D8D6A6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61E41B-DA38-26C7-9EE6-CB2DFD9B80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259D55D-5D23-4435-0053-496F90D1C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5111A-30DE-36EC-AB2D-BC8979E69C38}"/>
              </a:ext>
            </a:extLst>
          </p:cNvPr>
          <p:cNvSpPr>
            <a:spLocks noGrp="1"/>
          </p:cNvSpPr>
          <p:nvPr>
            <p:ph type="dt" sz="half" idx="10"/>
          </p:nvPr>
        </p:nvSpPr>
        <p:spPr/>
        <p:txBody>
          <a:bodyPr/>
          <a:lstStyle/>
          <a:p>
            <a:fld id="{49C101C2-D4A4-4B55-B023-5033C1E6F2CD}" type="datetimeFigureOut">
              <a:rPr lang="en-GB" smtClean="0"/>
              <a:t>08/05/2024</a:t>
            </a:fld>
            <a:endParaRPr lang="en-GB" dirty="0"/>
          </a:p>
        </p:txBody>
      </p:sp>
      <p:sp>
        <p:nvSpPr>
          <p:cNvPr id="6" name="Footer Placeholder 5">
            <a:extLst>
              <a:ext uri="{FF2B5EF4-FFF2-40B4-BE49-F238E27FC236}">
                <a16:creationId xmlns:a16="http://schemas.microsoft.com/office/drawing/2014/main" id="{4DFB4798-6ADE-2B8E-5A82-8F827F03ED4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92DEEC8-0C76-BE27-AED3-449BB8E6B5A0}"/>
              </a:ext>
            </a:extLst>
          </p:cNvPr>
          <p:cNvSpPr>
            <a:spLocks noGrp="1"/>
          </p:cNvSpPr>
          <p:nvPr>
            <p:ph type="sldNum" sz="quarter" idx="12"/>
          </p:nvPr>
        </p:nvSpPr>
        <p:spPr/>
        <p:txBody>
          <a:bodyPr/>
          <a:lstStyle/>
          <a:p>
            <a:fld id="{F3D3764D-CF01-411B-98F2-B3A83A1C18BC}" type="slidenum">
              <a:rPr lang="en-GB" smtClean="0"/>
              <a:t>‹#›</a:t>
            </a:fld>
            <a:endParaRPr lang="en-GB" dirty="0"/>
          </a:p>
        </p:txBody>
      </p:sp>
    </p:spTree>
    <p:extLst>
      <p:ext uri="{BB962C8B-B14F-4D97-AF65-F5344CB8AC3E}">
        <p14:creationId xmlns:p14="http://schemas.microsoft.com/office/powerpoint/2010/main" val="378576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D922D2-A7EF-B3EC-7B06-967898787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901287-5FF7-2657-0C1A-5356FE455E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550E11-62B7-7C6C-82B9-940CB272B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C101C2-D4A4-4B55-B023-5033C1E6F2CD}" type="datetimeFigureOut">
              <a:rPr lang="en-GB" smtClean="0"/>
              <a:t>08/05/2024</a:t>
            </a:fld>
            <a:endParaRPr lang="en-GB" dirty="0"/>
          </a:p>
        </p:txBody>
      </p:sp>
      <p:sp>
        <p:nvSpPr>
          <p:cNvPr id="5" name="Footer Placeholder 4">
            <a:extLst>
              <a:ext uri="{FF2B5EF4-FFF2-40B4-BE49-F238E27FC236}">
                <a16:creationId xmlns:a16="http://schemas.microsoft.com/office/drawing/2014/main" id="{16E819C5-DA95-1D7A-1AB1-7DD4C9DD34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94DA0D97-BCFE-0422-4AA9-CF91672DF9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D3764D-CF01-411B-98F2-B3A83A1C18BC}" type="slidenum">
              <a:rPr lang="en-GB" smtClean="0"/>
              <a:t>‹#›</a:t>
            </a:fld>
            <a:endParaRPr lang="en-GB" dirty="0"/>
          </a:p>
        </p:txBody>
      </p:sp>
    </p:spTree>
    <p:extLst>
      <p:ext uri="{BB962C8B-B14F-4D97-AF65-F5344CB8AC3E}">
        <p14:creationId xmlns:p14="http://schemas.microsoft.com/office/powerpoint/2010/main" val="2278483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BECD40-7082-4367-9985-A1E7816D94E0}"/>
              </a:ext>
            </a:extLst>
          </p:cNvPr>
          <p:cNvSpPr>
            <a:spLocks noGrp="1"/>
          </p:cNvSpPr>
          <p:nvPr>
            <p:ph type="title"/>
          </p:nvPr>
        </p:nvSpPr>
        <p:spPr>
          <a:xfrm>
            <a:off x="749300" y="1023358"/>
            <a:ext cx="10718800" cy="82449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DF8EBD52-58A8-4A50-8DDD-C09DD2F4DF50}"/>
              </a:ext>
            </a:extLst>
          </p:cNvPr>
          <p:cNvSpPr>
            <a:spLocks noGrp="1"/>
          </p:cNvSpPr>
          <p:nvPr>
            <p:ph type="body" idx="1"/>
          </p:nvPr>
        </p:nvSpPr>
        <p:spPr>
          <a:xfrm>
            <a:off x="698500" y="1884609"/>
            <a:ext cx="10769600" cy="41267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Rectangle 6">
            <a:extLst>
              <a:ext uri="{FF2B5EF4-FFF2-40B4-BE49-F238E27FC236}">
                <a16:creationId xmlns:a16="http://schemas.microsoft.com/office/drawing/2014/main" id="{C1B95722-B2B9-44A0-B1F0-511DF00A8FF8}"/>
              </a:ext>
            </a:extLst>
          </p:cNvPr>
          <p:cNvSpPr/>
          <p:nvPr userDrawn="1"/>
        </p:nvSpPr>
        <p:spPr>
          <a:xfrm>
            <a:off x="0" y="0"/>
            <a:ext cx="12192000" cy="986599"/>
          </a:xfrm>
          <a:prstGeom prst="rect">
            <a:avLst/>
          </a:prstGeom>
          <a:gradFill>
            <a:gsLst>
              <a:gs pos="100000">
                <a:srgbClr val="42BA85">
                  <a:alpha val="30000"/>
                </a:srgbClr>
              </a:gs>
              <a:gs pos="35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extBox 7">
            <a:extLst>
              <a:ext uri="{FF2B5EF4-FFF2-40B4-BE49-F238E27FC236}">
                <a16:creationId xmlns:a16="http://schemas.microsoft.com/office/drawing/2014/main" id="{397A88BC-A27E-4533-981B-D02552CF4E63}"/>
              </a:ext>
            </a:extLst>
          </p:cNvPr>
          <p:cNvSpPr txBox="1"/>
          <p:nvPr userDrawn="1"/>
        </p:nvSpPr>
        <p:spPr>
          <a:xfrm>
            <a:off x="432158" y="393313"/>
            <a:ext cx="5864426" cy="369332"/>
          </a:xfrm>
          <a:prstGeom prst="rect">
            <a:avLst/>
          </a:prstGeom>
          <a:noFill/>
        </p:spPr>
        <p:txBody>
          <a:bodyPr wrap="none" rtlCol="0">
            <a:spAutoFit/>
          </a:bodyPr>
          <a:lstStyle/>
          <a:p>
            <a:r>
              <a:rPr lang="en-US" sz="1800" dirty="0">
                <a:solidFill>
                  <a:srgbClr val="42BA85"/>
                </a:solidFill>
                <a:cs typeface="Calibri Light"/>
              </a:rPr>
              <a:t>Group Activity 1: Emotional Self-Awareness and Mindfulness</a:t>
            </a:r>
            <a:endParaRPr lang="en-CA" sz="1800" dirty="0">
              <a:solidFill>
                <a:srgbClr val="42BA85"/>
              </a:solidFill>
              <a:cs typeface="Calibri Light"/>
            </a:endParaRPr>
          </a:p>
        </p:txBody>
      </p:sp>
      <p:sp>
        <p:nvSpPr>
          <p:cNvPr id="9" name="TextBox 8">
            <a:extLst>
              <a:ext uri="{FF2B5EF4-FFF2-40B4-BE49-F238E27FC236}">
                <a16:creationId xmlns:a16="http://schemas.microsoft.com/office/drawing/2014/main" id="{3F26618C-7426-484F-B5A0-23DC6C28B8D7}"/>
              </a:ext>
            </a:extLst>
          </p:cNvPr>
          <p:cNvSpPr txBox="1"/>
          <p:nvPr userDrawn="1"/>
        </p:nvSpPr>
        <p:spPr>
          <a:xfrm>
            <a:off x="432157" y="132602"/>
            <a:ext cx="3281411" cy="307777"/>
          </a:xfrm>
          <a:prstGeom prst="rect">
            <a:avLst/>
          </a:prstGeom>
          <a:noFill/>
        </p:spPr>
        <p:txBody>
          <a:bodyPr wrap="none" rtlCol="0">
            <a:spAutoFit/>
          </a:bodyPr>
          <a:lstStyle/>
          <a:p>
            <a:r>
              <a:rPr lang="en-US" sz="1400" dirty="0">
                <a:solidFill>
                  <a:schemeClr val="tx1">
                    <a:lumMod val="75000"/>
                    <a:lumOff val="25000"/>
                  </a:schemeClr>
                </a:solidFill>
                <a:cs typeface="Calibri Light"/>
              </a:rPr>
              <a:t>Emotional Intelligence and Palliative Care  </a:t>
            </a:r>
            <a:endParaRPr lang="en-CA" sz="1400" dirty="0">
              <a:solidFill>
                <a:schemeClr val="tx1">
                  <a:lumMod val="75000"/>
                  <a:lumOff val="25000"/>
                </a:schemeClr>
              </a:solidFill>
              <a:cs typeface="Calibri Light"/>
            </a:endParaRPr>
          </a:p>
        </p:txBody>
      </p:sp>
      <p:sp>
        <p:nvSpPr>
          <p:cNvPr id="16" name="TextBox 15">
            <a:extLst>
              <a:ext uri="{FF2B5EF4-FFF2-40B4-BE49-F238E27FC236}">
                <a16:creationId xmlns:a16="http://schemas.microsoft.com/office/drawing/2014/main" id="{30FCEF7F-7CBE-4A21-9ECA-4A4B969B3DB7}"/>
              </a:ext>
            </a:extLst>
          </p:cNvPr>
          <p:cNvSpPr txBox="1"/>
          <p:nvPr userDrawn="1"/>
        </p:nvSpPr>
        <p:spPr>
          <a:xfrm>
            <a:off x="8918575" y="203717"/>
            <a:ext cx="2244725" cy="461665"/>
          </a:xfrm>
          <a:prstGeom prst="rect">
            <a:avLst/>
          </a:prstGeom>
          <a:noFill/>
        </p:spPr>
        <p:txBody>
          <a:bodyPr wrap="square">
            <a:spAutoFit/>
          </a:bodyPr>
          <a:lstStyle/>
          <a:p>
            <a:r>
              <a:rPr lang="en-US" sz="2400" b="1" i="1" cap="none" spc="0" dirty="0">
                <a:ln w="12700">
                  <a:solidFill>
                    <a:schemeClr val="accent3">
                      <a:lumMod val="50000"/>
                    </a:schemeClr>
                  </a:solidFill>
                  <a:prstDash val="solid"/>
                </a:ln>
                <a:solidFill>
                  <a:srgbClr val="00D282"/>
                </a:solidFill>
                <a:effectLst>
                  <a:innerShdw blurRad="177800">
                    <a:schemeClr val="accent3">
                      <a:lumMod val="50000"/>
                    </a:schemeClr>
                  </a:innerShdw>
                </a:effectLst>
                <a:latin typeface="+mj-lt"/>
              </a:rPr>
              <a:t>EXERCISE </a:t>
            </a:r>
            <a:endParaRPr lang="en-CA" sz="2400" dirty="0">
              <a:solidFill>
                <a:srgbClr val="00D282"/>
              </a:solidFill>
            </a:endParaRPr>
          </a:p>
        </p:txBody>
      </p:sp>
    </p:spTree>
    <p:extLst>
      <p:ext uri="{BB962C8B-B14F-4D97-AF65-F5344CB8AC3E}">
        <p14:creationId xmlns:p14="http://schemas.microsoft.com/office/powerpoint/2010/main" val="1388700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8CBAEC8-0BE9-8B5D-66FC-FD103DF49E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43468"/>
            <a:ext cx="12192000" cy="5911881"/>
          </a:xfrm>
          <a:prstGeom prst="rect">
            <a:avLst/>
          </a:prstGeom>
        </p:spPr>
      </p:pic>
      <p:sp>
        <p:nvSpPr>
          <p:cNvPr id="3" name="Subtitle 2">
            <a:extLst>
              <a:ext uri="{FF2B5EF4-FFF2-40B4-BE49-F238E27FC236}">
                <a16:creationId xmlns:a16="http://schemas.microsoft.com/office/drawing/2014/main" id="{467210B3-BD04-5627-F882-F1426B3D6FE8}"/>
              </a:ext>
            </a:extLst>
          </p:cNvPr>
          <p:cNvSpPr>
            <a:spLocks noGrp="1"/>
          </p:cNvSpPr>
          <p:nvPr>
            <p:ph type="subTitle" idx="1"/>
          </p:nvPr>
        </p:nvSpPr>
        <p:spPr>
          <a:xfrm>
            <a:off x="4606427" y="2812473"/>
            <a:ext cx="5819735" cy="944582"/>
          </a:xfrm>
        </p:spPr>
        <p:txBody>
          <a:bodyPr>
            <a:normAutofit/>
          </a:bodyPr>
          <a:lstStyle/>
          <a:p>
            <a:r>
              <a:rPr lang="en-CA" sz="2800" dirty="0"/>
              <a:t>Developing the Attitude to provide a Palliative Approach to Care </a:t>
            </a:r>
            <a:endParaRPr lang="en-GB" sz="2800" dirty="0"/>
          </a:p>
        </p:txBody>
      </p:sp>
      <p:sp>
        <p:nvSpPr>
          <p:cNvPr id="7" name="TextBox 6">
            <a:extLst>
              <a:ext uri="{FF2B5EF4-FFF2-40B4-BE49-F238E27FC236}">
                <a16:creationId xmlns:a16="http://schemas.microsoft.com/office/drawing/2014/main" id="{D327217A-F73D-180C-0300-F7C8F631E34A}"/>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10" name="Picture 9" descr="A close-up of a logo&#10;&#10;Description automatically generated">
            <a:extLst>
              <a:ext uri="{FF2B5EF4-FFF2-40B4-BE49-F238E27FC236}">
                <a16:creationId xmlns:a16="http://schemas.microsoft.com/office/drawing/2014/main" id="{13E8A2DC-71B0-E377-55E5-906D2402E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pic>
        <p:nvPicPr>
          <p:cNvPr id="9" name="Picture 8" descr="A person with a blue and white shirt&#10;&#10;Description automatically generated with medium confidence">
            <a:extLst>
              <a:ext uri="{FF2B5EF4-FFF2-40B4-BE49-F238E27FC236}">
                <a16:creationId xmlns:a16="http://schemas.microsoft.com/office/drawing/2014/main" id="{C5F60A36-11AB-8662-722C-06A1B5F1B4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6366" y="4143175"/>
            <a:ext cx="3459856" cy="1167350"/>
          </a:xfrm>
          <a:prstGeom prst="rect">
            <a:avLst/>
          </a:prstGeom>
        </p:spPr>
      </p:pic>
      <p:pic>
        <p:nvPicPr>
          <p:cNvPr id="18" name="Picture 17">
            <a:extLst>
              <a:ext uri="{FF2B5EF4-FFF2-40B4-BE49-F238E27FC236}">
                <a16:creationId xmlns:a16="http://schemas.microsoft.com/office/drawing/2014/main" id="{A257605D-C95B-7906-25E3-53D15785ED4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3512" y="654747"/>
            <a:ext cx="3906805" cy="4655778"/>
          </a:xfrm>
          <a:prstGeom prst="rect">
            <a:avLst/>
          </a:prstGeom>
        </p:spPr>
      </p:pic>
      <p:sp>
        <p:nvSpPr>
          <p:cNvPr id="6" name="Title 1">
            <a:extLst>
              <a:ext uri="{FF2B5EF4-FFF2-40B4-BE49-F238E27FC236}">
                <a16:creationId xmlns:a16="http://schemas.microsoft.com/office/drawing/2014/main" id="{09DCCDA1-4B6D-B9CC-28D5-B7055A00629F}"/>
              </a:ext>
            </a:extLst>
          </p:cNvPr>
          <p:cNvSpPr>
            <a:spLocks noGrp="1"/>
          </p:cNvSpPr>
          <p:nvPr>
            <p:ph type="ctrTitle"/>
          </p:nvPr>
        </p:nvSpPr>
        <p:spPr>
          <a:xfrm>
            <a:off x="3779170" y="1453178"/>
            <a:ext cx="7474248" cy="1221029"/>
          </a:xfrm>
        </p:spPr>
        <p:txBody>
          <a:bodyPr>
            <a:noAutofit/>
          </a:bodyPr>
          <a:lstStyle/>
          <a:p>
            <a:r>
              <a:rPr lang="en-CA" sz="4800" dirty="0"/>
              <a:t>Adapting Communications with the D.I.S.C. Model</a:t>
            </a:r>
            <a:endParaRPr lang="en-GB" sz="4800" dirty="0"/>
          </a:p>
        </p:txBody>
      </p:sp>
      <p:sp>
        <p:nvSpPr>
          <p:cNvPr id="2" name="TextBox 1">
            <a:extLst>
              <a:ext uri="{FF2B5EF4-FFF2-40B4-BE49-F238E27FC236}">
                <a16:creationId xmlns:a16="http://schemas.microsoft.com/office/drawing/2014/main" id="{2C26B077-A515-98A3-9FDF-C631FA95917F}"/>
              </a:ext>
            </a:extLst>
          </p:cNvPr>
          <p:cNvSpPr txBox="1"/>
          <p:nvPr/>
        </p:nvSpPr>
        <p:spPr>
          <a:xfrm>
            <a:off x="6454913" y="291901"/>
            <a:ext cx="1923604" cy="400110"/>
          </a:xfrm>
          <a:prstGeom prst="rect">
            <a:avLst/>
          </a:prstGeom>
          <a:noFill/>
        </p:spPr>
        <p:txBody>
          <a:bodyPr wrap="none" rtlCol="0">
            <a:spAutoFit/>
          </a:bodyPr>
          <a:lstStyle/>
          <a:p>
            <a:r>
              <a:rPr lang="en-US" sz="2000" dirty="0"/>
              <a:t>Group Activity 3</a:t>
            </a:r>
            <a:endParaRPr lang="en-CA" sz="2000" dirty="0"/>
          </a:p>
        </p:txBody>
      </p:sp>
    </p:spTree>
    <p:extLst>
      <p:ext uri="{BB962C8B-B14F-4D97-AF65-F5344CB8AC3E}">
        <p14:creationId xmlns:p14="http://schemas.microsoft.com/office/powerpoint/2010/main" val="2874229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5F4F14B-21B1-FD98-9590-3AE28EBCE2C2}"/>
              </a:ext>
            </a:extLst>
          </p:cNvPr>
          <p:cNvSpPr/>
          <p:nvPr/>
        </p:nvSpPr>
        <p:spPr>
          <a:xfrm>
            <a:off x="0" y="0"/>
            <a:ext cx="2562448" cy="5956156"/>
          </a:xfrm>
          <a:prstGeom prst="rect">
            <a:avLst/>
          </a:prstGeom>
          <a:gradFill>
            <a:gsLst>
              <a:gs pos="99000">
                <a:srgbClr val="F7731C"/>
              </a:gs>
              <a:gs pos="40000">
                <a:schemeClr val="bg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D327217A-F73D-180C-0300-F7C8F631E34A}"/>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10" name="Picture 9" descr="A close-up of a logo&#10;&#10;Description automatically generated">
            <a:extLst>
              <a:ext uri="{FF2B5EF4-FFF2-40B4-BE49-F238E27FC236}">
                <a16:creationId xmlns:a16="http://schemas.microsoft.com/office/drawing/2014/main" id="{13E8A2DC-71B0-E377-55E5-906D2402E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sp>
        <p:nvSpPr>
          <p:cNvPr id="25" name="TextBox 24">
            <a:extLst>
              <a:ext uri="{FF2B5EF4-FFF2-40B4-BE49-F238E27FC236}">
                <a16:creationId xmlns:a16="http://schemas.microsoft.com/office/drawing/2014/main" id="{8ACE9EB5-D21C-04ED-E49B-E3AC068C0547}"/>
              </a:ext>
            </a:extLst>
          </p:cNvPr>
          <p:cNvSpPr txBox="1"/>
          <p:nvPr/>
        </p:nvSpPr>
        <p:spPr>
          <a:xfrm>
            <a:off x="481842" y="92852"/>
            <a:ext cx="1578061" cy="338554"/>
          </a:xfrm>
          <a:prstGeom prst="rect">
            <a:avLst/>
          </a:prstGeom>
          <a:noFill/>
        </p:spPr>
        <p:txBody>
          <a:bodyPr wrap="none" rtlCol="0">
            <a:spAutoFit/>
          </a:bodyPr>
          <a:lstStyle/>
          <a:p>
            <a:r>
              <a:rPr lang="en-US" sz="1600" dirty="0">
                <a:solidFill>
                  <a:schemeClr val="bg1"/>
                </a:solidFill>
              </a:rPr>
              <a:t>Group Activity 3</a:t>
            </a:r>
            <a:endParaRPr lang="en-CA" sz="1600" dirty="0">
              <a:solidFill>
                <a:schemeClr val="bg1"/>
              </a:solidFill>
            </a:endParaRPr>
          </a:p>
        </p:txBody>
      </p:sp>
      <p:cxnSp>
        <p:nvCxnSpPr>
          <p:cNvPr id="11" name="Straight Connector 10">
            <a:extLst>
              <a:ext uri="{FF2B5EF4-FFF2-40B4-BE49-F238E27FC236}">
                <a16:creationId xmlns:a16="http://schemas.microsoft.com/office/drawing/2014/main" id="{DDCECD88-1203-F8A8-8B8E-A340A7739F40}"/>
              </a:ext>
            </a:extLst>
          </p:cNvPr>
          <p:cNvCxnSpPr/>
          <p:nvPr/>
        </p:nvCxnSpPr>
        <p:spPr>
          <a:xfrm>
            <a:off x="0" y="5922335"/>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F46BBCFE-5525-2EBB-9932-3F50B96C97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2047" y="431406"/>
            <a:ext cx="1137249" cy="1355271"/>
          </a:xfrm>
          <a:prstGeom prst="rect">
            <a:avLst/>
          </a:prstGeom>
        </p:spPr>
      </p:pic>
      <p:sp>
        <p:nvSpPr>
          <p:cNvPr id="5" name="TextBox 4">
            <a:extLst>
              <a:ext uri="{FF2B5EF4-FFF2-40B4-BE49-F238E27FC236}">
                <a16:creationId xmlns:a16="http://schemas.microsoft.com/office/drawing/2014/main" id="{7A54E708-B4B7-C200-25EF-D866D6B7383B}"/>
              </a:ext>
            </a:extLst>
          </p:cNvPr>
          <p:cNvSpPr txBox="1"/>
          <p:nvPr/>
        </p:nvSpPr>
        <p:spPr>
          <a:xfrm>
            <a:off x="238914" y="3698236"/>
            <a:ext cx="2063916" cy="1754326"/>
          </a:xfrm>
          <a:prstGeom prst="rect">
            <a:avLst/>
          </a:prstGeom>
          <a:noFill/>
        </p:spPr>
        <p:txBody>
          <a:bodyPr wrap="square">
            <a:spAutoFit/>
          </a:bodyPr>
          <a:lstStyle/>
          <a:p>
            <a:r>
              <a:rPr lang="en-CA" b="0" i="0" dirty="0">
                <a:solidFill>
                  <a:srgbClr val="F7731C"/>
                </a:solidFill>
                <a:effectLst/>
                <a:highlight>
                  <a:srgbClr val="FFFFFF"/>
                </a:highlight>
                <a:latin typeface="Söhne"/>
              </a:rPr>
              <a:t>Being heard and understood is a fundamental human need, as essential as the air we breathe.</a:t>
            </a:r>
            <a:endParaRPr lang="en-GB" dirty="0">
              <a:solidFill>
                <a:srgbClr val="F7731C"/>
              </a:solidFill>
            </a:endParaRPr>
          </a:p>
        </p:txBody>
      </p:sp>
      <p:sp>
        <p:nvSpPr>
          <p:cNvPr id="9" name="TextBox 8">
            <a:extLst>
              <a:ext uri="{FF2B5EF4-FFF2-40B4-BE49-F238E27FC236}">
                <a16:creationId xmlns:a16="http://schemas.microsoft.com/office/drawing/2014/main" id="{D61C9D9F-3C29-3826-7D98-A24A1F46EA6C}"/>
              </a:ext>
            </a:extLst>
          </p:cNvPr>
          <p:cNvSpPr txBox="1"/>
          <p:nvPr/>
        </p:nvSpPr>
        <p:spPr>
          <a:xfrm>
            <a:off x="3440075" y="1454584"/>
            <a:ext cx="7341656" cy="3046988"/>
          </a:xfrm>
          <a:prstGeom prst="rect">
            <a:avLst/>
          </a:prstGeom>
          <a:noFill/>
        </p:spPr>
        <p:txBody>
          <a:bodyPr wrap="square">
            <a:spAutoFit/>
          </a:bodyPr>
          <a:lstStyle/>
          <a:p>
            <a:pPr algn="ctr"/>
            <a:r>
              <a:rPr lang="en-CA" sz="3200" b="0" i="0" dirty="0">
                <a:solidFill>
                  <a:srgbClr val="0D0D0D"/>
                </a:solidFill>
                <a:effectLst/>
                <a:latin typeface="Calibri" panose="020F0502020204030204" pitchFamily="34" charset="0"/>
                <a:cs typeface="Calibri" panose="020F0502020204030204" pitchFamily="34" charset="0"/>
              </a:rPr>
              <a:t>Using EI skills and adapting your communication style helps you </a:t>
            </a:r>
            <a:r>
              <a:rPr lang="en-CA" sz="3200" dirty="0">
                <a:solidFill>
                  <a:srgbClr val="0D0D0D"/>
                </a:solidFill>
                <a:latin typeface="Calibri" panose="020F0502020204030204" pitchFamily="34" charset="0"/>
                <a:cs typeface="Calibri" panose="020F0502020204030204" pitchFamily="34" charset="0"/>
              </a:rPr>
              <a:t>to </a:t>
            </a:r>
            <a:r>
              <a:rPr lang="en-CA" sz="3200" b="0" i="0" dirty="0">
                <a:solidFill>
                  <a:srgbClr val="0D0D0D"/>
                </a:solidFill>
                <a:effectLst/>
                <a:latin typeface="Calibri" panose="020F0502020204030204" pitchFamily="34" charset="0"/>
                <a:cs typeface="Calibri" panose="020F0502020204030204" pitchFamily="34" charset="0"/>
              </a:rPr>
              <a:t>better understand and empathize with patients and their families, leading to improved trust, more accurate diagnoses, and adherence to care plans.</a:t>
            </a:r>
          </a:p>
        </p:txBody>
      </p:sp>
    </p:spTree>
    <p:extLst>
      <p:ext uri="{BB962C8B-B14F-4D97-AF65-F5344CB8AC3E}">
        <p14:creationId xmlns:p14="http://schemas.microsoft.com/office/powerpoint/2010/main" val="4067409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5F4F14B-21B1-FD98-9590-3AE28EBCE2C2}"/>
              </a:ext>
            </a:extLst>
          </p:cNvPr>
          <p:cNvSpPr/>
          <p:nvPr/>
        </p:nvSpPr>
        <p:spPr>
          <a:xfrm>
            <a:off x="0" y="0"/>
            <a:ext cx="2562448" cy="5956156"/>
          </a:xfrm>
          <a:prstGeom prst="rect">
            <a:avLst/>
          </a:prstGeom>
          <a:gradFill>
            <a:gsLst>
              <a:gs pos="99000">
                <a:srgbClr val="F7731C"/>
              </a:gs>
              <a:gs pos="40000">
                <a:schemeClr val="bg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D327217A-F73D-180C-0300-F7C8F631E34A}"/>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10" name="Picture 9" descr="A close-up of a logo&#10;&#10;Description automatically generated">
            <a:extLst>
              <a:ext uri="{FF2B5EF4-FFF2-40B4-BE49-F238E27FC236}">
                <a16:creationId xmlns:a16="http://schemas.microsoft.com/office/drawing/2014/main" id="{13E8A2DC-71B0-E377-55E5-906D2402E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sp>
        <p:nvSpPr>
          <p:cNvPr id="25" name="TextBox 24">
            <a:extLst>
              <a:ext uri="{FF2B5EF4-FFF2-40B4-BE49-F238E27FC236}">
                <a16:creationId xmlns:a16="http://schemas.microsoft.com/office/drawing/2014/main" id="{8ACE9EB5-D21C-04ED-E49B-E3AC068C0547}"/>
              </a:ext>
            </a:extLst>
          </p:cNvPr>
          <p:cNvSpPr txBox="1"/>
          <p:nvPr/>
        </p:nvSpPr>
        <p:spPr>
          <a:xfrm>
            <a:off x="481842" y="92852"/>
            <a:ext cx="1578061" cy="338554"/>
          </a:xfrm>
          <a:prstGeom prst="rect">
            <a:avLst/>
          </a:prstGeom>
          <a:noFill/>
        </p:spPr>
        <p:txBody>
          <a:bodyPr wrap="none" rtlCol="0">
            <a:spAutoFit/>
          </a:bodyPr>
          <a:lstStyle/>
          <a:p>
            <a:r>
              <a:rPr lang="en-US" sz="1600" dirty="0">
                <a:solidFill>
                  <a:schemeClr val="bg1"/>
                </a:solidFill>
              </a:rPr>
              <a:t>Group Activity 3</a:t>
            </a:r>
            <a:endParaRPr lang="en-CA" sz="1600" dirty="0">
              <a:solidFill>
                <a:schemeClr val="bg1"/>
              </a:solidFill>
            </a:endParaRPr>
          </a:p>
        </p:txBody>
      </p:sp>
      <p:cxnSp>
        <p:nvCxnSpPr>
          <p:cNvPr id="11" name="Straight Connector 10">
            <a:extLst>
              <a:ext uri="{FF2B5EF4-FFF2-40B4-BE49-F238E27FC236}">
                <a16:creationId xmlns:a16="http://schemas.microsoft.com/office/drawing/2014/main" id="{DDCECD88-1203-F8A8-8B8E-A340A7739F40}"/>
              </a:ext>
            </a:extLst>
          </p:cNvPr>
          <p:cNvCxnSpPr/>
          <p:nvPr/>
        </p:nvCxnSpPr>
        <p:spPr>
          <a:xfrm>
            <a:off x="0" y="5922335"/>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F46BBCFE-5525-2EBB-9932-3F50B96C97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2047" y="431406"/>
            <a:ext cx="1137249" cy="1355271"/>
          </a:xfrm>
          <a:prstGeom prst="rect">
            <a:avLst/>
          </a:prstGeom>
        </p:spPr>
      </p:pic>
      <p:sp>
        <p:nvSpPr>
          <p:cNvPr id="3" name="TextBox 2">
            <a:extLst>
              <a:ext uri="{FF2B5EF4-FFF2-40B4-BE49-F238E27FC236}">
                <a16:creationId xmlns:a16="http://schemas.microsoft.com/office/drawing/2014/main" id="{65F97049-E945-8F11-C55F-03B3FD0D58C5}"/>
              </a:ext>
            </a:extLst>
          </p:cNvPr>
          <p:cNvSpPr txBox="1"/>
          <p:nvPr/>
        </p:nvSpPr>
        <p:spPr>
          <a:xfrm>
            <a:off x="148856" y="3470817"/>
            <a:ext cx="2264735" cy="2062103"/>
          </a:xfrm>
          <a:prstGeom prst="rect">
            <a:avLst/>
          </a:prstGeom>
          <a:noFill/>
        </p:spPr>
        <p:txBody>
          <a:bodyPr wrap="square" rtlCol="0">
            <a:spAutoFit/>
          </a:bodyPr>
          <a:lstStyle/>
          <a:p>
            <a:pPr>
              <a:spcAft>
                <a:spcPts val="600"/>
              </a:spcAft>
            </a:pPr>
            <a:r>
              <a:rPr lang="en-CA" sz="1600" dirty="0">
                <a:solidFill>
                  <a:srgbClr val="F7731C"/>
                </a:solidFill>
                <a:effectLst/>
                <a:latin typeface="Calibri" panose="020F0502020204030204" pitchFamily="34" charset="0"/>
                <a:ea typeface="Calibri" panose="020F0502020204030204" pitchFamily="34" charset="0"/>
                <a:cs typeface="Arial" panose="020B0604020202020204" pitchFamily="34" charset="0"/>
              </a:rPr>
              <a:t>Clinicians with stron</a:t>
            </a:r>
            <a:r>
              <a:rPr lang="en-CA" sz="1600" dirty="0">
                <a:solidFill>
                  <a:srgbClr val="F7731C"/>
                </a:solidFill>
                <a:latin typeface="Calibri" panose="020F0502020204030204" pitchFamily="34" charset="0"/>
                <a:ea typeface="Calibri" panose="020F0502020204030204" pitchFamily="34" charset="0"/>
                <a:cs typeface="Arial" panose="020B0604020202020204" pitchFamily="34" charset="0"/>
              </a:rPr>
              <a:t>g EI skills are </a:t>
            </a:r>
            <a:r>
              <a:rPr lang="en-CA" sz="1600" dirty="0">
                <a:solidFill>
                  <a:srgbClr val="F7731C"/>
                </a:solidFill>
                <a:effectLst/>
                <a:latin typeface="Calibri" panose="020F0502020204030204" pitchFamily="34" charset="0"/>
                <a:ea typeface="Calibri" panose="020F0502020204030204" pitchFamily="34" charset="0"/>
                <a:cs typeface="Arial" panose="020B0604020202020204" pitchFamily="34" charset="0"/>
              </a:rPr>
              <a:t>more successful in discussing sensitive topics and eliciting patient preferences, which leads to improved patient satisfaction and outcomes. </a:t>
            </a:r>
            <a:r>
              <a:rPr lang="en-CA" sz="1200" dirty="0">
                <a:solidFill>
                  <a:srgbClr val="F7731C"/>
                </a:solidFill>
                <a:effectLst/>
                <a:latin typeface="Calibri" panose="020F0502020204030204" pitchFamily="34" charset="0"/>
                <a:ea typeface="Calibri" panose="020F0502020204030204" pitchFamily="34" charset="0"/>
                <a:cs typeface="Arial" panose="020B0604020202020204" pitchFamily="34" charset="0"/>
              </a:rPr>
              <a:t>[Back et al, 2013</a:t>
            </a:r>
            <a:endParaRPr lang="en-CA" sz="1200" dirty="0">
              <a:solidFill>
                <a:srgbClr val="F7731C"/>
              </a:solidFill>
            </a:endParaRPr>
          </a:p>
        </p:txBody>
      </p:sp>
      <p:sp>
        <p:nvSpPr>
          <p:cNvPr id="4" name="Title 3">
            <a:extLst>
              <a:ext uri="{FF2B5EF4-FFF2-40B4-BE49-F238E27FC236}">
                <a16:creationId xmlns:a16="http://schemas.microsoft.com/office/drawing/2014/main" id="{C177969F-A4BF-0E94-7CC7-79651816098C}"/>
              </a:ext>
            </a:extLst>
          </p:cNvPr>
          <p:cNvSpPr txBox="1">
            <a:spLocks/>
          </p:cNvSpPr>
          <p:nvPr/>
        </p:nvSpPr>
        <p:spPr>
          <a:xfrm>
            <a:off x="2712653" y="271129"/>
            <a:ext cx="9672084" cy="7109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3200" dirty="0">
                <a:latin typeface="Calibri" panose="020F0502020204030204" pitchFamily="34" charset="0"/>
                <a:cs typeface="Calibri" panose="020F0502020204030204" pitchFamily="34" charset="0"/>
              </a:rPr>
              <a:t>Emotional Intelligence (EI) and Palliative Care </a:t>
            </a:r>
            <a:endParaRPr lang="en-GB" sz="32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F2D23F5-4269-5AB1-69DF-93886E57F73A}"/>
              </a:ext>
            </a:extLst>
          </p:cNvPr>
          <p:cNvSpPr txBox="1"/>
          <p:nvPr/>
        </p:nvSpPr>
        <p:spPr>
          <a:xfrm>
            <a:off x="2804172" y="1371502"/>
            <a:ext cx="8632091" cy="3441391"/>
          </a:xfrm>
          <a:prstGeom prst="rect">
            <a:avLst/>
          </a:prstGeom>
          <a:noFill/>
        </p:spPr>
        <p:txBody>
          <a:bodyPr wrap="square">
            <a:spAutoFit/>
          </a:bodyPr>
          <a:lstStyle/>
          <a:p>
            <a:pPr>
              <a:lnSpc>
                <a:spcPct val="107000"/>
              </a:lnSpc>
              <a:spcAft>
                <a:spcPts val="800"/>
              </a:spcAft>
            </a:pPr>
            <a:r>
              <a:rPr lang="en-CA" sz="2400" kern="100" dirty="0">
                <a:effectLst/>
                <a:latin typeface="Calibri" panose="020F0502020204030204" pitchFamily="34" charset="0"/>
                <a:ea typeface="Calibri" panose="020F0502020204030204" pitchFamily="34" charset="0"/>
                <a:cs typeface="Arial" panose="020B0604020202020204" pitchFamily="34" charset="0"/>
              </a:rPr>
              <a:t>Emotional intelligence is the ability to understand, manage and use your own and other people’s emotions to recognize and react in helpful ways to make a positive difference.  </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CA" sz="2400" kern="100" dirty="0">
                <a:effectLst/>
                <a:latin typeface="Calibri" panose="020F0502020204030204" pitchFamily="34" charset="0"/>
                <a:ea typeface="Calibri" panose="020F0502020204030204" pitchFamily="34" charset="0"/>
                <a:cs typeface="Arial" panose="020B0604020202020204" pitchFamily="34" charset="0"/>
              </a:rPr>
              <a:t>EI skills add value in: </a:t>
            </a:r>
          </a:p>
          <a:p>
            <a:pPr marL="450900" lvl="0" indent="-270900">
              <a:lnSpc>
                <a:spcPct val="107000"/>
              </a:lnSpc>
              <a:buSzPct val="100000"/>
              <a:buFont typeface="Arial" panose="020B0604020202020204" pitchFamily="34" charset="0"/>
              <a:buChar char="•"/>
            </a:pPr>
            <a:r>
              <a:rPr lang="en-GB" sz="2400" kern="100" dirty="0">
                <a:effectLst/>
                <a:latin typeface="Calibri" panose="020F0502020204030204" pitchFamily="34" charset="0"/>
                <a:ea typeface="Calibri" panose="020F0502020204030204" pitchFamily="34" charset="0"/>
                <a:cs typeface="Arial" panose="020B0604020202020204" pitchFamily="34" charset="0"/>
              </a:rPr>
              <a:t>Building Connection</a:t>
            </a:r>
            <a:r>
              <a:rPr lang="en-CA" sz="2400" kern="100" dirty="0">
                <a:effectLst/>
                <a:latin typeface="Calibri" panose="020F0502020204030204" pitchFamily="34" charset="0"/>
                <a:ea typeface="Calibri" panose="020F0502020204030204" pitchFamily="34" charset="0"/>
                <a:cs typeface="Arial" panose="020B0604020202020204" pitchFamily="34" charset="0"/>
              </a:rPr>
              <a:t>s</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450900" lvl="0" indent="-270900">
              <a:lnSpc>
                <a:spcPct val="107000"/>
              </a:lnSpc>
              <a:buSzPct val="100000"/>
              <a:buFont typeface="Arial" panose="020B0604020202020204" pitchFamily="34" charset="0"/>
              <a:buChar char="•"/>
            </a:pPr>
            <a:r>
              <a:rPr lang="en-GB" sz="2400" kern="100" dirty="0">
                <a:effectLst/>
                <a:latin typeface="Calibri" panose="020F0502020204030204" pitchFamily="34" charset="0"/>
                <a:ea typeface="Calibri" panose="020F0502020204030204" pitchFamily="34" charset="0"/>
                <a:cs typeface="Arial" panose="020B0604020202020204" pitchFamily="34" charset="0"/>
              </a:rPr>
              <a:t>Fostering Trust</a:t>
            </a:r>
          </a:p>
          <a:p>
            <a:pPr marL="450900" lvl="0" indent="-270900">
              <a:lnSpc>
                <a:spcPct val="107000"/>
              </a:lnSpc>
              <a:buSzPct val="100000"/>
              <a:buFont typeface="Arial" panose="020B0604020202020204" pitchFamily="34" charset="0"/>
              <a:buChar char="•"/>
            </a:pPr>
            <a:r>
              <a:rPr lang="en-GB" sz="2400" kern="100" dirty="0">
                <a:effectLst/>
                <a:latin typeface="Calibri" panose="020F0502020204030204" pitchFamily="34" charset="0"/>
                <a:ea typeface="Calibri" panose="020F0502020204030204" pitchFamily="34" charset="0"/>
                <a:cs typeface="Arial" panose="020B0604020202020204" pitchFamily="34" charset="0"/>
              </a:rPr>
              <a:t>Enhancing Communication</a:t>
            </a:r>
          </a:p>
          <a:p>
            <a:pPr marL="450900" lvl="0" indent="-270900">
              <a:lnSpc>
                <a:spcPct val="107000"/>
              </a:lnSpc>
              <a:spcAft>
                <a:spcPts val="800"/>
              </a:spcAft>
              <a:buSzPct val="100000"/>
              <a:buFont typeface="Arial" panose="020B0604020202020204" pitchFamily="34" charset="0"/>
              <a:buChar char="•"/>
            </a:pPr>
            <a:r>
              <a:rPr lang="en-GB" sz="2400" kern="100" dirty="0">
                <a:effectLst/>
                <a:latin typeface="Calibri" panose="020F0502020204030204" pitchFamily="34" charset="0"/>
                <a:ea typeface="Calibri" panose="020F0502020204030204" pitchFamily="34" charset="0"/>
                <a:cs typeface="Arial" panose="020B0604020202020204" pitchFamily="34" charset="0"/>
              </a:rPr>
              <a:t>Resolving Conflicts</a:t>
            </a:r>
          </a:p>
        </p:txBody>
      </p:sp>
    </p:spTree>
    <p:extLst>
      <p:ext uri="{BB962C8B-B14F-4D97-AF65-F5344CB8AC3E}">
        <p14:creationId xmlns:p14="http://schemas.microsoft.com/office/powerpoint/2010/main" val="2423452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5F4F14B-21B1-FD98-9590-3AE28EBCE2C2}"/>
              </a:ext>
            </a:extLst>
          </p:cNvPr>
          <p:cNvSpPr/>
          <p:nvPr/>
        </p:nvSpPr>
        <p:spPr>
          <a:xfrm>
            <a:off x="0" y="0"/>
            <a:ext cx="2562448" cy="5956156"/>
          </a:xfrm>
          <a:prstGeom prst="rect">
            <a:avLst/>
          </a:prstGeom>
          <a:gradFill>
            <a:gsLst>
              <a:gs pos="99000">
                <a:srgbClr val="F7731C"/>
              </a:gs>
              <a:gs pos="40000">
                <a:schemeClr val="bg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D327217A-F73D-180C-0300-F7C8F631E34A}"/>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10" name="Picture 9" descr="A close-up of a logo&#10;&#10;Description automatically generated">
            <a:extLst>
              <a:ext uri="{FF2B5EF4-FFF2-40B4-BE49-F238E27FC236}">
                <a16:creationId xmlns:a16="http://schemas.microsoft.com/office/drawing/2014/main" id="{13E8A2DC-71B0-E377-55E5-906D2402E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sp>
        <p:nvSpPr>
          <p:cNvPr id="25" name="TextBox 24">
            <a:extLst>
              <a:ext uri="{FF2B5EF4-FFF2-40B4-BE49-F238E27FC236}">
                <a16:creationId xmlns:a16="http://schemas.microsoft.com/office/drawing/2014/main" id="{8ACE9EB5-D21C-04ED-E49B-E3AC068C0547}"/>
              </a:ext>
            </a:extLst>
          </p:cNvPr>
          <p:cNvSpPr txBox="1"/>
          <p:nvPr/>
        </p:nvSpPr>
        <p:spPr>
          <a:xfrm>
            <a:off x="481842" y="92852"/>
            <a:ext cx="1578061" cy="338554"/>
          </a:xfrm>
          <a:prstGeom prst="rect">
            <a:avLst/>
          </a:prstGeom>
          <a:noFill/>
        </p:spPr>
        <p:txBody>
          <a:bodyPr wrap="none" rtlCol="0">
            <a:spAutoFit/>
          </a:bodyPr>
          <a:lstStyle/>
          <a:p>
            <a:r>
              <a:rPr lang="en-US" sz="1600" dirty="0">
                <a:solidFill>
                  <a:schemeClr val="bg1"/>
                </a:solidFill>
              </a:rPr>
              <a:t>Group Activity 3</a:t>
            </a:r>
            <a:endParaRPr lang="en-CA" sz="1600" dirty="0">
              <a:solidFill>
                <a:schemeClr val="bg1"/>
              </a:solidFill>
            </a:endParaRPr>
          </a:p>
        </p:txBody>
      </p:sp>
      <p:cxnSp>
        <p:nvCxnSpPr>
          <p:cNvPr id="11" name="Straight Connector 10">
            <a:extLst>
              <a:ext uri="{FF2B5EF4-FFF2-40B4-BE49-F238E27FC236}">
                <a16:creationId xmlns:a16="http://schemas.microsoft.com/office/drawing/2014/main" id="{DDCECD88-1203-F8A8-8B8E-A340A7739F40}"/>
              </a:ext>
            </a:extLst>
          </p:cNvPr>
          <p:cNvCxnSpPr/>
          <p:nvPr/>
        </p:nvCxnSpPr>
        <p:spPr>
          <a:xfrm>
            <a:off x="0" y="5922335"/>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F46BBCFE-5525-2EBB-9932-3F50B96C97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2047" y="431406"/>
            <a:ext cx="1137249" cy="1355271"/>
          </a:xfrm>
          <a:prstGeom prst="rect">
            <a:avLst/>
          </a:prstGeom>
        </p:spPr>
      </p:pic>
      <p:sp>
        <p:nvSpPr>
          <p:cNvPr id="4" name="Title 3">
            <a:extLst>
              <a:ext uri="{FF2B5EF4-FFF2-40B4-BE49-F238E27FC236}">
                <a16:creationId xmlns:a16="http://schemas.microsoft.com/office/drawing/2014/main" id="{4CC348D6-96C5-19DC-8BB6-71C63FC54C5F}"/>
              </a:ext>
            </a:extLst>
          </p:cNvPr>
          <p:cNvSpPr txBox="1">
            <a:spLocks/>
          </p:cNvSpPr>
          <p:nvPr/>
        </p:nvSpPr>
        <p:spPr>
          <a:xfrm>
            <a:off x="2851703" y="271129"/>
            <a:ext cx="9340297" cy="65119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3200" dirty="0">
                <a:latin typeface="Calibri" panose="020F0502020204030204" pitchFamily="34" charset="0"/>
                <a:ea typeface="Times New Roman" panose="02020603050405020304" pitchFamily="18" charset="0"/>
                <a:cs typeface="Calibri" panose="020F0502020204030204" pitchFamily="34" charset="0"/>
              </a:rPr>
              <a:t>Ways to Adapt Your Communication </a:t>
            </a:r>
            <a:endParaRPr lang="en-CA" sz="32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Diagram 4">
            <a:extLst>
              <a:ext uri="{FF2B5EF4-FFF2-40B4-BE49-F238E27FC236}">
                <a16:creationId xmlns:a16="http://schemas.microsoft.com/office/drawing/2014/main" id="{9A25106A-DB79-F1FF-74FE-97FAD569855A}"/>
              </a:ext>
            </a:extLst>
          </p:cNvPr>
          <p:cNvGraphicFramePr/>
          <p:nvPr>
            <p:extLst>
              <p:ext uri="{D42A27DB-BD31-4B8C-83A1-F6EECF244321}">
                <p14:modId xmlns:p14="http://schemas.microsoft.com/office/powerpoint/2010/main" val="4045580412"/>
              </p:ext>
            </p:extLst>
          </p:nvPr>
        </p:nvGraphicFramePr>
        <p:xfrm>
          <a:off x="3536308" y="1253457"/>
          <a:ext cx="6851931"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88823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5F4F14B-21B1-FD98-9590-3AE28EBCE2C2}"/>
              </a:ext>
            </a:extLst>
          </p:cNvPr>
          <p:cNvSpPr/>
          <p:nvPr/>
        </p:nvSpPr>
        <p:spPr>
          <a:xfrm>
            <a:off x="0" y="0"/>
            <a:ext cx="2562448" cy="5956156"/>
          </a:xfrm>
          <a:prstGeom prst="rect">
            <a:avLst/>
          </a:prstGeom>
          <a:gradFill>
            <a:gsLst>
              <a:gs pos="99000">
                <a:srgbClr val="F7731C"/>
              </a:gs>
              <a:gs pos="40000">
                <a:schemeClr val="bg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D327217A-F73D-180C-0300-F7C8F631E34A}"/>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10" name="Picture 9" descr="A close-up of a logo&#10;&#10;Description automatically generated">
            <a:extLst>
              <a:ext uri="{FF2B5EF4-FFF2-40B4-BE49-F238E27FC236}">
                <a16:creationId xmlns:a16="http://schemas.microsoft.com/office/drawing/2014/main" id="{13E8A2DC-71B0-E377-55E5-906D2402E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sp>
        <p:nvSpPr>
          <p:cNvPr id="25" name="TextBox 24">
            <a:extLst>
              <a:ext uri="{FF2B5EF4-FFF2-40B4-BE49-F238E27FC236}">
                <a16:creationId xmlns:a16="http://schemas.microsoft.com/office/drawing/2014/main" id="{8ACE9EB5-D21C-04ED-E49B-E3AC068C0547}"/>
              </a:ext>
            </a:extLst>
          </p:cNvPr>
          <p:cNvSpPr txBox="1"/>
          <p:nvPr/>
        </p:nvSpPr>
        <p:spPr>
          <a:xfrm>
            <a:off x="481842" y="92852"/>
            <a:ext cx="1578061" cy="338554"/>
          </a:xfrm>
          <a:prstGeom prst="rect">
            <a:avLst/>
          </a:prstGeom>
          <a:noFill/>
        </p:spPr>
        <p:txBody>
          <a:bodyPr wrap="none" rtlCol="0">
            <a:spAutoFit/>
          </a:bodyPr>
          <a:lstStyle/>
          <a:p>
            <a:r>
              <a:rPr lang="en-US" sz="1600" dirty="0">
                <a:solidFill>
                  <a:schemeClr val="bg1"/>
                </a:solidFill>
              </a:rPr>
              <a:t>Group Activity 3</a:t>
            </a:r>
            <a:endParaRPr lang="en-CA" sz="1600" dirty="0">
              <a:solidFill>
                <a:schemeClr val="bg1"/>
              </a:solidFill>
            </a:endParaRPr>
          </a:p>
        </p:txBody>
      </p:sp>
      <p:cxnSp>
        <p:nvCxnSpPr>
          <p:cNvPr id="11" name="Straight Connector 10">
            <a:extLst>
              <a:ext uri="{FF2B5EF4-FFF2-40B4-BE49-F238E27FC236}">
                <a16:creationId xmlns:a16="http://schemas.microsoft.com/office/drawing/2014/main" id="{DDCECD88-1203-F8A8-8B8E-A340A7739F40}"/>
              </a:ext>
            </a:extLst>
          </p:cNvPr>
          <p:cNvCxnSpPr/>
          <p:nvPr/>
        </p:nvCxnSpPr>
        <p:spPr>
          <a:xfrm>
            <a:off x="0" y="5922335"/>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F46BBCFE-5525-2EBB-9932-3F50B96C97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2047" y="431406"/>
            <a:ext cx="1137249" cy="1355271"/>
          </a:xfrm>
          <a:prstGeom prst="rect">
            <a:avLst/>
          </a:prstGeom>
        </p:spPr>
      </p:pic>
      <p:sp>
        <p:nvSpPr>
          <p:cNvPr id="4" name="Title 3">
            <a:extLst>
              <a:ext uri="{FF2B5EF4-FFF2-40B4-BE49-F238E27FC236}">
                <a16:creationId xmlns:a16="http://schemas.microsoft.com/office/drawing/2014/main" id="{9F872ABD-8CBE-922B-70BA-801952250CF8}"/>
              </a:ext>
            </a:extLst>
          </p:cNvPr>
          <p:cNvSpPr txBox="1">
            <a:spLocks/>
          </p:cNvSpPr>
          <p:nvPr/>
        </p:nvSpPr>
        <p:spPr>
          <a:xfrm>
            <a:off x="2699173" y="284467"/>
            <a:ext cx="9340297" cy="65119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3200" dirty="0">
                <a:latin typeface="Calibri" panose="020F0502020204030204" pitchFamily="34" charset="0"/>
                <a:ea typeface="Times New Roman" panose="02020603050405020304" pitchFamily="18" charset="0"/>
                <a:cs typeface="Calibri" panose="020F0502020204030204" pitchFamily="34" charset="0"/>
              </a:rPr>
              <a:t>A Model for Adapting Your Communication Style </a:t>
            </a:r>
            <a:endParaRPr lang="en-CA" sz="32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picture containing chart&#10;&#10;Description automatically generated">
            <a:extLst>
              <a:ext uri="{FF2B5EF4-FFF2-40B4-BE49-F238E27FC236}">
                <a16:creationId xmlns:a16="http://schemas.microsoft.com/office/drawing/2014/main" id="{F9B90E62-53B0-F7B1-6C80-2A8EC0F01904}"/>
              </a:ext>
            </a:extLst>
          </p:cNvPr>
          <p:cNvPicPr>
            <a:picLocks noChangeAspect="1"/>
          </p:cNvPicPr>
          <p:nvPr/>
        </p:nvPicPr>
        <p:blipFill>
          <a:blip r:embed="rId5"/>
          <a:stretch>
            <a:fillRect/>
          </a:stretch>
        </p:blipFill>
        <p:spPr>
          <a:xfrm>
            <a:off x="7686951" y="1230865"/>
            <a:ext cx="3157513" cy="3157513"/>
          </a:xfrm>
          <a:prstGeom prst="rect">
            <a:avLst/>
          </a:prstGeom>
        </p:spPr>
      </p:pic>
      <p:sp>
        <p:nvSpPr>
          <p:cNvPr id="8" name="Content Placeholder 1">
            <a:extLst>
              <a:ext uri="{FF2B5EF4-FFF2-40B4-BE49-F238E27FC236}">
                <a16:creationId xmlns:a16="http://schemas.microsoft.com/office/drawing/2014/main" id="{C37704C6-36E1-9073-2159-2844F7E14168}"/>
              </a:ext>
            </a:extLst>
          </p:cNvPr>
          <p:cNvSpPr txBox="1">
            <a:spLocks/>
          </p:cNvSpPr>
          <p:nvPr/>
        </p:nvSpPr>
        <p:spPr>
          <a:xfrm>
            <a:off x="2812360" y="1252132"/>
            <a:ext cx="5730061" cy="32215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600"/>
              </a:spcBef>
            </a:pPr>
            <a:r>
              <a:rPr lang="en-CA" kern="100" dirty="0">
                <a:latin typeface="Calibri" panose="020F0502020204030204" pitchFamily="34" charset="0"/>
                <a:ea typeface="Calibri" panose="020F0502020204030204" pitchFamily="34" charset="0"/>
                <a:cs typeface="Arial" panose="020B0604020202020204" pitchFamily="34" charset="0"/>
              </a:rPr>
              <a:t>Ever wondered why people act or communicate the way they do?</a:t>
            </a:r>
            <a:endParaRPr lang="en-GB" kern="100" dirty="0">
              <a:latin typeface="Calibri" panose="020F0502020204030204" pitchFamily="34" charset="0"/>
              <a:ea typeface="Calibri" panose="020F0502020204030204" pitchFamily="34" charset="0"/>
              <a:cs typeface="Arial" panose="020B0604020202020204" pitchFamily="34" charset="0"/>
            </a:endParaRPr>
          </a:p>
          <a:p>
            <a:pPr algn="l">
              <a:spcBef>
                <a:spcPts val="600"/>
              </a:spcBef>
            </a:pPr>
            <a:endParaRPr lang="en-CA" b="1" dirty="0">
              <a:ea typeface="Calibri" panose="020F0502020204030204" pitchFamily="34" charset="0"/>
              <a:cs typeface="Arial" panose="020B0604020202020204" pitchFamily="34" charset="0"/>
            </a:endParaRPr>
          </a:p>
          <a:p>
            <a:pPr algn="l">
              <a:spcBef>
                <a:spcPts val="600"/>
              </a:spcBef>
            </a:pPr>
            <a:r>
              <a:rPr lang="en-CA" b="1" dirty="0">
                <a:ea typeface="Calibri" panose="020F0502020204030204" pitchFamily="34" charset="0"/>
                <a:cs typeface="Arial" panose="020B0604020202020204" pitchFamily="34" charset="0"/>
              </a:rPr>
              <a:t>DISC</a:t>
            </a:r>
            <a:r>
              <a:rPr lang="en-CA" dirty="0">
                <a:ea typeface="Calibri" panose="020F0502020204030204" pitchFamily="34" charset="0"/>
                <a:cs typeface="Arial" panose="020B0604020202020204" pitchFamily="34" charset="0"/>
              </a:rPr>
              <a:t> model stands for</a:t>
            </a:r>
          </a:p>
          <a:p>
            <a:pPr lvl="1" algn="l">
              <a:spcBef>
                <a:spcPts val="600"/>
              </a:spcBef>
            </a:pPr>
            <a:r>
              <a:rPr lang="en-CA" sz="2400" b="1" dirty="0">
                <a:ea typeface="Calibri" panose="020F0502020204030204" pitchFamily="34" charset="0"/>
                <a:cs typeface="Arial" panose="020B0604020202020204" pitchFamily="34" charset="0"/>
              </a:rPr>
              <a:t>D</a:t>
            </a:r>
            <a:r>
              <a:rPr lang="en-CA" sz="2400" dirty="0">
                <a:ea typeface="Calibri" panose="020F0502020204030204" pitchFamily="34" charset="0"/>
                <a:cs typeface="Arial" panose="020B0604020202020204" pitchFamily="34" charset="0"/>
              </a:rPr>
              <a:t>ominant</a:t>
            </a:r>
          </a:p>
          <a:p>
            <a:pPr lvl="1" algn="l">
              <a:spcBef>
                <a:spcPts val="600"/>
              </a:spcBef>
            </a:pPr>
            <a:r>
              <a:rPr lang="en-CA" sz="2400" b="1" dirty="0">
                <a:ea typeface="Calibri" panose="020F0502020204030204" pitchFamily="34" charset="0"/>
                <a:cs typeface="Arial" panose="020B0604020202020204" pitchFamily="34" charset="0"/>
              </a:rPr>
              <a:t>I</a:t>
            </a:r>
            <a:r>
              <a:rPr lang="en-CA" sz="2400" dirty="0">
                <a:ea typeface="Calibri" panose="020F0502020204030204" pitchFamily="34" charset="0"/>
                <a:cs typeface="Arial" panose="020B0604020202020204" pitchFamily="34" charset="0"/>
              </a:rPr>
              <a:t>nfluential</a:t>
            </a:r>
          </a:p>
          <a:p>
            <a:pPr lvl="1" algn="l">
              <a:spcBef>
                <a:spcPts val="600"/>
              </a:spcBef>
            </a:pPr>
            <a:r>
              <a:rPr lang="en-CA" sz="2400" b="1" dirty="0">
                <a:ea typeface="Calibri" panose="020F0502020204030204" pitchFamily="34" charset="0"/>
                <a:cs typeface="Arial" panose="020B0604020202020204" pitchFamily="34" charset="0"/>
              </a:rPr>
              <a:t>S</a:t>
            </a:r>
            <a:r>
              <a:rPr lang="en-CA" sz="2400" dirty="0">
                <a:ea typeface="Calibri" panose="020F0502020204030204" pitchFamily="34" charset="0"/>
                <a:cs typeface="Arial" panose="020B0604020202020204" pitchFamily="34" charset="0"/>
              </a:rPr>
              <a:t>teady</a:t>
            </a:r>
          </a:p>
          <a:p>
            <a:pPr lvl="1" algn="l">
              <a:spcBef>
                <a:spcPts val="600"/>
              </a:spcBef>
            </a:pPr>
            <a:r>
              <a:rPr lang="en-CA" sz="2400" b="1" dirty="0">
                <a:ea typeface="Calibri" panose="020F0502020204030204" pitchFamily="34" charset="0"/>
                <a:cs typeface="Arial" panose="020B0604020202020204" pitchFamily="34" charset="0"/>
              </a:rPr>
              <a:t>C</a:t>
            </a:r>
            <a:r>
              <a:rPr lang="en-CA" sz="2400" dirty="0">
                <a:ea typeface="Calibri" panose="020F0502020204030204" pitchFamily="34" charset="0"/>
                <a:cs typeface="Arial" panose="020B0604020202020204" pitchFamily="34" charset="0"/>
              </a:rPr>
              <a:t>ompliant</a:t>
            </a:r>
          </a:p>
          <a:p>
            <a:pPr algn="l">
              <a:spcBef>
                <a:spcPts val="600"/>
              </a:spcBef>
            </a:pPr>
            <a:endParaRPr lang="en-CA" dirty="0">
              <a:ea typeface="Calibri" panose="020F0502020204030204" pitchFamily="34" charset="0"/>
              <a:cs typeface="Arial" panose="020B0604020202020204" pitchFamily="34" charset="0"/>
            </a:endParaRPr>
          </a:p>
        </p:txBody>
      </p:sp>
      <p:sp>
        <p:nvSpPr>
          <p:cNvPr id="6" name="Content Placeholder 1">
            <a:extLst>
              <a:ext uri="{FF2B5EF4-FFF2-40B4-BE49-F238E27FC236}">
                <a16:creationId xmlns:a16="http://schemas.microsoft.com/office/drawing/2014/main" id="{E1ED584D-CEA1-1C84-9972-82E28463B618}"/>
              </a:ext>
            </a:extLst>
          </p:cNvPr>
          <p:cNvSpPr txBox="1">
            <a:spLocks/>
          </p:cNvSpPr>
          <p:nvPr/>
        </p:nvSpPr>
        <p:spPr>
          <a:xfrm>
            <a:off x="2812360" y="4741290"/>
            <a:ext cx="7943872" cy="8005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600"/>
              </a:spcBef>
            </a:pPr>
            <a:r>
              <a:rPr lang="en-CA" dirty="0">
                <a:ea typeface="Calibri" panose="020F0502020204030204" pitchFamily="34" charset="0"/>
                <a:cs typeface="Arial" panose="020B0604020202020204" pitchFamily="34" charset="0"/>
              </a:rPr>
              <a:t>People use a mix of communication styles but display one or two of the styles as “core” </a:t>
            </a:r>
          </a:p>
        </p:txBody>
      </p:sp>
    </p:spTree>
    <p:extLst>
      <p:ext uri="{BB962C8B-B14F-4D97-AF65-F5344CB8AC3E}">
        <p14:creationId xmlns:p14="http://schemas.microsoft.com/office/powerpoint/2010/main" val="270273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5F4F14B-21B1-FD98-9590-3AE28EBCE2C2}"/>
              </a:ext>
            </a:extLst>
          </p:cNvPr>
          <p:cNvSpPr/>
          <p:nvPr/>
        </p:nvSpPr>
        <p:spPr>
          <a:xfrm>
            <a:off x="0" y="0"/>
            <a:ext cx="2562448" cy="5956156"/>
          </a:xfrm>
          <a:prstGeom prst="rect">
            <a:avLst/>
          </a:prstGeom>
          <a:gradFill>
            <a:gsLst>
              <a:gs pos="99000">
                <a:srgbClr val="F7731C"/>
              </a:gs>
              <a:gs pos="40000">
                <a:schemeClr val="bg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D327217A-F73D-180C-0300-F7C8F631E34A}"/>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10" name="Picture 9" descr="A close-up of a logo&#10;&#10;Description automatically generated">
            <a:extLst>
              <a:ext uri="{FF2B5EF4-FFF2-40B4-BE49-F238E27FC236}">
                <a16:creationId xmlns:a16="http://schemas.microsoft.com/office/drawing/2014/main" id="{13E8A2DC-71B0-E377-55E5-906D2402E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sp>
        <p:nvSpPr>
          <p:cNvPr id="25" name="TextBox 24">
            <a:extLst>
              <a:ext uri="{FF2B5EF4-FFF2-40B4-BE49-F238E27FC236}">
                <a16:creationId xmlns:a16="http://schemas.microsoft.com/office/drawing/2014/main" id="{8ACE9EB5-D21C-04ED-E49B-E3AC068C0547}"/>
              </a:ext>
            </a:extLst>
          </p:cNvPr>
          <p:cNvSpPr txBox="1"/>
          <p:nvPr/>
        </p:nvSpPr>
        <p:spPr>
          <a:xfrm>
            <a:off x="481842" y="92852"/>
            <a:ext cx="1578061" cy="338554"/>
          </a:xfrm>
          <a:prstGeom prst="rect">
            <a:avLst/>
          </a:prstGeom>
          <a:noFill/>
        </p:spPr>
        <p:txBody>
          <a:bodyPr wrap="none" rtlCol="0">
            <a:spAutoFit/>
          </a:bodyPr>
          <a:lstStyle/>
          <a:p>
            <a:r>
              <a:rPr lang="en-US" sz="1600" dirty="0">
                <a:solidFill>
                  <a:schemeClr val="bg1"/>
                </a:solidFill>
              </a:rPr>
              <a:t>Group Activity 3</a:t>
            </a:r>
            <a:endParaRPr lang="en-CA" sz="1600" dirty="0">
              <a:solidFill>
                <a:schemeClr val="bg1"/>
              </a:solidFill>
            </a:endParaRPr>
          </a:p>
        </p:txBody>
      </p:sp>
      <p:cxnSp>
        <p:nvCxnSpPr>
          <p:cNvPr id="11" name="Straight Connector 10">
            <a:extLst>
              <a:ext uri="{FF2B5EF4-FFF2-40B4-BE49-F238E27FC236}">
                <a16:creationId xmlns:a16="http://schemas.microsoft.com/office/drawing/2014/main" id="{DDCECD88-1203-F8A8-8B8E-A340A7739F40}"/>
              </a:ext>
            </a:extLst>
          </p:cNvPr>
          <p:cNvCxnSpPr/>
          <p:nvPr/>
        </p:nvCxnSpPr>
        <p:spPr>
          <a:xfrm>
            <a:off x="0" y="5922335"/>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F46BBCFE-5525-2EBB-9932-3F50B96C97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2047" y="431406"/>
            <a:ext cx="1137249" cy="1355271"/>
          </a:xfrm>
          <a:prstGeom prst="rect">
            <a:avLst/>
          </a:prstGeom>
        </p:spPr>
      </p:pic>
      <p:sp>
        <p:nvSpPr>
          <p:cNvPr id="4" name="Title 3">
            <a:extLst>
              <a:ext uri="{FF2B5EF4-FFF2-40B4-BE49-F238E27FC236}">
                <a16:creationId xmlns:a16="http://schemas.microsoft.com/office/drawing/2014/main" id="{52A9F843-1D8E-289D-92B1-A7AAAC92428C}"/>
              </a:ext>
            </a:extLst>
          </p:cNvPr>
          <p:cNvSpPr txBox="1">
            <a:spLocks/>
          </p:cNvSpPr>
          <p:nvPr/>
        </p:nvSpPr>
        <p:spPr>
          <a:xfrm>
            <a:off x="2699172" y="245010"/>
            <a:ext cx="9340297" cy="65119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effectLst/>
                <a:latin typeface="Calibri" panose="020F0502020204030204" pitchFamily="34" charset="0"/>
                <a:ea typeface="Calibri" panose="020F0502020204030204" pitchFamily="34" charset="0"/>
              </a:rPr>
              <a:t>Dominant (D) Style Communicator</a:t>
            </a:r>
            <a:r>
              <a:rPr lang="en-CA" sz="2800" dirty="0">
                <a:ea typeface="Times New Roman" panose="02020603050405020304" pitchFamily="18" charset="0"/>
                <a:cs typeface="Times New Roman" panose="02020603050405020304" pitchFamily="18" charset="0"/>
              </a:rPr>
              <a:t> </a:t>
            </a:r>
            <a:endParaRPr lang="en-CA" sz="2800" dirty="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71E6CAB-4B75-098C-7FDE-1633B8175F21}"/>
              </a:ext>
            </a:extLst>
          </p:cNvPr>
          <p:cNvSpPr txBox="1"/>
          <p:nvPr/>
        </p:nvSpPr>
        <p:spPr>
          <a:xfrm>
            <a:off x="2699172" y="1131059"/>
            <a:ext cx="7700421" cy="1554272"/>
          </a:xfrm>
          <a:prstGeom prst="rect">
            <a:avLst/>
          </a:prstGeom>
          <a:noFill/>
        </p:spPr>
        <p:txBody>
          <a:bodyPr wrap="square" rtlCol="0">
            <a:spAutoFit/>
          </a:bodyPr>
          <a:lstStyle/>
          <a:p>
            <a:pPr marL="285750" indent="-270000">
              <a:spcAft>
                <a:spcPts val="600"/>
              </a:spcAft>
              <a:buFont typeface="Arial" panose="020B0604020202020204" pitchFamily="34" charset="0"/>
              <a:buChar char="•"/>
            </a:pPr>
            <a:r>
              <a:rPr lang="en-CA" sz="2400" dirty="0">
                <a:latin typeface="+mj-lt"/>
                <a:ea typeface="Calibri" panose="020F0502020204030204" pitchFamily="34" charset="0"/>
                <a:cs typeface="Arial" panose="020B0604020202020204" pitchFamily="34" charset="0"/>
              </a:rPr>
              <a:t>Dominant communication style is </a:t>
            </a:r>
            <a:r>
              <a:rPr lang="en-CA" sz="2400" b="1" dirty="0">
                <a:latin typeface="+mj-lt"/>
                <a:ea typeface="Calibri" panose="020F0502020204030204" pitchFamily="34" charset="0"/>
                <a:cs typeface="Arial" panose="020B0604020202020204" pitchFamily="34" charset="0"/>
              </a:rPr>
              <a:t>direct and decisive</a:t>
            </a:r>
            <a:r>
              <a:rPr lang="en-CA" sz="2400" dirty="0">
                <a:latin typeface="+mj-lt"/>
                <a:ea typeface="Calibri" panose="020F0502020204030204" pitchFamily="34" charset="0"/>
                <a:cs typeface="Arial" panose="020B0604020202020204" pitchFamily="34" charset="0"/>
              </a:rPr>
              <a:t>. </a:t>
            </a:r>
          </a:p>
          <a:p>
            <a:pPr marL="285750" indent="-270000">
              <a:buFont typeface="Arial" panose="020B0604020202020204" pitchFamily="34" charset="0"/>
              <a:buChar char="•"/>
            </a:pPr>
            <a:r>
              <a:rPr lang="en-CA" sz="2400" dirty="0">
                <a:latin typeface="+mj-lt"/>
                <a:ea typeface="Calibri" panose="020F0502020204030204" pitchFamily="34" charset="0"/>
                <a:cs typeface="Arial" panose="020B0604020202020204" pitchFamily="34" charset="0"/>
              </a:rPr>
              <a:t>This type of communicator is </a:t>
            </a:r>
            <a:r>
              <a:rPr lang="en-CA" sz="2400" b="1" dirty="0">
                <a:latin typeface="+mj-lt"/>
                <a:ea typeface="Calibri" panose="020F0502020204030204" pitchFamily="34" charset="0"/>
                <a:cs typeface="Arial" panose="020B0604020202020204" pitchFamily="34" charset="0"/>
              </a:rPr>
              <a:t>self-confident</a:t>
            </a:r>
            <a:r>
              <a:rPr lang="en-CA" sz="2400" dirty="0">
                <a:latin typeface="+mj-lt"/>
                <a:ea typeface="Calibri" panose="020F0502020204030204" pitchFamily="34" charset="0"/>
                <a:cs typeface="Arial" panose="020B0604020202020204" pitchFamily="34" charset="0"/>
              </a:rPr>
              <a:t>, </a:t>
            </a:r>
            <a:r>
              <a:rPr lang="en-CA" sz="2400" b="1" dirty="0">
                <a:latin typeface="+mj-lt"/>
                <a:ea typeface="Calibri" panose="020F0502020204030204" pitchFamily="34" charset="0"/>
                <a:cs typeface="Arial" panose="020B0604020202020204" pitchFamily="34" charset="0"/>
              </a:rPr>
              <a:t>results-oriented</a:t>
            </a:r>
            <a:r>
              <a:rPr lang="en-CA" sz="2400" dirty="0">
                <a:latin typeface="+mj-lt"/>
                <a:ea typeface="Calibri" panose="020F0502020204030204" pitchFamily="34" charset="0"/>
                <a:cs typeface="Arial" panose="020B0604020202020204" pitchFamily="34" charset="0"/>
              </a:rPr>
              <a:t> and likes to </a:t>
            </a:r>
            <a:r>
              <a:rPr lang="en-CA" sz="2400" b="1" dirty="0">
                <a:latin typeface="+mj-lt"/>
                <a:ea typeface="Calibri" panose="020F0502020204030204" pitchFamily="34" charset="0"/>
                <a:cs typeface="Arial" panose="020B0604020202020204" pitchFamily="34" charset="0"/>
              </a:rPr>
              <a:t>take control </a:t>
            </a:r>
            <a:r>
              <a:rPr lang="en-CA" sz="2400" dirty="0">
                <a:latin typeface="+mj-lt"/>
                <a:ea typeface="Calibri" panose="020F0502020204030204" pitchFamily="34" charset="0"/>
                <a:cs typeface="Arial" panose="020B0604020202020204" pitchFamily="34" charset="0"/>
              </a:rPr>
              <a:t>of situations</a:t>
            </a:r>
            <a:r>
              <a:rPr lang="en-CA" sz="2000" dirty="0">
                <a:latin typeface="+mj-lt"/>
                <a:ea typeface="Calibri" panose="020F0502020204030204" pitchFamily="34" charset="0"/>
                <a:cs typeface="Arial" panose="020B0604020202020204" pitchFamily="34" charset="0"/>
              </a:rPr>
              <a:t>.</a:t>
            </a:r>
          </a:p>
          <a:p>
            <a:pPr marL="285750" indent="-285750">
              <a:buFont typeface="Arial" panose="020B0604020202020204" pitchFamily="34" charset="0"/>
              <a:buChar char="•"/>
            </a:pPr>
            <a:endParaRPr lang="en-CA" dirty="0"/>
          </a:p>
        </p:txBody>
      </p:sp>
      <p:sp>
        <p:nvSpPr>
          <p:cNvPr id="13" name="TextBox 12">
            <a:extLst>
              <a:ext uri="{FF2B5EF4-FFF2-40B4-BE49-F238E27FC236}">
                <a16:creationId xmlns:a16="http://schemas.microsoft.com/office/drawing/2014/main" id="{82039DEF-7EA9-1389-0E46-E1031CE6DA77}"/>
              </a:ext>
            </a:extLst>
          </p:cNvPr>
          <p:cNvSpPr txBox="1"/>
          <p:nvPr/>
        </p:nvSpPr>
        <p:spPr>
          <a:xfrm>
            <a:off x="2699172" y="2934727"/>
            <a:ext cx="8562434" cy="2909707"/>
          </a:xfrm>
          <a:prstGeom prst="rect">
            <a:avLst/>
          </a:prstGeom>
          <a:noFill/>
        </p:spPr>
        <p:txBody>
          <a:bodyPr wrap="square">
            <a:spAutoFit/>
          </a:bodyPr>
          <a:lstStyle/>
          <a:p>
            <a:pPr>
              <a:spcBef>
                <a:spcPts val="600"/>
              </a:spcBef>
            </a:pPr>
            <a:r>
              <a:rPr lang="en-CA" sz="2400" b="1" dirty="0">
                <a:latin typeface="+mj-lt"/>
                <a:ea typeface="Calibri" panose="020F0502020204030204" pitchFamily="34" charset="0"/>
                <a:cs typeface="Arial" panose="020B0604020202020204" pitchFamily="34" charset="0"/>
              </a:rPr>
              <a:t>Communicating with a Dominant Style Communicator: </a:t>
            </a:r>
          </a:p>
          <a:p>
            <a:pPr marL="342900" indent="-270900">
              <a:spcBef>
                <a:spcPts val="600"/>
              </a:spcBef>
              <a:buFont typeface="Arial" panose="020B0604020202020204" pitchFamily="34" charset="0"/>
              <a:buChar char="•"/>
            </a:pPr>
            <a:r>
              <a:rPr lang="en-CA" sz="2400" dirty="0">
                <a:uFill>
                  <a:solidFill>
                    <a:srgbClr val="FF0000"/>
                  </a:solidFill>
                </a:uFill>
                <a:ea typeface="Times New Roman" panose="02020603050405020304" pitchFamily="18" charset="0"/>
                <a:cs typeface="Times New Roman" panose="02020603050405020304" pitchFamily="18" charset="0"/>
              </a:rPr>
              <a:t>Be clear and brief </a:t>
            </a:r>
          </a:p>
          <a:p>
            <a:pPr marL="342900" indent="-270900">
              <a:lnSpc>
                <a:spcPct val="115000"/>
              </a:lnSpc>
              <a:spcBef>
                <a:spcPts val="0"/>
              </a:spcBef>
              <a:buSzPct val="100000"/>
              <a:buFont typeface="Arial" panose="020B0604020202020204" pitchFamily="34" charset="0"/>
              <a:buChar char="•"/>
            </a:pPr>
            <a:r>
              <a:rPr lang="en-CA" sz="2400" dirty="0">
                <a:uFill>
                  <a:solidFill>
                    <a:srgbClr val="FF0000"/>
                  </a:solidFill>
                </a:uFill>
                <a:ea typeface="Times New Roman" panose="02020603050405020304" pitchFamily="18" charset="0"/>
                <a:cs typeface="Times New Roman" panose="02020603050405020304" pitchFamily="18" charset="0"/>
              </a:rPr>
              <a:t>Provide facts</a:t>
            </a:r>
            <a:endParaRPr lang="en-GB" sz="2400" dirty="0">
              <a:uFill>
                <a:solidFill>
                  <a:srgbClr val="FF0000"/>
                </a:solidFill>
              </a:uFill>
              <a:ea typeface="Calibri" panose="020F0502020204030204" pitchFamily="34" charset="0"/>
              <a:cs typeface="Arial" panose="020B0604020202020204" pitchFamily="34" charset="0"/>
            </a:endParaRPr>
          </a:p>
          <a:p>
            <a:pPr marL="342900" indent="-270900">
              <a:lnSpc>
                <a:spcPct val="115000"/>
              </a:lnSpc>
              <a:spcBef>
                <a:spcPts val="0"/>
              </a:spcBef>
              <a:buSzPct val="100000"/>
              <a:buFont typeface="Arial" panose="020B0604020202020204" pitchFamily="34" charset="0"/>
              <a:buChar char="•"/>
            </a:pPr>
            <a:r>
              <a:rPr lang="en-CA" sz="2400" dirty="0">
                <a:uFill>
                  <a:solidFill>
                    <a:srgbClr val="FF0000"/>
                  </a:solidFill>
                </a:uFill>
                <a:ea typeface="Times New Roman" panose="02020603050405020304" pitchFamily="18" charset="0"/>
                <a:cs typeface="Times New Roman" panose="02020603050405020304" pitchFamily="18" charset="0"/>
              </a:rPr>
              <a:t>Be quick - Do not use idle chatter or tell long stories</a:t>
            </a:r>
            <a:endParaRPr lang="en-GB" sz="2400" dirty="0">
              <a:uFill>
                <a:solidFill>
                  <a:srgbClr val="FF0000"/>
                </a:solidFill>
              </a:uFill>
              <a:ea typeface="Calibri" panose="020F0502020204030204" pitchFamily="34" charset="0"/>
              <a:cs typeface="Arial" panose="020B0604020202020204" pitchFamily="34" charset="0"/>
            </a:endParaRPr>
          </a:p>
          <a:p>
            <a:pPr marL="342900" indent="-270900">
              <a:lnSpc>
                <a:spcPct val="115000"/>
              </a:lnSpc>
              <a:spcBef>
                <a:spcPts val="0"/>
              </a:spcBef>
              <a:buSzPct val="100000"/>
              <a:buFont typeface="Arial" panose="020B0604020202020204" pitchFamily="34" charset="0"/>
              <a:buChar char="•"/>
            </a:pPr>
            <a:r>
              <a:rPr lang="en-CA" sz="2400" dirty="0">
                <a:uFill>
                  <a:solidFill>
                    <a:srgbClr val="FF0000"/>
                  </a:solidFill>
                </a:uFill>
                <a:ea typeface="Times New Roman" panose="02020603050405020304" pitchFamily="18" charset="0"/>
                <a:cs typeface="Times New Roman" panose="02020603050405020304" pitchFamily="18" charset="0"/>
              </a:rPr>
              <a:t>Give them choices so they feel in control of the conversation </a:t>
            </a:r>
          </a:p>
          <a:p>
            <a:pPr marL="342900" indent="-270900">
              <a:lnSpc>
                <a:spcPct val="115000"/>
              </a:lnSpc>
              <a:buSzPct val="100000"/>
              <a:buFont typeface="Arial" panose="020B0604020202020204" pitchFamily="34" charset="0"/>
              <a:buChar char="•"/>
            </a:pPr>
            <a:r>
              <a:rPr lang="en-CA" sz="2400" dirty="0">
                <a:uFill>
                  <a:solidFill>
                    <a:srgbClr val="FF0000"/>
                  </a:solidFill>
                </a:uFill>
                <a:ea typeface="Times New Roman" panose="02020603050405020304" pitchFamily="18" charset="0"/>
                <a:cs typeface="Times New Roman" panose="02020603050405020304" pitchFamily="18" charset="0"/>
              </a:rPr>
              <a:t>Be prepared and organized and get to the point quickly</a:t>
            </a:r>
            <a:endParaRPr lang="en-GB" sz="2400" dirty="0">
              <a:uFill>
                <a:solidFill>
                  <a:srgbClr val="FF0000"/>
                </a:solidFill>
              </a:uFill>
              <a:ea typeface="Calibri" panose="020F0502020204030204" pitchFamily="34" charset="0"/>
              <a:cs typeface="Arial" panose="020B0604020202020204" pitchFamily="34" charset="0"/>
            </a:endParaRPr>
          </a:p>
          <a:p>
            <a:pPr>
              <a:lnSpc>
                <a:spcPct val="115000"/>
              </a:lnSpc>
              <a:spcBef>
                <a:spcPts val="0"/>
              </a:spcBef>
              <a:buSzPts val="1100"/>
              <a:buFont typeface="Symbol" panose="05050102010706020507" pitchFamily="18" charset="2"/>
              <a:buChar char=""/>
            </a:pPr>
            <a:endParaRPr lang="en-GB" sz="1800" dirty="0">
              <a:uFill>
                <a:solidFill>
                  <a:srgbClr val="FF0000"/>
                </a:solidFill>
              </a:uFill>
              <a:ea typeface="Calibri" panose="020F0502020204030204" pitchFamily="34" charset="0"/>
              <a:cs typeface="Arial" panose="020B0604020202020204" pitchFamily="34" charset="0"/>
            </a:endParaRPr>
          </a:p>
        </p:txBody>
      </p:sp>
      <p:pic>
        <p:nvPicPr>
          <p:cNvPr id="15" name="Picture 14" descr="A diagram of different colored circles&#10;&#10;Description automatically generated">
            <a:extLst>
              <a:ext uri="{FF2B5EF4-FFF2-40B4-BE49-F238E27FC236}">
                <a16:creationId xmlns:a16="http://schemas.microsoft.com/office/drawing/2014/main" id="{6C83F6E6-9482-8F0F-F114-23B149FCF5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6890" y="16029"/>
            <a:ext cx="2794000" cy="2794000"/>
          </a:xfrm>
          <a:prstGeom prst="rect">
            <a:avLst/>
          </a:prstGeom>
        </p:spPr>
      </p:pic>
      <p:sp>
        <p:nvSpPr>
          <p:cNvPr id="16" name="TextBox 15">
            <a:extLst>
              <a:ext uri="{FF2B5EF4-FFF2-40B4-BE49-F238E27FC236}">
                <a16:creationId xmlns:a16="http://schemas.microsoft.com/office/drawing/2014/main" id="{6907BA7C-0232-05A1-ACC2-2C824E6226EA}"/>
              </a:ext>
            </a:extLst>
          </p:cNvPr>
          <p:cNvSpPr txBox="1"/>
          <p:nvPr/>
        </p:nvSpPr>
        <p:spPr>
          <a:xfrm>
            <a:off x="148857" y="3620651"/>
            <a:ext cx="2147304" cy="1200329"/>
          </a:xfrm>
          <a:prstGeom prst="rect">
            <a:avLst/>
          </a:prstGeom>
          <a:noFill/>
        </p:spPr>
        <p:txBody>
          <a:bodyPr wrap="square" rtlCol="0">
            <a:spAutoFit/>
          </a:bodyPr>
          <a:lstStyle/>
          <a:p>
            <a:pPr>
              <a:spcAft>
                <a:spcPts val="600"/>
              </a:spcAft>
            </a:pPr>
            <a:r>
              <a:rPr lang="en-GB" b="1" kern="100" dirty="0">
                <a:solidFill>
                  <a:srgbClr val="F7731C"/>
                </a:solidFill>
                <a:latin typeface="Calibri" panose="020F0502020204030204" pitchFamily="34" charset="0"/>
                <a:ea typeface="Calibri" panose="020F0502020204030204" pitchFamily="34" charset="0"/>
                <a:cs typeface="Calibri" panose="020F0502020204030204" pitchFamily="34" charset="0"/>
              </a:rPr>
              <a:t>17</a:t>
            </a:r>
            <a:r>
              <a:rPr lang="en-GB" sz="1800" b="1" kern="100" dirty="0">
                <a:solidFill>
                  <a:srgbClr val="F7731C"/>
                </a:solidFill>
                <a:effectLst/>
                <a:latin typeface="Calibri" panose="020F0502020204030204" pitchFamily="34" charset="0"/>
                <a:ea typeface="Calibri" panose="020F0502020204030204" pitchFamily="34" charset="0"/>
                <a:cs typeface="Calibri" panose="020F0502020204030204" pitchFamily="34" charset="0"/>
              </a:rPr>
              <a:t>% </a:t>
            </a:r>
            <a:r>
              <a:rPr lang="en-GB" sz="1800" kern="100" dirty="0">
                <a:solidFill>
                  <a:srgbClr val="F7731C"/>
                </a:solidFill>
                <a:effectLst/>
                <a:latin typeface="Calibri" panose="020F0502020204030204" pitchFamily="34" charset="0"/>
                <a:ea typeface="Calibri" panose="020F0502020204030204" pitchFamily="34" charset="0"/>
                <a:cs typeface="Calibri" panose="020F0502020204030204" pitchFamily="34" charset="0"/>
              </a:rPr>
              <a:t>of the </a:t>
            </a:r>
            <a:r>
              <a:rPr lang="en-GB" kern="100" dirty="0">
                <a:solidFill>
                  <a:srgbClr val="F7731C"/>
                </a:solidFill>
                <a:latin typeface="Calibri" panose="020F0502020204030204" pitchFamily="34" charset="0"/>
                <a:ea typeface="Calibri" panose="020F0502020204030204" pitchFamily="34" charset="0"/>
                <a:cs typeface="Calibri" panose="020F0502020204030204" pitchFamily="34" charset="0"/>
              </a:rPr>
              <a:t>population are </a:t>
            </a:r>
            <a:r>
              <a:rPr lang="en-GB" b="1" kern="100" dirty="0">
                <a:solidFill>
                  <a:srgbClr val="F7731C"/>
                </a:solidFill>
                <a:latin typeface="Calibri" panose="020F0502020204030204" pitchFamily="34" charset="0"/>
                <a:ea typeface="Calibri" panose="020F0502020204030204" pitchFamily="34" charset="0"/>
                <a:cs typeface="Calibri" panose="020F0502020204030204" pitchFamily="34" charset="0"/>
              </a:rPr>
              <a:t>Dominant</a:t>
            </a:r>
            <a:r>
              <a:rPr lang="en-GB" kern="100" dirty="0">
                <a:solidFill>
                  <a:srgbClr val="F7731C"/>
                </a:solidFill>
                <a:latin typeface="Calibri" panose="020F0502020204030204" pitchFamily="34" charset="0"/>
                <a:ea typeface="Calibri" panose="020F0502020204030204" pitchFamily="34" charset="0"/>
                <a:cs typeface="Calibri" panose="020F0502020204030204" pitchFamily="34" charset="0"/>
              </a:rPr>
              <a:t> Style communicators.</a:t>
            </a:r>
            <a:endParaRPr lang="en-GB" dirty="0">
              <a:solidFill>
                <a:srgbClr val="F7731C"/>
              </a:solidFill>
            </a:endParaRPr>
          </a:p>
        </p:txBody>
      </p:sp>
    </p:spTree>
    <p:extLst>
      <p:ext uri="{BB962C8B-B14F-4D97-AF65-F5344CB8AC3E}">
        <p14:creationId xmlns:p14="http://schemas.microsoft.com/office/powerpoint/2010/main" val="2070327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5F4F14B-21B1-FD98-9590-3AE28EBCE2C2}"/>
              </a:ext>
            </a:extLst>
          </p:cNvPr>
          <p:cNvSpPr/>
          <p:nvPr/>
        </p:nvSpPr>
        <p:spPr>
          <a:xfrm>
            <a:off x="0" y="0"/>
            <a:ext cx="2562448" cy="5956156"/>
          </a:xfrm>
          <a:prstGeom prst="rect">
            <a:avLst/>
          </a:prstGeom>
          <a:gradFill>
            <a:gsLst>
              <a:gs pos="99000">
                <a:srgbClr val="F7731C"/>
              </a:gs>
              <a:gs pos="40000">
                <a:schemeClr val="bg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D327217A-F73D-180C-0300-F7C8F631E34A}"/>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10" name="Picture 9" descr="A close-up of a logo&#10;&#10;Description automatically generated">
            <a:extLst>
              <a:ext uri="{FF2B5EF4-FFF2-40B4-BE49-F238E27FC236}">
                <a16:creationId xmlns:a16="http://schemas.microsoft.com/office/drawing/2014/main" id="{13E8A2DC-71B0-E377-55E5-906D2402E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sp>
        <p:nvSpPr>
          <p:cNvPr id="25" name="TextBox 24">
            <a:extLst>
              <a:ext uri="{FF2B5EF4-FFF2-40B4-BE49-F238E27FC236}">
                <a16:creationId xmlns:a16="http://schemas.microsoft.com/office/drawing/2014/main" id="{8ACE9EB5-D21C-04ED-E49B-E3AC068C0547}"/>
              </a:ext>
            </a:extLst>
          </p:cNvPr>
          <p:cNvSpPr txBox="1"/>
          <p:nvPr/>
        </p:nvSpPr>
        <p:spPr>
          <a:xfrm>
            <a:off x="481842" y="92852"/>
            <a:ext cx="1578061" cy="338554"/>
          </a:xfrm>
          <a:prstGeom prst="rect">
            <a:avLst/>
          </a:prstGeom>
          <a:noFill/>
        </p:spPr>
        <p:txBody>
          <a:bodyPr wrap="none" rtlCol="0">
            <a:spAutoFit/>
          </a:bodyPr>
          <a:lstStyle/>
          <a:p>
            <a:r>
              <a:rPr lang="en-US" sz="1600" dirty="0">
                <a:solidFill>
                  <a:schemeClr val="bg1"/>
                </a:solidFill>
              </a:rPr>
              <a:t>Group Activity 3</a:t>
            </a:r>
            <a:endParaRPr lang="en-CA" sz="1600" dirty="0">
              <a:solidFill>
                <a:schemeClr val="bg1"/>
              </a:solidFill>
            </a:endParaRPr>
          </a:p>
        </p:txBody>
      </p:sp>
      <p:cxnSp>
        <p:nvCxnSpPr>
          <p:cNvPr id="11" name="Straight Connector 10">
            <a:extLst>
              <a:ext uri="{FF2B5EF4-FFF2-40B4-BE49-F238E27FC236}">
                <a16:creationId xmlns:a16="http://schemas.microsoft.com/office/drawing/2014/main" id="{DDCECD88-1203-F8A8-8B8E-A340A7739F40}"/>
              </a:ext>
            </a:extLst>
          </p:cNvPr>
          <p:cNvCxnSpPr/>
          <p:nvPr/>
        </p:nvCxnSpPr>
        <p:spPr>
          <a:xfrm>
            <a:off x="0" y="5922335"/>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F46BBCFE-5525-2EBB-9932-3F50B96C97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2047" y="431406"/>
            <a:ext cx="1137249" cy="1355271"/>
          </a:xfrm>
          <a:prstGeom prst="rect">
            <a:avLst/>
          </a:prstGeom>
        </p:spPr>
      </p:pic>
      <p:sp>
        <p:nvSpPr>
          <p:cNvPr id="4" name="TextBox 3">
            <a:extLst>
              <a:ext uri="{FF2B5EF4-FFF2-40B4-BE49-F238E27FC236}">
                <a16:creationId xmlns:a16="http://schemas.microsoft.com/office/drawing/2014/main" id="{22B68B20-4FF6-0B10-D525-5218F2AA69D4}"/>
              </a:ext>
            </a:extLst>
          </p:cNvPr>
          <p:cNvSpPr txBox="1"/>
          <p:nvPr/>
        </p:nvSpPr>
        <p:spPr>
          <a:xfrm>
            <a:off x="148857" y="3620651"/>
            <a:ext cx="2147304" cy="1200329"/>
          </a:xfrm>
          <a:prstGeom prst="rect">
            <a:avLst/>
          </a:prstGeom>
          <a:noFill/>
        </p:spPr>
        <p:txBody>
          <a:bodyPr wrap="square" rtlCol="0">
            <a:spAutoFit/>
          </a:bodyPr>
          <a:lstStyle/>
          <a:p>
            <a:pPr>
              <a:spcAft>
                <a:spcPts val="600"/>
              </a:spcAft>
            </a:pPr>
            <a:r>
              <a:rPr lang="en-GB" sz="1800" b="1" kern="100" dirty="0">
                <a:solidFill>
                  <a:srgbClr val="F7731C"/>
                </a:solidFill>
                <a:effectLst/>
                <a:latin typeface="Calibri" panose="020F0502020204030204" pitchFamily="34" charset="0"/>
                <a:ea typeface="Calibri" panose="020F0502020204030204" pitchFamily="34" charset="0"/>
                <a:cs typeface="Calibri" panose="020F0502020204030204" pitchFamily="34" charset="0"/>
              </a:rPr>
              <a:t>38% </a:t>
            </a:r>
            <a:r>
              <a:rPr lang="en-GB" sz="1800" kern="100" dirty="0">
                <a:solidFill>
                  <a:srgbClr val="F7731C"/>
                </a:solidFill>
                <a:effectLst/>
                <a:latin typeface="Calibri" panose="020F0502020204030204" pitchFamily="34" charset="0"/>
                <a:ea typeface="Calibri" panose="020F0502020204030204" pitchFamily="34" charset="0"/>
                <a:cs typeface="Calibri" panose="020F0502020204030204" pitchFamily="34" charset="0"/>
              </a:rPr>
              <a:t>of the </a:t>
            </a:r>
            <a:r>
              <a:rPr lang="en-GB" kern="100" dirty="0">
                <a:solidFill>
                  <a:srgbClr val="F7731C"/>
                </a:solidFill>
                <a:latin typeface="Calibri" panose="020F0502020204030204" pitchFamily="34" charset="0"/>
                <a:ea typeface="Calibri" panose="020F0502020204030204" pitchFamily="34" charset="0"/>
                <a:cs typeface="Calibri" panose="020F0502020204030204" pitchFamily="34" charset="0"/>
              </a:rPr>
              <a:t>population are </a:t>
            </a:r>
            <a:r>
              <a:rPr lang="en-GB" b="1" kern="100" dirty="0">
                <a:solidFill>
                  <a:srgbClr val="F7731C"/>
                </a:solidFill>
                <a:latin typeface="Calibri" panose="020F0502020204030204" pitchFamily="34" charset="0"/>
                <a:ea typeface="Calibri" panose="020F0502020204030204" pitchFamily="34" charset="0"/>
                <a:cs typeface="Calibri" panose="020F0502020204030204" pitchFamily="34" charset="0"/>
              </a:rPr>
              <a:t>Influential</a:t>
            </a:r>
            <a:r>
              <a:rPr lang="en-GB" kern="100" dirty="0">
                <a:solidFill>
                  <a:srgbClr val="F7731C"/>
                </a:solidFill>
                <a:latin typeface="Calibri" panose="020F0502020204030204" pitchFamily="34" charset="0"/>
                <a:ea typeface="Calibri" panose="020F0502020204030204" pitchFamily="34" charset="0"/>
                <a:cs typeface="Calibri" panose="020F0502020204030204" pitchFamily="34" charset="0"/>
              </a:rPr>
              <a:t> Style communicators.</a:t>
            </a:r>
            <a:endParaRPr lang="en-GB" dirty="0">
              <a:solidFill>
                <a:srgbClr val="F7731C"/>
              </a:solidFill>
            </a:endParaRPr>
          </a:p>
        </p:txBody>
      </p:sp>
      <p:sp>
        <p:nvSpPr>
          <p:cNvPr id="5" name="Title 3">
            <a:extLst>
              <a:ext uri="{FF2B5EF4-FFF2-40B4-BE49-F238E27FC236}">
                <a16:creationId xmlns:a16="http://schemas.microsoft.com/office/drawing/2014/main" id="{638B0389-66BD-9BD0-012A-2FFBE3CB9306}"/>
              </a:ext>
            </a:extLst>
          </p:cNvPr>
          <p:cNvSpPr txBox="1">
            <a:spLocks/>
          </p:cNvSpPr>
          <p:nvPr/>
        </p:nvSpPr>
        <p:spPr>
          <a:xfrm>
            <a:off x="2699173" y="243370"/>
            <a:ext cx="9340297" cy="65119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effectLst/>
                <a:latin typeface="Calibri" panose="020F0502020204030204" pitchFamily="34" charset="0"/>
                <a:ea typeface="Calibri" panose="020F0502020204030204" pitchFamily="34" charset="0"/>
              </a:rPr>
              <a:t>Influential (I) Style Communicator</a:t>
            </a:r>
            <a:r>
              <a:rPr lang="en-CA" sz="2800" dirty="0">
                <a:ea typeface="Times New Roman" panose="02020603050405020304" pitchFamily="18" charset="0"/>
                <a:cs typeface="Times New Roman" panose="02020603050405020304" pitchFamily="18" charset="0"/>
              </a:rPr>
              <a:t> </a:t>
            </a:r>
            <a:endParaRPr lang="en-CA" sz="2800" dirty="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B72A744-C630-0405-E9EF-D1FC31AA1523}"/>
              </a:ext>
            </a:extLst>
          </p:cNvPr>
          <p:cNvSpPr txBox="1"/>
          <p:nvPr/>
        </p:nvSpPr>
        <p:spPr>
          <a:xfrm>
            <a:off x="2699173" y="1131059"/>
            <a:ext cx="6912660" cy="1646605"/>
          </a:xfrm>
          <a:prstGeom prst="rect">
            <a:avLst/>
          </a:prstGeom>
          <a:noFill/>
        </p:spPr>
        <p:txBody>
          <a:bodyPr wrap="square" rtlCol="0">
            <a:spAutoFit/>
          </a:bodyPr>
          <a:lstStyle/>
          <a:p>
            <a:pPr marL="285750" indent="-270000">
              <a:spcAft>
                <a:spcPts val="600"/>
              </a:spcAft>
              <a:buFont typeface="Arial" panose="020B0604020202020204" pitchFamily="34" charset="0"/>
              <a:buChar char="•"/>
            </a:pPr>
            <a:r>
              <a:rPr lang="en-CA" sz="2400" dirty="0">
                <a:latin typeface="+mj-lt"/>
                <a:ea typeface="Calibri" panose="020F0502020204030204" pitchFamily="34" charset="0"/>
                <a:cs typeface="Arial" panose="020B0604020202020204" pitchFamily="34" charset="0"/>
              </a:rPr>
              <a:t>Influential communication style is </a:t>
            </a:r>
            <a:r>
              <a:rPr lang="en-CA" sz="2400" b="1" dirty="0">
                <a:ea typeface="Calibri" panose="020F0502020204030204" pitchFamily="34" charset="0"/>
                <a:cs typeface="Arial" panose="020B0604020202020204" pitchFamily="34" charset="0"/>
              </a:rPr>
              <a:t>talkative</a:t>
            </a:r>
            <a:r>
              <a:rPr lang="en-CA" sz="2400" dirty="0">
                <a:ea typeface="Calibri" panose="020F0502020204030204" pitchFamily="34" charset="0"/>
                <a:cs typeface="Arial" panose="020B0604020202020204" pitchFamily="34" charset="0"/>
              </a:rPr>
              <a:t>, </a:t>
            </a:r>
            <a:r>
              <a:rPr lang="en-CA" sz="2400" b="1" dirty="0">
                <a:ea typeface="Calibri" panose="020F0502020204030204" pitchFamily="34" charset="0"/>
                <a:cs typeface="Arial" panose="020B0604020202020204" pitchFamily="34" charset="0"/>
              </a:rPr>
              <a:t>outgoing </a:t>
            </a:r>
            <a:r>
              <a:rPr lang="en-CA" sz="2400" dirty="0">
                <a:ea typeface="Calibri" panose="020F0502020204030204" pitchFamily="34" charset="0"/>
                <a:cs typeface="Arial" panose="020B0604020202020204" pitchFamily="34" charset="0"/>
              </a:rPr>
              <a:t>and motivated by </a:t>
            </a:r>
            <a:r>
              <a:rPr lang="en-CA" sz="2400" b="1" dirty="0">
                <a:ea typeface="Calibri" panose="020F0502020204030204" pitchFamily="34" charset="0"/>
                <a:cs typeface="Arial" panose="020B0604020202020204" pitchFamily="34" charset="0"/>
              </a:rPr>
              <a:t>interaction</a:t>
            </a:r>
            <a:r>
              <a:rPr lang="en-CA" sz="2400" dirty="0">
                <a:ea typeface="Calibri" panose="020F0502020204030204" pitchFamily="34" charset="0"/>
                <a:cs typeface="Arial" panose="020B0604020202020204" pitchFamily="34" charset="0"/>
              </a:rPr>
              <a:t>. </a:t>
            </a:r>
          </a:p>
          <a:p>
            <a:pPr marL="285750" indent="-270000">
              <a:spcAft>
                <a:spcPts val="600"/>
              </a:spcAft>
              <a:buFont typeface="Arial" panose="020B0604020202020204" pitchFamily="34" charset="0"/>
              <a:buChar char="•"/>
            </a:pPr>
            <a:r>
              <a:rPr lang="en-CA" sz="2400" dirty="0">
                <a:ea typeface="Calibri" panose="020F0502020204030204" pitchFamily="34" charset="0"/>
                <a:cs typeface="Arial" panose="020B0604020202020204" pitchFamily="34" charset="0"/>
              </a:rPr>
              <a:t>These individuals </a:t>
            </a:r>
            <a:r>
              <a:rPr lang="en-CA" sz="2400" b="1" dirty="0">
                <a:ea typeface="Calibri" panose="020F0502020204030204" pitchFamily="34" charset="0"/>
                <a:cs typeface="Arial" panose="020B0604020202020204" pitchFamily="34" charset="0"/>
              </a:rPr>
              <a:t>want to talk </a:t>
            </a:r>
            <a:r>
              <a:rPr lang="en-CA" sz="2400" dirty="0">
                <a:ea typeface="Calibri" panose="020F0502020204030204" pitchFamily="34" charset="0"/>
                <a:cs typeface="Arial" panose="020B0604020202020204" pitchFamily="34" charset="0"/>
              </a:rPr>
              <a:t>and must feel like </a:t>
            </a:r>
            <a:r>
              <a:rPr lang="en-CA" sz="2400" b="1" dirty="0">
                <a:ea typeface="Calibri" panose="020F0502020204030204" pitchFamily="34" charset="0"/>
                <a:cs typeface="Arial" panose="020B0604020202020204" pitchFamily="34" charset="0"/>
              </a:rPr>
              <a:t>they have been heard</a:t>
            </a:r>
            <a:r>
              <a:rPr lang="en-CA" sz="2400" dirty="0">
                <a:ea typeface="Calibri" panose="020F0502020204030204" pitchFamily="34" charset="0"/>
                <a:cs typeface="Arial" panose="020B0604020202020204" pitchFamily="34" charset="0"/>
              </a:rPr>
              <a:t>. </a:t>
            </a:r>
            <a:endParaRPr lang="en-CA" sz="2400" dirty="0"/>
          </a:p>
        </p:txBody>
      </p:sp>
      <p:sp>
        <p:nvSpPr>
          <p:cNvPr id="9" name="TextBox 8">
            <a:extLst>
              <a:ext uri="{FF2B5EF4-FFF2-40B4-BE49-F238E27FC236}">
                <a16:creationId xmlns:a16="http://schemas.microsoft.com/office/drawing/2014/main" id="{0A20D6F8-D71A-70B0-B9CD-A7B337505879}"/>
              </a:ext>
            </a:extLst>
          </p:cNvPr>
          <p:cNvSpPr txBox="1"/>
          <p:nvPr/>
        </p:nvSpPr>
        <p:spPr>
          <a:xfrm>
            <a:off x="2699173" y="2980435"/>
            <a:ext cx="8687171" cy="2578206"/>
          </a:xfrm>
          <a:prstGeom prst="rect">
            <a:avLst/>
          </a:prstGeom>
          <a:noFill/>
        </p:spPr>
        <p:txBody>
          <a:bodyPr wrap="square">
            <a:spAutoFit/>
          </a:bodyPr>
          <a:lstStyle/>
          <a:p>
            <a:pPr algn="l">
              <a:spcBef>
                <a:spcPts val="600"/>
              </a:spcBef>
            </a:pPr>
            <a:r>
              <a:rPr lang="en-CA" sz="2400" b="1" dirty="0">
                <a:latin typeface="Calibri" panose="020F0502020204030204" pitchFamily="34" charset="0"/>
                <a:ea typeface="Calibri" panose="020F0502020204030204" pitchFamily="34" charset="0"/>
                <a:cs typeface="Calibri" panose="020F0502020204030204" pitchFamily="34" charset="0"/>
              </a:rPr>
              <a:t>Communicating with a person who has an Influential communication style:</a:t>
            </a:r>
            <a:endParaRPr lang="en-GB" sz="2400" b="1" dirty="0">
              <a:latin typeface="Calibri" panose="020F0502020204030204" pitchFamily="34" charset="0"/>
              <a:ea typeface="Calibri" panose="020F0502020204030204" pitchFamily="34" charset="0"/>
              <a:cs typeface="Calibri" panose="020F0502020204030204" pitchFamily="34" charset="0"/>
            </a:endParaRPr>
          </a:p>
          <a:p>
            <a:pPr lvl="1" indent="-270900" algn="l">
              <a:lnSpc>
                <a:spcPct val="120000"/>
              </a:lnSpc>
              <a:spcBef>
                <a:spcPts val="0"/>
              </a:spcBef>
              <a:buSzPct val="100000"/>
              <a:buFont typeface="Arial" panose="020B0604020202020204" pitchFamily="34" charset="0"/>
              <a:buChar char="•"/>
            </a:pPr>
            <a:r>
              <a:rPr lang="en-CA" sz="2400" dirty="0">
                <a:uFill>
                  <a:solidFill>
                    <a:srgbClr val="FF0000"/>
                  </a:solidFill>
                </a:uFill>
                <a:latin typeface="Calibri" panose="020F0502020204030204" pitchFamily="34" charset="0"/>
                <a:ea typeface="Times New Roman" panose="02020603050405020304" pitchFamily="18" charset="0"/>
                <a:cs typeface="Calibri" panose="020F0502020204030204" pitchFamily="34" charset="0"/>
              </a:rPr>
              <a:t>Be friendly and sociable</a:t>
            </a:r>
            <a:endParaRPr lang="en-GB" sz="2400" dirty="0">
              <a:uFill>
                <a:solidFill>
                  <a:srgbClr val="FF0000"/>
                </a:solidFill>
              </a:uFill>
              <a:latin typeface="Calibri" panose="020F0502020204030204" pitchFamily="34" charset="0"/>
              <a:ea typeface="Calibri" panose="020F0502020204030204" pitchFamily="34" charset="0"/>
              <a:cs typeface="Calibri" panose="020F0502020204030204" pitchFamily="34" charset="0"/>
            </a:endParaRPr>
          </a:p>
          <a:p>
            <a:pPr lvl="1" indent="-270900" algn="l">
              <a:lnSpc>
                <a:spcPct val="120000"/>
              </a:lnSpc>
              <a:spcBef>
                <a:spcPts val="0"/>
              </a:spcBef>
              <a:buSzPct val="100000"/>
              <a:buFont typeface="Arial" panose="020B0604020202020204" pitchFamily="34" charset="0"/>
              <a:buChar char="•"/>
            </a:pPr>
            <a:r>
              <a:rPr lang="en-CA" sz="2400" dirty="0">
                <a:uFill>
                  <a:solidFill>
                    <a:srgbClr val="FF0000"/>
                  </a:solidFill>
                </a:uFill>
                <a:latin typeface="Calibri" panose="020F0502020204030204" pitchFamily="34" charset="0"/>
                <a:ea typeface="Times New Roman" panose="02020603050405020304" pitchFamily="18" charset="0"/>
                <a:cs typeface="Calibri" panose="020F0502020204030204" pitchFamily="34" charset="0"/>
              </a:rPr>
              <a:t>Ask for their opinion</a:t>
            </a:r>
            <a:endParaRPr lang="en-GB" sz="2400" dirty="0">
              <a:uFill>
                <a:solidFill>
                  <a:srgbClr val="FF0000"/>
                </a:solidFill>
              </a:uFill>
              <a:latin typeface="Calibri" panose="020F0502020204030204" pitchFamily="34" charset="0"/>
              <a:ea typeface="Calibri" panose="020F0502020204030204" pitchFamily="34" charset="0"/>
              <a:cs typeface="Calibri" panose="020F0502020204030204" pitchFamily="34" charset="0"/>
            </a:endParaRPr>
          </a:p>
          <a:p>
            <a:pPr lvl="1" indent="-270900" algn="l">
              <a:lnSpc>
                <a:spcPct val="120000"/>
              </a:lnSpc>
              <a:spcBef>
                <a:spcPts val="0"/>
              </a:spcBef>
              <a:buSzPct val="100000"/>
              <a:buFont typeface="Arial" panose="020B0604020202020204" pitchFamily="34" charset="0"/>
              <a:buChar char="•"/>
            </a:pPr>
            <a:r>
              <a:rPr lang="en-CA" sz="2400" dirty="0">
                <a:uFill>
                  <a:solidFill>
                    <a:srgbClr val="FF0000"/>
                  </a:solidFill>
                </a:uFill>
                <a:latin typeface="Calibri" panose="020F0502020204030204" pitchFamily="34" charset="0"/>
                <a:ea typeface="Times New Roman" panose="02020603050405020304" pitchFamily="18" charset="0"/>
                <a:cs typeface="Calibri" panose="020F0502020204030204" pitchFamily="34" charset="0"/>
              </a:rPr>
              <a:t>Let them talk and share their thoughts</a:t>
            </a:r>
            <a:endParaRPr lang="en-GB" sz="2400" dirty="0">
              <a:uFill>
                <a:solidFill>
                  <a:srgbClr val="FF0000"/>
                </a:solidFill>
              </a:uFill>
              <a:latin typeface="Calibri" panose="020F0502020204030204" pitchFamily="34" charset="0"/>
              <a:ea typeface="Calibri" panose="020F0502020204030204" pitchFamily="34" charset="0"/>
              <a:cs typeface="Calibri" panose="020F0502020204030204" pitchFamily="34" charset="0"/>
            </a:endParaRPr>
          </a:p>
          <a:p>
            <a:pPr lvl="1" indent="-270900" algn="l">
              <a:lnSpc>
                <a:spcPct val="120000"/>
              </a:lnSpc>
              <a:spcBef>
                <a:spcPts val="0"/>
              </a:spcBef>
              <a:buSzPct val="100000"/>
              <a:buFont typeface="Arial" panose="020B0604020202020204" pitchFamily="34" charset="0"/>
              <a:buChar char="•"/>
            </a:pPr>
            <a:r>
              <a:rPr lang="en-CA" sz="2400" dirty="0">
                <a:uFill>
                  <a:solidFill>
                    <a:srgbClr val="FF0000"/>
                  </a:solidFill>
                </a:uFill>
                <a:latin typeface="Calibri" panose="020F0502020204030204" pitchFamily="34" charset="0"/>
                <a:ea typeface="Times New Roman" panose="02020603050405020304" pitchFamily="18" charset="0"/>
                <a:cs typeface="Calibri" panose="020F0502020204030204" pitchFamily="34" charset="0"/>
              </a:rPr>
              <a:t>Ask specific questions if you want specific answers</a:t>
            </a:r>
            <a:endParaRPr lang="en-GB" sz="2400" dirty="0">
              <a:uFill>
                <a:solidFill>
                  <a:srgbClr val="FF0000"/>
                </a:solidFill>
              </a:u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A diagram of different colored circles&#10;&#10;Description automatically generated">
            <a:extLst>
              <a:ext uri="{FF2B5EF4-FFF2-40B4-BE49-F238E27FC236}">
                <a16:creationId xmlns:a16="http://schemas.microsoft.com/office/drawing/2014/main" id="{A085E544-3F0D-173A-78C4-7270AA088E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3372" y="94307"/>
            <a:ext cx="2794000" cy="2794000"/>
          </a:xfrm>
          <a:prstGeom prst="rect">
            <a:avLst/>
          </a:prstGeom>
        </p:spPr>
      </p:pic>
    </p:spTree>
    <p:extLst>
      <p:ext uri="{BB962C8B-B14F-4D97-AF65-F5344CB8AC3E}">
        <p14:creationId xmlns:p14="http://schemas.microsoft.com/office/powerpoint/2010/main" val="3991524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5F4F14B-21B1-FD98-9590-3AE28EBCE2C2}"/>
              </a:ext>
            </a:extLst>
          </p:cNvPr>
          <p:cNvSpPr/>
          <p:nvPr/>
        </p:nvSpPr>
        <p:spPr>
          <a:xfrm>
            <a:off x="0" y="0"/>
            <a:ext cx="2562448" cy="5956156"/>
          </a:xfrm>
          <a:prstGeom prst="rect">
            <a:avLst/>
          </a:prstGeom>
          <a:gradFill>
            <a:gsLst>
              <a:gs pos="99000">
                <a:srgbClr val="F7731C"/>
              </a:gs>
              <a:gs pos="40000">
                <a:schemeClr val="bg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D327217A-F73D-180C-0300-F7C8F631E34A}"/>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10" name="Picture 9" descr="A close-up of a logo&#10;&#10;Description automatically generated">
            <a:extLst>
              <a:ext uri="{FF2B5EF4-FFF2-40B4-BE49-F238E27FC236}">
                <a16:creationId xmlns:a16="http://schemas.microsoft.com/office/drawing/2014/main" id="{13E8A2DC-71B0-E377-55E5-906D2402E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sp>
        <p:nvSpPr>
          <p:cNvPr id="25" name="TextBox 24">
            <a:extLst>
              <a:ext uri="{FF2B5EF4-FFF2-40B4-BE49-F238E27FC236}">
                <a16:creationId xmlns:a16="http://schemas.microsoft.com/office/drawing/2014/main" id="{8ACE9EB5-D21C-04ED-E49B-E3AC068C0547}"/>
              </a:ext>
            </a:extLst>
          </p:cNvPr>
          <p:cNvSpPr txBox="1"/>
          <p:nvPr/>
        </p:nvSpPr>
        <p:spPr>
          <a:xfrm>
            <a:off x="481842" y="92852"/>
            <a:ext cx="1578061" cy="338554"/>
          </a:xfrm>
          <a:prstGeom prst="rect">
            <a:avLst/>
          </a:prstGeom>
          <a:noFill/>
        </p:spPr>
        <p:txBody>
          <a:bodyPr wrap="none" rtlCol="0">
            <a:spAutoFit/>
          </a:bodyPr>
          <a:lstStyle/>
          <a:p>
            <a:r>
              <a:rPr lang="en-US" sz="1600" dirty="0">
                <a:solidFill>
                  <a:schemeClr val="bg1"/>
                </a:solidFill>
              </a:rPr>
              <a:t>Group Activity 3</a:t>
            </a:r>
            <a:endParaRPr lang="en-CA" sz="1600" dirty="0">
              <a:solidFill>
                <a:schemeClr val="bg1"/>
              </a:solidFill>
            </a:endParaRPr>
          </a:p>
        </p:txBody>
      </p:sp>
      <p:cxnSp>
        <p:nvCxnSpPr>
          <p:cNvPr id="11" name="Straight Connector 10">
            <a:extLst>
              <a:ext uri="{FF2B5EF4-FFF2-40B4-BE49-F238E27FC236}">
                <a16:creationId xmlns:a16="http://schemas.microsoft.com/office/drawing/2014/main" id="{DDCECD88-1203-F8A8-8B8E-A340A7739F40}"/>
              </a:ext>
            </a:extLst>
          </p:cNvPr>
          <p:cNvCxnSpPr/>
          <p:nvPr/>
        </p:nvCxnSpPr>
        <p:spPr>
          <a:xfrm>
            <a:off x="0" y="5922335"/>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F46BBCFE-5525-2EBB-9932-3F50B96C97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2047" y="431406"/>
            <a:ext cx="1137249" cy="1355271"/>
          </a:xfrm>
          <a:prstGeom prst="rect">
            <a:avLst/>
          </a:prstGeom>
        </p:spPr>
      </p:pic>
      <p:sp>
        <p:nvSpPr>
          <p:cNvPr id="4" name="TextBox 3">
            <a:extLst>
              <a:ext uri="{FF2B5EF4-FFF2-40B4-BE49-F238E27FC236}">
                <a16:creationId xmlns:a16="http://schemas.microsoft.com/office/drawing/2014/main" id="{47BF805B-6ECD-30D0-F5AE-0DCA0203C6A6}"/>
              </a:ext>
            </a:extLst>
          </p:cNvPr>
          <p:cNvSpPr txBox="1"/>
          <p:nvPr/>
        </p:nvSpPr>
        <p:spPr>
          <a:xfrm>
            <a:off x="121217" y="3470817"/>
            <a:ext cx="2134304" cy="1200329"/>
          </a:xfrm>
          <a:prstGeom prst="rect">
            <a:avLst/>
          </a:prstGeom>
          <a:noFill/>
        </p:spPr>
        <p:txBody>
          <a:bodyPr wrap="square" rtlCol="0">
            <a:spAutoFit/>
          </a:bodyPr>
          <a:lstStyle/>
          <a:p>
            <a:pPr>
              <a:spcAft>
                <a:spcPts val="600"/>
              </a:spcAft>
            </a:pPr>
            <a:r>
              <a:rPr lang="en-GB" sz="1800" b="1" kern="100" dirty="0">
                <a:solidFill>
                  <a:srgbClr val="F7731C"/>
                </a:solidFill>
                <a:effectLst/>
                <a:latin typeface="Calibri" panose="020F0502020204030204" pitchFamily="34" charset="0"/>
                <a:ea typeface="Calibri" panose="020F0502020204030204" pitchFamily="34" charset="0"/>
                <a:cs typeface="Calibri" panose="020F0502020204030204" pitchFamily="34" charset="0"/>
              </a:rPr>
              <a:t>32% </a:t>
            </a:r>
            <a:r>
              <a:rPr lang="en-GB" sz="1800" kern="100" dirty="0">
                <a:solidFill>
                  <a:srgbClr val="F7731C"/>
                </a:solidFill>
                <a:effectLst/>
                <a:latin typeface="Calibri" panose="020F0502020204030204" pitchFamily="34" charset="0"/>
                <a:ea typeface="Calibri" panose="020F0502020204030204" pitchFamily="34" charset="0"/>
                <a:cs typeface="Calibri" panose="020F0502020204030204" pitchFamily="34" charset="0"/>
              </a:rPr>
              <a:t>of the </a:t>
            </a:r>
            <a:r>
              <a:rPr lang="en-GB" kern="100" dirty="0">
                <a:solidFill>
                  <a:srgbClr val="F7731C"/>
                </a:solidFill>
                <a:latin typeface="Calibri" panose="020F0502020204030204" pitchFamily="34" charset="0"/>
                <a:ea typeface="Calibri" panose="020F0502020204030204" pitchFamily="34" charset="0"/>
                <a:cs typeface="Calibri" panose="020F0502020204030204" pitchFamily="34" charset="0"/>
              </a:rPr>
              <a:t>population are </a:t>
            </a:r>
            <a:r>
              <a:rPr lang="en-GB" b="1" kern="100" dirty="0">
                <a:solidFill>
                  <a:srgbClr val="F7731C"/>
                </a:solidFill>
                <a:latin typeface="Calibri" panose="020F0502020204030204" pitchFamily="34" charset="0"/>
                <a:ea typeface="Calibri" panose="020F0502020204030204" pitchFamily="34" charset="0"/>
                <a:cs typeface="Calibri" panose="020F0502020204030204" pitchFamily="34" charset="0"/>
              </a:rPr>
              <a:t>Steady</a:t>
            </a:r>
            <a:r>
              <a:rPr lang="en-GB" kern="100" dirty="0">
                <a:solidFill>
                  <a:srgbClr val="F7731C"/>
                </a:solidFill>
                <a:latin typeface="Calibri" panose="020F0502020204030204" pitchFamily="34" charset="0"/>
                <a:ea typeface="Calibri" panose="020F0502020204030204" pitchFamily="34" charset="0"/>
                <a:cs typeface="Calibri" panose="020F0502020204030204" pitchFamily="34" charset="0"/>
              </a:rPr>
              <a:t> Style communicators. </a:t>
            </a:r>
            <a:endParaRPr lang="en-GB" dirty="0">
              <a:solidFill>
                <a:srgbClr val="F7731C"/>
              </a:solidFill>
            </a:endParaRPr>
          </a:p>
        </p:txBody>
      </p:sp>
      <p:sp>
        <p:nvSpPr>
          <p:cNvPr id="5" name="Title 3">
            <a:extLst>
              <a:ext uri="{FF2B5EF4-FFF2-40B4-BE49-F238E27FC236}">
                <a16:creationId xmlns:a16="http://schemas.microsoft.com/office/drawing/2014/main" id="{C0CF8711-5CEF-52C7-CD8D-218911268B0B}"/>
              </a:ext>
            </a:extLst>
          </p:cNvPr>
          <p:cNvSpPr txBox="1">
            <a:spLocks/>
          </p:cNvSpPr>
          <p:nvPr/>
        </p:nvSpPr>
        <p:spPr>
          <a:xfrm>
            <a:off x="2699172" y="226092"/>
            <a:ext cx="9340297" cy="65119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latin typeface="Calibri" panose="020F0502020204030204" pitchFamily="34" charset="0"/>
                <a:ea typeface="Calibri" panose="020F0502020204030204" pitchFamily="34" charset="0"/>
              </a:rPr>
              <a:t>Steady </a:t>
            </a:r>
            <a:r>
              <a:rPr lang="en-GB" sz="2800" b="1" dirty="0">
                <a:effectLst/>
                <a:latin typeface="Calibri" panose="020F0502020204030204" pitchFamily="34" charset="0"/>
                <a:ea typeface="Calibri" panose="020F0502020204030204" pitchFamily="34" charset="0"/>
              </a:rPr>
              <a:t>(S) Style Communicator</a:t>
            </a:r>
            <a:r>
              <a:rPr lang="en-CA" sz="2800" dirty="0">
                <a:ea typeface="Times New Roman" panose="02020603050405020304" pitchFamily="18" charset="0"/>
                <a:cs typeface="Times New Roman" panose="02020603050405020304" pitchFamily="18" charset="0"/>
              </a:rPr>
              <a:t> </a:t>
            </a:r>
            <a:endParaRPr lang="en-CA" sz="2800" dirty="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4D20E20-FC63-A976-E6B9-067FDE58B368}"/>
              </a:ext>
            </a:extLst>
          </p:cNvPr>
          <p:cNvSpPr txBox="1"/>
          <p:nvPr/>
        </p:nvSpPr>
        <p:spPr>
          <a:xfrm>
            <a:off x="2699172" y="1131059"/>
            <a:ext cx="7190262" cy="1554272"/>
          </a:xfrm>
          <a:prstGeom prst="rect">
            <a:avLst/>
          </a:prstGeom>
          <a:noFill/>
        </p:spPr>
        <p:txBody>
          <a:bodyPr wrap="square" rtlCol="0">
            <a:spAutoFit/>
          </a:bodyPr>
          <a:lstStyle/>
          <a:p>
            <a:pPr marL="285750" indent="-270000">
              <a:spcAft>
                <a:spcPts val="600"/>
              </a:spcAft>
              <a:buFont typeface="Arial" panose="020B0604020202020204" pitchFamily="34" charset="0"/>
              <a:buChar char="•"/>
            </a:pPr>
            <a:r>
              <a:rPr lang="en-CA" sz="2400" dirty="0">
                <a:latin typeface="Calibri" panose="020F0502020204030204" pitchFamily="34" charset="0"/>
                <a:ea typeface="Calibri" panose="020F0502020204030204" pitchFamily="34" charset="0"/>
                <a:cs typeface="Calibri" panose="020F0502020204030204" pitchFamily="34" charset="0"/>
              </a:rPr>
              <a:t>Steady communication style is </a:t>
            </a:r>
            <a:r>
              <a:rPr lang="en-GB" sz="2400" b="1" kern="100" dirty="0">
                <a:effectLst/>
                <a:latin typeface="Calibri" panose="020F0502020204030204" pitchFamily="34" charset="0"/>
                <a:ea typeface="Calibri" panose="020F0502020204030204" pitchFamily="34" charset="0"/>
                <a:cs typeface="Calibri" panose="020F0502020204030204" pitchFamily="34" charset="0"/>
              </a:rPr>
              <a:t>calm</a:t>
            </a:r>
            <a:r>
              <a:rPr lang="en-GB" sz="2400" kern="100" dirty="0">
                <a:effectLst/>
                <a:latin typeface="Calibri" panose="020F0502020204030204" pitchFamily="34" charset="0"/>
                <a:ea typeface="Calibri" panose="020F0502020204030204" pitchFamily="34" charset="0"/>
                <a:cs typeface="Calibri" panose="020F0502020204030204" pitchFamily="34" charset="0"/>
              </a:rPr>
              <a:t> and </a:t>
            </a:r>
            <a:r>
              <a:rPr lang="en-GB" sz="2400" b="1" kern="100" dirty="0">
                <a:effectLst/>
                <a:latin typeface="Calibri" panose="020F0502020204030204" pitchFamily="34" charset="0"/>
                <a:ea typeface="Calibri" panose="020F0502020204030204" pitchFamily="34" charset="0"/>
                <a:cs typeface="Calibri" panose="020F0502020204030204" pitchFamily="34" charset="0"/>
              </a:rPr>
              <a:t>patient. </a:t>
            </a:r>
            <a:endParaRPr lang="en-CA" sz="2400" dirty="0">
              <a:latin typeface="Calibri" panose="020F0502020204030204" pitchFamily="34" charset="0"/>
              <a:ea typeface="Calibri" panose="020F0502020204030204" pitchFamily="34" charset="0"/>
              <a:cs typeface="Calibri" panose="020F0502020204030204" pitchFamily="34" charset="0"/>
            </a:endParaRPr>
          </a:p>
          <a:p>
            <a:pPr marL="285750" indent="-288000">
              <a:buFont typeface="Arial" panose="020B0604020202020204" pitchFamily="34" charset="0"/>
              <a:buChar char="•"/>
            </a:pPr>
            <a:r>
              <a:rPr lang="en-CA" sz="2400" dirty="0">
                <a:latin typeface="Calibri" panose="020F0502020204030204" pitchFamily="34" charset="0"/>
                <a:ea typeface="Calibri" panose="020F0502020204030204" pitchFamily="34" charset="0"/>
                <a:cs typeface="Calibri" panose="020F0502020204030204" pitchFamily="34" charset="0"/>
              </a:rPr>
              <a:t>This type of communicator prefers </a:t>
            </a:r>
            <a:r>
              <a:rPr lang="en-CA" sz="2400" b="1" dirty="0">
                <a:latin typeface="Calibri" panose="020F0502020204030204" pitchFamily="34" charset="0"/>
                <a:ea typeface="Calibri" panose="020F0502020204030204" pitchFamily="34" charset="0"/>
                <a:cs typeface="Calibri" panose="020F0502020204030204" pitchFamily="34" charset="0"/>
              </a:rPr>
              <a:t>listening over talking</a:t>
            </a:r>
            <a:r>
              <a:rPr lang="en-CA" sz="2400" dirty="0">
                <a:latin typeface="Calibri" panose="020F0502020204030204" pitchFamily="34" charset="0"/>
                <a:ea typeface="Calibri" panose="020F0502020204030204" pitchFamily="34" charset="0"/>
                <a:cs typeface="Calibri" panose="020F0502020204030204" pitchFamily="34" charset="0"/>
              </a:rPr>
              <a:t>, and </a:t>
            </a:r>
            <a:r>
              <a:rPr lang="en-CA" sz="2400" b="1" dirty="0">
                <a:latin typeface="Calibri" panose="020F0502020204030204" pitchFamily="34" charset="0"/>
                <a:ea typeface="Calibri" panose="020F0502020204030204" pitchFamily="34" charset="0"/>
                <a:cs typeface="Calibri" panose="020F0502020204030204" pitchFamily="34" charset="0"/>
              </a:rPr>
              <a:t>sharing feelings</a:t>
            </a:r>
            <a:r>
              <a:rPr lang="en-CA" sz="2400" dirty="0">
                <a:latin typeface="Calibri" panose="020F0502020204030204" pitchFamily="34" charset="0"/>
                <a:ea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CA" dirty="0"/>
          </a:p>
        </p:txBody>
      </p:sp>
      <p:sp>
        <p:nvSpPr>
          <p:cNvPr id="9" name="TextBox 8">
            <a:extLst>
              <a:ext uri="{FF2B5EF4-FFF2-40B4-BE49-F238E27FC236}">
                <a16:creationId xmlns:a16="http://schemas.microsoft.com/office/drawing/2014/main" id="{1F839008-3563-6C43-07A7-289A9764EB26}"/>
              </a:ext>
            </a:extLst>
          </p:cNvPr>
          <p:cNvSpPr txBox="1"/>
          <p:nvPr/>
        </p:nvSpPr>
        <p:spPr>
          <a:xfrm>
            <a:off x="2699172" y="2882255"/>
            <a:ext cx="8601173" cy="2842958"/>
          </a:xfrm>
          <a:prstGeom prst="rect">
            <a:avLst/>
          </a:prstGeom>
          <a:noFill/>
        </p:spPr>
        <p:txBody>
          <a:bodyPr wrap="square">
            <a:spAutoFit/>
          </a:bodyPr>
          <a:lstStyle/>
          <a:p>
            <a:pPr>
              <a:spcBef>
                <a:spcPts val="600"/>
              </a:spcBef>
            </a:pPr>
            <a:r>
              <a:rPr lang="en-CA" sz="2400" b="1" dirty="0">
                <a:latin typeface="+mj-lt"/>
                <a:ea typeface="Calibri" panose="020F0502020204030204" pitchFamily="34" charset="0"/>
                <a:cs typeface="Arial" panose="020B0604020202020204" pitchFamily="34" charset="0"/>
              </a:rPr>
              <a:t>Communicating with a Steady Style Communicator: </a:t>
            </a:r>
          </a:p>
          <a:p>
            <a:pPr marL="342900" lvl="0" indent="-270900">
              <a:lnSpc>
                <a:spcPct val="107000"/>
              </a:lnSpc>
              <a:buFont typeface="Arial" panose="020B0604020202020204" pitchFamily="34" charset="0"/>
              <a:buChar char="•"/>
            </a:pPr>
            <a:r>
              <a:rPr lang="en-GB" sz="2400" kern="100" dirty="0">
                <a:latin typeface="Calibri" panose="020F0502020204030204" pitchFamily="34" charset="0"/>
                <a:ea typeface="Calibri" panose="020F0502020204030204" pitchFamily="34" charset="0"/>
                <a:cs typeface="Calibri" panose="020F0502020204030204" pitchFamily="34" charset="0"/>
              </a:rPr>
              <a:t>Let them share their </a:t>
            </a:r>
            <a:r>
              <a:rPr lang="en-GB" sz="2400" kern="100" dirty="0">
                <a:effectLst/>
                <a:latin typeface="Calibri" panose="020F0502020204030204" pitchFamily="34" charset="0"/>
                <a:ea typeface="Calibri" panose="020F0502020204030204" pitchFamily="34" charset="0"/>
                <a:cs typeface="Calibri" panose="020F0502020204030204" pitchFamily="34" charset="0"/>
              </a:rPr>
              <a:t>feeling and be open to sharing your </a:t>
            </a:r>
            <a:r>
              <a:rPr lang="en-GB" sz="2400" kern="100" dirty="0">
                <a:latin typeface="Calibri" panose="020F0502020204030204" pitchFamily="34" charset="0"/>
                <a:ea typeface="Calibri" panose="020F0502020204030204" pitchFamily="34" charset="0"/>
                <a:cs typeface="Calibri" panose="020F0502020204030204" pitchFamily="34" charset="0"/>
              </a:rPr>
              <a:t> emotions too</a:t>
            </a:r>
          </a:p>
          <a:p>
            <a:pPr marL="342900" lvl="0" indent="-270900">
              <a:lnSpc>
                <a:spcPct val="107000"/>
              </a:lnSpc>
              <a:buFont typeface="Arial" panose="020B0604020202020204" pitchFamily="34" charset="0"/>
              <a:buChar char="•"/>
            </a:pPr>
            <a:r>
              <a:rPr lang="en-GB" sz="2400" kern="100" dirty="0">
                <a:latin typeface="Calibri" panose="020F0502020204030204" pitchFamily="34" charset="0"/>
                <a:ea typeface="Calibri" panose="020F0502020204030204" pitchFamily="34" charset="0"/>
                <a:cs typeface="Calibri" panose="020F0502020204030204" pitchFamily="34" charset="0"/>
              </a:rPr>
              <a:t>Show you are </a:t>
            </a:r>
            <a:r>
              <a:rPr lang="en-GB" sz="2400" kern="100" dirty="0">
                <a:effectLst/>
                <a:latin typeface="Calibri" panose="020F0502020204030204" pitchFamily="34" charset="0"/>
                <a:ea typeface="Calibri" panose="020F0502020204030204" pitchFamily="34" charset="0"/>
                <a:cs typeface="Calibri" panose="020F0502020204030204" pitchFamily="34" charset="0"/>
              </a:rPr>
              <a:t>sincere and interesting in what they are saying</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270900">
              <a:lnSpc>
                <a:spcPct val="107000"/>
              </a:lnSpc>
              <a:buFont typeface="Arial" panose="020B0604020202020204" pitchFamily="34" charset="0"/>
              <a:buChar char="•"/>
            </a:pPr>
            <a:r>
              <a:rPr lang="en-GB" sz="2400" kern="100" dirty="0">
                <a:effectLst/>
                <a:latin typeface="Calibri" panose="020F0502020204030204" pitchFamily="34" charset="0"/>
                <a:ea typeface="Calibri" panose="020F0502020204030204" pitchFamily="34" charset="0"/>
                <a:cs typeface="Calibri" panose="020F0502020204030204" pitchFamily="34" charset="0"/>
              </a:rPr>
              <a:t>Provide reassurance about possible changes</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270900">
              <a:lnSpc>
                <a:spcPct val="107000"/>
              </a:lnSpc>
              <a:spcAft>
                <a:spcPts val="800"/>
              </a:spcAft>
              <a:buFont typeface="Arial" panose="020B0604020202020204" pitchFamily="34" charset="0"/>
              <a:buChar char="•"/>
            </a:pPr>
            <a:r>
              <a:rPr lang="en-GB" sz="2400" kern="100" dirty="0">
                <a:effectLst/>
                <a:latin typeface="Calibri" panose="020F0502020204030204" pitchFamily="34" charset="0"/>
                <a:ea typeface="Calibri" panose="020F0502020204030204" pitchFamily="34" charset="0"/>
                <a:cs typeface="Calibri" panose="020F0502020204030204" pitchFamily="34" charset="0"/>
              </a:rPr>
              <a:t>Use your active listening skills – ask questions </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0"/>
              </a:spcBef>
              <a:buSzPts val="1100"/>
              <a:buFont typeface="Symbol" panose="05050102010706020507" pitchFamily="18" charset="2"/>
              <a:buChar char=""/>
            </a:pPr>
            <a:endParaRPr lang="en-GB" sz="1800" dirty="0">
              <a:uFill>
                <a:solidFill>
                  <a:srgbClr val="FF0000"/>
                </a:solidFill>
              </a:uFill>
              <a:ea typeface="Calibri" panose="020F0502020204030204" pitchFamily="34" charset="0"/>
              <a:cs typeface="Arial" panose="020B0604020202020204" pitchFamily="34" charset="0"/>
            </a:endParaRPr>
          </a:p>
        </p:txBody>
      </p:sp>
      <p:pic>
        <p:nvPicPr>
          <p:cNvPr id="3" name="Picture 2" descr="A diagram of a company&#10;&#10;Description automatically generated with medium confidence">
            <a:extLst>
              <a:ext uri="{FF2B5EF4-FFF2-40B4-BE49-F238E27FC236}">
                <a16:creationId xmlns:a16="http://schemas.microsoft.com/office/drawing/2014/main" id="{5754BFCC-D947-8DEF-F460-8AA0C6BAC9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0648" y="-265941"/>
            <a:ext cx="2794000" cy="2794000"/>
          </a:xfrm>
          <a:prstGeom prst="rect">
            <a:avLst/>
          </a:prstGeom>
        </p:spPr>
      </p:pic>
    </p:spTree>
    <p:extLst>
      <p:ext uri="{BB962C8B-B14F-4D97-AF65-F5344CB8AC3E}">
        <p14:creationId xmlns:p14="http://schemas.microsoft.com/office/powerpoint/2010/main" val="299713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5F4F14B-21B1-FD98-9590-3AE28EBCE2C2}"/>
              </a:ext>
            </a:extLst>
          </p:cNvPr>
          <p:cNvSpPr/>
          <p:nvPr/>
        </p:nvSpPr>
        <p:spPr>
          <a:xfrm>
            <a:off x="0" y="0"/>
            <a:ext cx="2562448" cy="5956156"/>
          </a:xfrm>
          <a:prstGeom prst="rect">
            <a:avLst/>
          </a:prstGeom>
          <a:gradFill>
            <a:gsLst>
              <a:gs pos="99000">
                <a:srgbClr val="F7731C"/>
              </a:gs>
              <a:gs pos="40000">
                <a:schemeClr val="bg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D327217A-F73D-180C-0300-F7C8F631E34A}"/>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10" name="Picture 9" descr="A close-up of a logo&#10;&#10;Description automatically generated">
            <a:extLst>
              <a:ext uri="{FF2B5EF4-FFF2-40B4-BE49-F238E27FC236}">
                <a16:creationId xmlns:a16="http://schemas.microsoft.com/office/drawing/2014/main" id="{13E8A2DC-71B0-E377-55E5-906D2402E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sp>
        <p:nvSpPr>
          <p:cNvPr id="25" name="TextBox 24">
            <a:extLst>
              <a:ext uri="{FF2B5EF4-FFF2-40B4-BE49-F238E27FC236}">
                <a16:creationId xmlns:a16="http://schemas.microsoft.com/office/drawing/2014/main" id="{8ACE9EB5-D21C-04ED-E49B-E3AC068C0547}"/>
              </a:ext>
            </a:extLst>
          </p:cNvPr>
          <p:cNvSpPr txBox="1"/>
          <p:nvPr/>
        </p:nvSpPr>
        <p:spPr>
          <a:xfrm>
            <a:off x="481842" y="92852"/>
            <a:ext cx="1578061" cy="338554"/>
          </a:xfrm>
          <a:prstGeom prst="rect">
            <a:avLst/>
          </a:prstGeom>
          <a:noFill/>
        </p:spPr>
        <p:txBody>
          <a:bodyPr wrap="none" rtlCol="0">
            <a:spAutoFit/>
          </a:bodyPr>
          <a:lstStyle/>
          <a:p>
            <a:r>
              <a:rPr lang="en-US" sz="1600" dirty="0">
                <a:solidFill>
                  <a:schemeClr val="bg1"/>
                </a:solidFill>
              </a:rPr>
              <a:t>Group Activity 3</a:t>
            </a:r>
            <a:endParaRPr lang="en-CA" sz="1600" dirty="0">
              <a:solidFill>
                <a:schemeClr val="bg1"/>
              </a:solidFill>
            </a:endParaRPr>
          </a:p>
        </p:txBody>
      </p:sp>
      <p:cxnSp>
        <p:nvCxnSpPr>
          <p:cNvPr id="11" name="Straight Connector 10">
            <a:extLst>
              <a:ext uri="{FF2B5EF4-FFF2-40B4-BE49-F238E27FC236}">
                <a16:creationId xmlns:a16="http://schemas.microsoft.com/office/drawing/2014/main" id="{DDCECD88-1203-F8A8-8B8E-A340A7739F40}"/>
              </a:ext>
            </a:extLst>
          </p:cNvPr>
          <p:cNvCxnSpPr/>
          <p:nvPr/>
        </p:nvCxnSpPr>
        <p:spPr>
          <a:xfrm>
            <a:off x="0" y="5922335"/>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F46BBCFE-5525-2EBB-9932-3F50B96C97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2047" y="431406"/>
            <a:ext cx="1137249" cy="1355271"/>
          </a:xfrm>
          <a:prstGeom prst="rect">
            <a:avLst/>
          </a:prstGeom>
        </p:spPr>
      </p:pic>
      <p:sp>
        <p:nvSpPr>
          <p:cNvPr id="4" name="TextBox 3">
            <a:extLst>
              <a:ext uri="{FF2B5EF4-FFF2-40B4-BE49-F238E27FC236}">
                <a16:creationId xmlns:a16="http://schemas.microsoft.com/office/drawing/2014/main" id="{FA691C4A-ABDE-AC6C-3242-D27763030A7A}"/>
              </a:ext>
            </a:extLst>
          </p:cNvPr>
          <p:cNvSpPr txBox="1"/>
          <p:nvPr/>
        </p:nvSpPr>
        <p:spPr>
          <a:xfrm>
            <a:off x="121217" y="3470817"/>
            <a:ext cx="2134304" cy="1200329"/>
          </a:xfrm>
          <a:prstGeom prst="rect">
            <a:avLst/>
          </a:prstGeom>
          <a:noFill/>
        </p:spPr>
        <p:txBody>
          <a:bodyPr wrap="square" rtlCol="0">
            <a:spAutoFit/>
          </a:bodyPr>
          <a:lstStyle/>
          <a:p>
            <a:pPr>
              <a:spcAft>
                <a:spcPts val="600"/>
              </a:spcAft>
            </a:pPr>
            <a:r>
              <a:rPr lang="en-GB" sz="1800" b="1" kern="100" dirty="0">
                <a:solidFill>
                  <a:srgbClr val="F7731C"/>
                </a:solidFill>
                <a:effectLst/>
                <a:latin typeface="Calibri" panose="020F0502020204030204" pitchFamily="34" charset="0"/>
                <a:ea typeface="Calibri" panose="020F0502020204030204" pitchFamily="34" charset="0"/>
                <a:cs typeface="Calibri" panose="020F0502020204030204" pitchFamily="34" charset="0"/>
              </a:rPr>
              <a:t>13% </a:t>
            </a:r>
            <a:r>
              <a:rPr lang="en-GB" sz="1800" kern="100" dirty="0">
                <a:solidFill>
                  <a:srgbClr val="F7731C"/>
                </a:solidFill>
                <a:effectLst/>
                <a:latin typeface="Calibri" panose="020F0502020204030204" pitchFamily="34" charset="0"/>
                <a:ea typeface="Calibri" panose="020F0502020204030204" pitchFamily="34" charset="0"/>
                <a:cs typeface="Calibri" panose="020F0502020204030204" pitchFamily="34" charset="0"/>
              </a:rPr>
              <a:t>of the </a:t>
            </a:r>
            <a:r>
              <a:rPr lang="en-GB" kern="100" dirty="0">
                <a:solidFill>
                  <a:srgbClr val="F7731C"/>
                </a:solidFill>
                <a:latin typeface="Calibri" panose="020F0502020204030204" pitchFamily="34" charset="0"/>
                <a:ea typeface="Calibri" panose="020F0502020204030204" pitchFamily="34" charset="0"/>
                <a:cs typeface="Calibri" panose="020F0502020204030204" pitchFamily="34" charset="0"/>
              </a:rPr>
              <a:t>population are </a:t>
            </a:r>
            <a:r>
              <a:rPr lang="en-GB" b="1" kern="100" dirty="0">
                <a:solidFill>
                  <a:srgbClr val="F7731C"/>
                </a:solidFill>
                <a:latin typeface="Calibri" panose="020F0502020204030204" pitchFamily="34" charset="0"/>
                <a:ea typeface="Calibri" panose="020F0502020204030204" pitchFamily="34" charset="0"/>
                <a:cs typeface="Calibri" panose="020F0502020204030204" pitchFamily="34" charset="0"/>
              </a:rPr>
              <a:t>Compliant </a:t>
            </a:r>
            <a:r>
              <a:rPr lang="en-GB" kern="100" dirty="0">
                <a:solidFill>
                  <a:srgbClr val="F7731C"/>
                </a:solidFill>
                <a:latin typeface="Calibri" panose="020F0502020204030204" pitchFamily="34" charset="0"/>
                <a:ea typeface="Calibri" panose="020F0502020204030204" pitchFamily="34" charset="0"/>
                <a:cs typeface="Calibri" panose="020F0502020204030204" pitchFamily="34" charset="0"/>
              </a:rPr>
              <a:t>Style communicators. </a:t>
            </a:r>
            <a:endParaRPr lang="en-GB" dirty="0">
              <a:solidFill>
                <a:srgbClr val="F7731C"/>
              </a:solidFill>
            </a:endParaRPr>
          </a:p>
        </p:txBody>
      </p:sp>
      <p:sp>
        <p:nvSpPr>
          <p:cNvPr id="9" name="Title 3">
            <a:extLst>
              <a:ext uri="{FF2B5EF4-FFF2-40B4-BE49-F238E27FC236}">
                <a16:creationId xmlns:a16="http://schemas.microsoft.com/office/drawing/2014/main" id="{699A7B17-E9BD-F132-FA3B-BE28A43F87E3}"/>
              </a:ext>
            </a:extLst>
          </p:cNvPr>
          <p:cNvSpPr txBox="1">
            <a:spLocks/>
          </p:cNvSpPr>
          <p:nvPr/>
        </p:nvSpPr>
        <p:spPr>
          <a:xfrm>
            <a:off x="2699173" y="284467"/>
            <a:ext cx="9340297" cy="65119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effectLst/>
                <a:latin typeface="Calibri" panose="020F0502020204030204" pitchFamily="34" charset="0"/>
                <a:ea typeface="Calibri" panose="020F0502020204030204" pitchFamily="34" charset="0"/>
              </a:rPr>
              <a:t>Compliant (C) Style Communicator</a:t>
            </a:r>
            <a:r>
              <a:rPr lang="en-CA" sz="2800" dirty="0">
                <a:ea typeface="Times New Roman" panose="02020603050405020304" pitchFamily="18" charset="0"/>
                <a:cs typeface="Times New Roman" panose="02020603050405020304" pitchFamily="18" charset="0"/>
              </a:rPr>
              <a:t> </a:t>
            </a:r>
            <a:endParaRPr lang="en-CA" sz="2800" dirty="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49D8101D-C144-BB89-1AAF-93E524F83725}"/>
              </a:ext>
            </a:extLst>
          </p:cNvPr>
          <p:cNvSpPr txBox="1"/>
          <p:nvPr/>
        </p:nvSpPr>
        <p:spPr>
          <a:xfrm>
            <a:off x="2699173" y="1131059"/>
            <a:ext cx="6991479" cy="1631216"/>
          </a:xfrm>
          <a:prstGeom prst="rect">
            <a:avLst/>
          </a:prstGeom>
          <a:noFill/>
        </p:spPr>
        <p:txBody>
          <a:bodyPr wrap="square" rtlCol="0">
            <a:spAutoFit/>
          </a:bodyPr>
          <a:lstStyle/>
          <a:p>
            <a:pPr marL="285750" indent="-270000">
              <a:spcAft>
                <a:spcPts val="600"/>
              </a:spcAft>
              <a:buFont typeface="Arial" panose="020B0604020202020204" pitchFamily="34" charset="0"/>
              <a:buChar char="•"/>
            </a:pPr>
            <a:r>
              <a:rPr lang="en-CA" sz="2400" dirty="0">
                <a:latin typeface="Calibri" panose="020F0502020204030204" pitchFamily="34" charset="0"/>
                <a:ea typeface="Calibri" panose="020F0502020204030204" pitchFamily="34" charset="0"/>
                <a:cs typeface="Calibri" panose="020F0502020204030204" pitchFamily="34" charset="0"/>
              </a:rPr>
              <a:t>Compliant communication style is </a:t>
            </a:r>
            <a:r>
              <a:rPr lang="en-GB" sz="2400" b="1" dirty="0">
                <a:effectLst/>
                <a:latin typeface="Calibri" panose="020F0502020204030204" pitchFamily="34" charset="0"/>
                <a:ea typeface="Calibri" panose="020F0502020204030204" pitchFamily="34" charset="0"/>
                <a:cs typeface="Calibri" panose="020F0502020204030204" pitchFamily="34" charset="0"/>
              </a:rPr>
              <a:t>precise</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b="1" dirty="0">
                <a:effectLst/>
                <a:latin typeface="Calibri" panose="020F0502020204030204" pitchFamily="34" charset="0"/>
                <a:ea typeface="Calibri" panose="020F0502020204030204" pitchFamily="34" charset="0"/>
                <a:cs typeface="Calibri" panose="020F0502020204030204" pitchFamily="34" charset="0"/>
              </a:rPr>
              <a:t>logical</a:t>
            </a:r>
            <a:r>
              <a:rPr lang="en-GB" sz="2400" dirty="0">
                <a:effectLst/>
                <a:latin typeface="Calibri" panose="020F0502020204030204" pitchFamily="34" charset="0"/>
                <a:ea typeface="Calibri" panose="020F0502020204030204" pitchFamily="34" charset="0"/>
                <a:cs typeface="Calibri" panose="020F0502020204030204" pitchFamily="34" charset="0"/>
              </a:rPr>
              <a:t>, and </a:t>
            </a:r>
            <a:r>
              <a:rPr lang="en-GB" sz="2400" b="1" dirty="0">
                <a:effectLst/>
                <a:latin typeface="Calibri" panose="020F0502020204030204" pitchFamily="34" charset="0"/>
                <a:ea typeface="Calibri" panose="020F0502020204030204" pitchFamily="34" charset="0"/>
                <a:cs typeface="Calibri" panose="020F0502020204030204" pitchFamily="34" charset="0"/>
              </a:rPr>
              <a:t>analytical</a:t>
            </a:r>
            <a:r>
              <a:rPr lang="en-CA" sz="2400" dirty="0">
                <a:latin typeface="Calibri" panose="020F0502020204030204" pitchFamily="34" charset="0"/>
                <a:ea typeface="Calibri" panose="020F0502020204030204" pitchFamily="34" charset="0"/>
                <a:cs typeface="Calibri" panose="020F0502020204030204" pitchFamily="34" charset="0"/>
              </a:rPr>
              <a:t>. </a:t>
            </a:r>
          </a:p>
          <a:p>
            <a:pPr marL="285750" indent="-285750">
              <a:spcAft>
                <a:spcPts val="600"/>
              </a:spcAft>
              <a:buFont typeface="Arial" panose="020B0604020202020204" pitchFamily="34" charset="0"/>
              <a:buChar char="•"/>
            </a:pPr>
            <a:r>
              <a:rPr lang="en-CA" sz="2400" dirty="0">
                <a:latin typeface="Calibri" panose="020F0502020204030204" pitchFamily="34" charset="0"/>
                <a:ea typeface="Calibri" panose="020F0502020204030204" pitchFamily="34" charset="0"/>
                <a:cs typeface="Calibri" panose="020F0502020204030204" pitchFamily="34" charset="0"/>
              </a:rPr>
              <a:t>This type of communicator likes </a:t>
            </a:r>
            <a:r>
              <a:rPr lang="en-CA" sz="2400" b="1" dirty="0">
                <a:latin typeface="Calibri" panose="020F0502020204030204" pitchFamily="34" charset="0"/>
                <a:ea typeface="Calibri" panose="020F0502020204030204" pitchFamily="34" charset="0"/>
                <a:cs typeface="Calibri" panose="020F0502020204030204" pitchFamily="34" charset="0"/>
              </a:rPr>
              <a:t>structure and rules</a:t>
            </a:r>
            <a:r>
              <a:rPr lang="en-CA" sz="2400" dirty="0">
                <a:latin typeface="Calibri" panose="020F0502020204030204" pitchFamily="34" charset="0"/>
                <a:ea typeface="Calibri" panose="020F0502020204030204" pitchFamily="34" charset="0"/>
                <a:cs typeface="Calibri" panose="020F0502020204030204" pitchFamily="34" charset="0"/>
              </a:rPr>
              <a:t>.  </a:t>
            </a:r>
            <a:endParaRPr lang="en-CA" sz="2000" dirty="0">
              <a:latin typeface="+mj-lt"/>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CA" dirty="0"/>
          </a:p>
        </p:txBody>
      </p:sp>
      <p:sp>
        <p:nvSpPr>
          <p:cNvPr id="13" name="TextBox 12">
            <a:extLst>
              <a:ext uri="{FF2B5EF4-FFF2-40B4-BE49-F238E27FC236}">
                <a16:creationId xmlns:a16="http://schemas.microsoft.com/office/drawing/2014/main" id="{69BFBFC6-ACAA-9DBA-1A02-C5C23BB3AD48}"/>
              </a:ext>
            </a:extLst>
          </p:cNvPr>
          <p:cNvSpPr txBox="1"/>
          <p:nvPr/>
        </p:nvSpPr>
        <p:spPr>
          <a:xfrm>
            <a:off x="2699173" y="2783540"/>
            <a:ext cx="7693051" cy="2488053"/>
          </a:xfrm>
          <a:prstGeom prst="rect">
            <a:avLst/>
          </a:prstGeom>
          <a:noFill/>
        </p:spPr>
        <p:txBody>
          <a:bodyPr wrap="square">
            <a:spAutoFit/>
          </a:bodyPr>
          <a:lstStyle/>
          <a:p>
            <a:pPr>
              <a:spcBef>
                <a:spcPts val="600"/>
              </a:spcBef>
            </a:pPr>
            <a:r>
              <a:rPr lang="en-CA" sz="2400" b="1" dirty="0">
                <a:latin typeface="+mj-lt"/>
                <a:ea typeface="Calibri" panose="020F0502020204030204" pitchFamily="34" charset="0"/>
                <a:cs typeface="Arial" panose="020B0604020202020204" pitchFamily="34" charset="0"/>
              </a:rPr>
              <a:t>Communicating with a Compliant Style Communicator:</a:t>
            </a:r>
          </a:p>
          <a:p>
            <a:pPr marL="342900" indent="-270900">
              <a:spcBef>
                <a:spcPts val="600"/>
              </a:spcBef>
              <a:buFont typeface="Arial" panose="020B0604020202020204" pitchFamily="34" charset="0"/>
              <a:buChar char="•"/>
            </a:pPr>
            <a:r>
              <a:rPr lang="en-CA" sz="2400" dirty="0">
                <a:latin typeface="+mj-lt"/>
                <a:ea typeface="Calibri" panose="020F0502020204030204" pitchFamily="34" charset="0"/>
                <a:cs typeface="Arial" panose="020B0604020202020204" pitchFamily="34" charset="0"/>
              </a:rPr>
              <a:t>Provide details and reasons why </a:t>
            </a:r>
          </a:p>
          <a:p>
            <a:pPr marL="342900" indent="-270900">
              <a:spcBef>
                <a:spcPts val="600"/>
              </a:spcBef>
              <a:buFont typeface="Arial" panose="020B0604020202020204" pitchFamily="34" charset="0"/>
              <a:buChar char="•"/>
            </a:pPr>
            <a:r>
              <a:rPr lang="en-CA" sz="2400" dirty="0">
                <a:latin typeface="+mj-lt"/>
                <a:ea typeface="Calibri" panose="020F0502020204030204" pitchFamily="34" charset="0"/>
                <a:cs typeface="Arial" panose="020B0604020202020204" pitchFamily="34" charset="0"/>
              </a:rPr>
              <a:t>Be precise and organized</a:t>
            </a:r>
          </a:p>
          <a:p>
            <a:pPr marL="342900" indent="-270900">
              <a:spcBef>
                <a:spcPts val="600"/>
              </a:spcBef>
              <a:buFont typeface="Arial" panose="020B0604020202020204" pitchFamily="34" charset="0"/>
              <a:buChar char="•"/>
            </a:pPr>
            <a:r>
              <a:rPr lang="en-CA" sz="2400" dirty="0">
                <a:latin typeface="+mj-lt"/>
                <a:ea typeface="Calibri" panose="020F0502020204030204" pitchFamily="34" charset="0"/>
                <a:cs typeface="Arial" panose="020B0604020202020204" pitchFamily="34" charset="0"/>
              </a:rPr>
              <a:t>Share evidence or data if available  </a:t>
            </a:r>
          </a:p>
          <a:p>
            <a:pPr>
              <a:spcBef>
                <a:spcPts val="600"/>
              </a:spcBef>
            </a:pPr>
            <a:r>
              <a:rPr lang="en-CA" sz="2000" b="1" dirty="0">
                <a:latin typeface="+mj-lt"/>
                <a:ea typeface="Calibri" panose="020F0502020204030204" pitchFamily="34" charset="0"/>
                <a:cs typeface="Arial" panose="020B0604020202020204" pitchFamily="34" charset="0"/>
              </a:rPr>
              <a:t> </a:t>
            </a:r>
          </a:p>
          <a:p>
            <a:pPr>
              <a:lnSpc>
                <a:spcPct val="115000"/>
              </a:lnSpc>
              <a:spcBef>
                <a:spcPts val="0"/>
              </a:spcBef>
              <a:buSzPts val="1100"/>
              <a:buFont typeface="Symbol" panose="05050102010706020507" pitchFamily="18" charset="2"/>
              <a:buChar char=""/>
            </a:pPr>
            <a:endParaRPr lang="en-GB" sz="1800" dirty="0">
              <a:uFill>
                <a:solidFill>
                  <a:srgbClr val="FF0000"/>
                </a:solidFill>
              </a:uFill>
              <a:ea typeface="Calibri" panose="020F0502020204030204" pitchFamily="34" charset="0"/>
              <a:cs typeface="Arial" panose="020B0604020202020204" pitchFamily="34" charset="0"/>
            </a:endParaRPr>
          </a:p>
        </p:txBody>
      </p:sp>
      <p:pic>
        <p:nvPicPr>
          <p:cNvPr id="18" name="Picture 17" descr="A diagram of a company&#10;&#10;Description automatically generated with medium confidence">
            <a:extLst>
              <a:ext uri="{FF2B5EF4-FFF2-40B4-BE49-F238E27FC236}">
                <a16:creationId xmlns:a16="http://schemas.microsoft.com/office/drawing/2014/main" id="{F5F25202-5B1B-EFC4-06B8-B77A3D3828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0782" y="-322387"/>
            <a:ext cx="2794000" cy="2794000"/>
          </a:xfrm>
          <a:prstGeom prst="rect">
            <a:avLst/>
          </a:prstGeom>
        </p:spPr>
      </p:pic>
    </p:spTree>
    <p:extLst>
      <p:ext uri="{BB962C8B-B14F-4D97-AF65-F5344CB8AC3E}">
        <p14:creationId xmlns:p14="http://schemas.microsoft.com/office/powerpoint/2010/main" val="1167092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DE95D-0F0D-DA4A-9FE6-B09326D85BE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B2BDBB0-305B-9FE2-FB83-780101E00A05}"/>
              </a:ext>
            </a:extLst>
          </p:cNvPr>
          <p:cNvSpPr/>
          <p:nvPr/>
        </p:nvSpPr>
        <p:spPr>
          <a:xfrm rot="5400000">
            <a:off x="5732628" y="-5730504"/>
            <a:ext cx="726739" cy="12192001"/>
          </a:xfrm>
          <a:prstGeom prst="rect">
            <a:avLst/>
          </a:prstGeom>
          <a:gradFill>
            <a:gsLst>
              <a:gs pos="99000">
                <a:srgbClr val="F7731C"/>
              </a:gs>
              <a:gs pos="40000">
                <a:schemeClr val="bg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9E2D49AB-7DBB-5E9F-38A7-E222BA70D3D5}"/>
              </a:ext>
            </a:extLst>
          </p:cNvPr>
          <p:cNvSpPr txBox="1"/>
          <p:nvPr/>
        </p:nvSpPr>
        <p:spPr>
          <a:xfrm>
            <a:off x="9611833" y="6217539"/>
            <a:ext cx="1971630" cy="369332"/>
          </a:xfrm>
          <a:prstGeom prst="rect">
            <a:avLst/>
          </a:prstGeom>
          <a:noFill/>
        </p:spPr>
        <p:txBody>
          <a:bodyPr wrap="none" rtlCol="0">
            <a:spAutoFit/>
          </a:bodyPr>
          <a:lstStyle/>
          <a:p>
            <a:r>
              <a:rPr lang="en-US"/>
              <a:t>Organization Logo</a:t>
            </a:r>
            <a:endParaRPr lang="en-CA"/>
          </a:p>
        </p:txBody>
      </p:sp>
      <p:pic>
        <p:nvPicPr>
          <p:cNvPr id="10" name="Picture 9" descr="A close-up of a logo&#10;&#10;Description automatically generated">
            <a:extLst>
              <a:ext uri="{FF2B5EF4-FFF2-40B4-BE49-F238E27FC236}">
                <a16:creationId xmlns:a16="http://schemas.microsoft.com/office/drawing/2014/main" id="{4697B65A-C533-5EDA-99FD-79EE2224C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sp>
        <p:nvSpPr>
          <p:cNvPr id="4" name="TextBox 3">
            <a:extLst>
              <a:ext uri="{FF2B5EF4-FFF2-40B4-BE49-F238E27FC236}">
                <a16:creationId xmlns:a16="http://schemas.microsoft.com/office/drawing/2014/main" id="{9133B7D1-906B-82C7-5165-CDEB5F697F4E}"/>
              </a:ext>
            </a:extLst>
          </p:cNvPr>
          <p:cNvSpPr txBox="1"/>
          <p:nvPr/>
        </p:nvSpPr>
        <p:spPr>
          <a:xfrm>
            <a:off x="10239132" y="92852"/>
            <a:ext cx="1684203" cy="338554"/>
          </a:xfrm>
          <a:prstGeom prst="rect">
            <a:avLst/>
          </a:prstGeom>
          <a:noFill/>
        </p:spPr>
        <p:txBody>
          <a:bodyPr wrap="square" rtlCol="0">
            <a:spAutoFit/>
          </a:bodyPr>
          <a:lstStyle/>
          <a:p>
            <a:pPr algn="r"/>
            <a:r>
              <a:rPr lang="en-US" sz="1600" dirty="0">
                <a:solidFill>
                  <a:schemeClr val="bg1"/>
                </a:solidFill>
              </a:rPr>
              <a:t>Group Activity 3</a:t>
            </a:r>
            <a:endParaRPr lang="en-CA" sz="1600" dirty="0">
              <a:solidFill>
                <a:schemeClr val="bg1"/>
              </a:solidFill>
            </a:endParaRPr>
          </a:p>
        </p:txBody>
      </p:sp>
      <p:sp>
        <p:nvSpPr>
          <p:cNvPr id="9" name="Title 3">
            <a:extLst>
              <a:ext uri="{FF2B5EF4-FFF2-40B4-BE49-F238E27FC236}">
                <a16:creationId xmlns:a16="http://schemas.microsoft.com/office/drawing/2014/main" id="{E8D624E3-E63D-9398-187F-D9CF5E12F56B}"/>
              </a:ext>
            </a:extLst>
          </p:cNvPr>
          <p:cNvSpPr txBox="1">
            <a:spLocks/>
          </p:cNvSpPr>
          <p:nvPr/>
        </p:nvSpPr>
        <p:spPr>
          <a:xfrm>
            <a:off x="521798" y="248778"/>
            <a:ext cx="9340297" cy="52689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3200" dirty="0">
                <a:ea typeface="Times New Roman" panose="02020603050405020304" pitchFamily="18" charset="0"/>
                <a:cs typeface="Times New Roman" panose="02020603050405020304" pitchFamily="18" charset="0"/>
              </a:rPr>
              <a:t>Exercise</a:t>
            </a:r>
            <a:endParaRPr lang="en-GB" sz="3200" dirty="0"/>
          </a:p>
        </p:txBody>
      </p:sp>
      <p:cxnSp>
        <p:nvCxnSpPr>
          <p:cNvPr id="3" name="Straight Connector 2">
            <a:extLst>
              <a:ext uri="{FF2B5EF4-FFF2-40B4-BE49-F238E27FC236}">
                <a16:creationId xmlns:a16="http://schemas.microsoft.com/office/drawing/2014/main" id="{9ADFE265-BD40-4DDB-887C-4BB2986DE733}"/>
              </a:ext>
            </a:extLst>
          </p:cNvPr>
          <p:cNvCxnSpPr/>
          <p:nvPr/>
        </p:nvCxnSpPr>
        <p:spPr>
          <a:xfrm>
            <a:off x="0" y="5922335"/>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aphicFrame>
        <p:nvGraphicFramePr>
          <p:cNvPr id="8" name="Table 7">
            <a:extLst>
              <a:ext uri="{FF2B5EF4-FFF2-40B4-BE49-F238E27FC236}">
                <a16:creationId xmlns:a16="http://schemas.microsoft.com/office/drawing/2014/main" id="{8945D2DC-94CC-24DB-2B7E-948979C5F317}"/>
              </a:ext>
            </a:extLst>
          </p:cNvPr>
          <p:cNvGraphicFramePr>
            <a:graphicFrameLocks noGrp="1"/>
          </p:cNvGraphicFramePr>
          <p:nvPr>
            <p:extLst>
              <p:ext uri="{D42A27DB-BD31-4B8C-83A1-F6EECF244321}">
                <p14:modId xmlns:p14="http://schemas.microsoft.com/office/powerpoint/2010/main" val="3677943513"/>
              </p:ext>
            </p:extLst>
          </p:nvPr>
        </p:nvGraphicFramePr>
        <p:xfrm>
          <a:off x="333844" y="1070876"/>
          <a:ext cx="11453149" cy="4653514"/>
        </p:xfrm>
        <a:graphic>
          <a:graphicData uri="http://schemas.openxmlformats.org/drawingml/2006/table">
            <a:tbl>
              <a:tblPr firstRow="1" firstCol="1" bandRow="1">
                <a:tableStyleId>{5940675A-B579-460E-94D1-54222C63F5DA}</a:tableStyleId>
              </a:tblPr>
              <a:tblGrid>
                <a:gridCol w="3606311">
                  <a:extLst>
                    <a:ext uri="{9D8B030D-6E8A-4147-A177-3AD203B41FA5}">
                      <a16:colId xmlns:a16="http://schemas.microsoft.com/office/drawing/2014/main" val="447034899"/>
                    </a:ext>
                  </a:extLst>
                </a:gridCol>
                <a:gridCol w="1857569">
                  <a:extLst>
                    <a:ext uri="{9D8B030D-6E8A-4147-A177-3AD203B41FA5}">
                      <a16:colId xmlns:a16="http://schemas.microsoft.com/office/drawing/2014/main" val="4186400514"/>
                    </a:ext>
                  </a:extLst>
                </a:gridCol>
                <a:gridCol w="1833602">
                  <a:extLst>
                    <a:ext uri="{9D8B030D-6E8A-4147-A177-3AD203B41FA5}">
                      <a16:colId xmlns:a16="http://schemas.microsoft.com/office/drawing/2014/main" val="3845276871"/>
                    </a:ext>
                  </a:extLst>
                </a:gridCol>
                <a:gridCol w="2013366">
                  <a:extLst>
                    <a:ext uri="{9D8B030D-6E8A-4147-A177-3AD203B41FA5}">
                      <a16:colId xmlns:a16="http://schemas.microsoft.com/office/drawing/2014/main" val="2440193094"/>
                    </a:ext>
                  </a:extLst>
                </a:gridCol>
                <a:gridCol w="2142301">
                  <a:extLst>
                    <a:ext uri="{9D8B030D-6E8A-4147-A177-3AD203B41FA5}">
                      <a16:colId xmlns:a16="http://schemas.microsoft.com/office/drawing/2014/main" val="1948587548"/>
                    </a:ext>
                  </a:extLst>
                </a:gridCol>
              </a:tblGrid>
              <a:tr h="686520">
                <a:tc>
                  <a:txBody>
                    <a:bodyPr/>
                    <a:lstStyle/>
                    <a:p>
                      <a:pPr algn="l">
                        <a:lnSpc>
                          <a:spcPct val="107000"/>
                        </a:lnSpc>
                        <a:spcAft>
                          <a:spcPts val="800"/>
                        </a:spcAft>
                      </a:pPr>
                      <a:endParaRPr lang="en-GB" sz="1600" kern="100" dirty="0">
                        <a:effectLst/>
                        <a:latin typeface="Calibri" panose="020F0502020204030204" pitchFamily="34" charset="0"/>
                        <a:ea typeface="Calibri" panose="020F050202020403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900" b="1" kern="0" dirty="0">
                          <a:solidFill>
                            <a:srgbClr val="F7731C"/>
                          </a:solidFill>
                          <a:effectLst/>
                        </a:rPr>
                        <a:t>Dominant (D)</a:t>
                      </a:r>
                      <a:endParaRPr lang="en-GB" sz="1900" b="1" kern="100" dirty="0">
                        <a:solidFill>
                          <a:srgbClr val="F7731C"/>
                        </a:solidFill>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6D6"/>
                    </a:solidFill>
                  </a:tcPr>
                </a:tc>
                <a:tc>
                  <a:txBody>
                    <a:bodyPr/>
                    <a:lstStyle/>
                    <a:p>
                      <a:pPr algn="ctr">
                        <a:lnSpc>
                          <a:spcPct val="107000"/>
                        </a:lnSpc>
                        <a:spcAft>
                          <a:spcPts val="800"/>
                        </a:spcAft>
                      </a:pPr>
                      <a:r>
                        <a:rPr lang="en-GB" sz="1900" b="1" kern="0" dirty="0">
                          <a:solidFill>
                            <a:srgbClr val="F7731C"/>
                          </a:solidFill>
                          <a:effectLst/>
                        </a:rPr>
                        <a:t>Influential (I)</a:t>
                      </a:r>
                      <a:endParaRPr lang="en-GB" sz="1900" b="1" kern="100" dirty="0">
                        <a:solidFill>
                          <a:srgbClr val="F7731C"/>
                        </a:solidFill>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6D6"/>
                    </a:solidFill>
                  </a:tcPr>
                </a:tc>
                <a:tc>
                  <a:txBody>
                    <a:bodyPr/>
                    <a:lstStyle/>
                    <a:p>
                      <a:pPr algn="ctr">
                        <a:lnSpc>
                          <a:spcPct val="107000"/>
                        </a:lnSpc>
                        <a:spcAft>
                          <a:spcPts val="800"/>
                        </a:spcAft>
                      </a:pPr>
                      <a:r>
                        <a:rPr lang="en-GB" sz="1900" b="1" kern="0" dirty="0">
                          <a:solidFill>
                            <a:srgbClr val="F7731C"/>
                          </a:solidFill>
                          <a:effectLst/>
                        </a:rPr>
                        <a:t>Steady S)</a:t>
                      </a:r>
                      <a:endParaRPr lang="en-GB" sz="1900" b="1" kern="100" dirty="0">
                        <a:solidFill>
                          <a:srgbClr val="F7731C"/>
                        </a:solidFill>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6D6"/>
                    </a:solidFill>
                  </a:tcPr>
                </a:tc>
                <a:tc>
                  <a:txBody>
                    <a:bodyPr/>
                    <a:lstStyle/>
                    <a:p>
                      <a:pPr algn="ctr">
                        <a:lnSpc>
                          <a:spcPct val="107000"/>
                        </a:lnSpc>
                        <a:spcAft>
                          <a:spcPts val="800"/>
                        </a:spcAft>
                      </a:pPr>
                      <a:r>
                        <a:rPr lang="en-GB" sz="1900" b="1" kern="0" dirty="0">
                          <a:solidFill>
                            <a:srgbClr val="F7731C"/>
                          </a:solidFill>
                          <a:effectLst/>
                        </a:rPr>
                        <a:t>Compliant (C)</a:t>
                      </a:r>
                      <a:endParaRPr lang="en-GB" sz="1900" b="1" kern="100" dirty="0">
                        <a:solidFill>
                          <a:srgbClr val="F7731C"/>
                        </a:solidFill>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6D6"/>
                    </a:solidFill>
                  </a:tcPr>
                </a:tc>
                <a:extLst>
                  <a:ext uri="{0D108BD9-81ED-4DB2-BD59-A6C34878D82A}">
                    <a16:rowId xmlns:a16="http://schemas.microsoft.com/office/drawing/2014/main" val="3753354174"/>
                  </a:ext>
                </a:extLst>
              </a:tr>
              <a:tr h="712402">
                <a:tc>
                  <a:txBody>
                    <a:bodyPr/>
                    <a:lstStyle/>
                    <a:p>
                      <a:pPr marL="205200" indent="-457200" algn="l">
                        <a:lnSpc>
                          <a:spcPct val="107000"/>
                        </a:lnSpc>
                        <a:spcAft>
                          <a:spcPts val="800"/>
                        </a:spcAft>
                      </a:pPr>
                      <a:r>
                        <a:rPr lang="en-GB" sz="1600" kern="0" dirty="0">
                          <a:effectLst/>
                          <a:latin typeface="Calibri" panose="020F0502020204030204" pitchFamily="34" charset="0"/>
                          <a:cs typeface="Calibri" panose="020F0502020204030204" pitchFamily="34" charset="0"/>
                        </a:rPr>
                        <a:t>1. When receiving information, you prefer it to be:</a:t>
                      </a:r>
                      <a:endParaRPr lang="en-GB" sz="1600" kern="100" dirty="0">
                        <a:effectLst/>
                        <a:latin typeface="Calibri" panose="020F0502020204030204" pitchFamily="34" charset="0"/>
                        <a:ea typeface="Calibri" panose="020F0502020204030204" pitchFamily="34" charset="0"/>
                        <a:cs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n-GB" sz="1600" kern="0" dirty="0">
                          <a:effectLst/>
                          <a:latin typeface="Calibri" panose="020F0502020204030204" pitchFamily="34" charset="0"/>
                          <a:cs typeface="Calibri" panose="020F0502020204030204" pitchFamily="34" charset="0"/>
                        </a:rPr>
                        <a:t>Concise and to the point</a:t>
                      </a:r>
                      <a:endParaRPr lang="en-GB" sz="1600" kern="100" dirty="0">
                        <a:effectLst/>
                        <a:latin typeface="Calibri" panose="020F0502020204030204" pitchFamily="34" charset="0"/>
                        <a:ea typeface="Calibri" panose="020F0502020204030204" pitchFamily="34" charset="0"/>
                        <a:cs typeface="Calibri" panose="020F0502020204030204" pitchFamily="34" charset="0"/>
                      </a:endParaRPr>
                    </a:p>
                  </a:txBody>
                  <a:tcPr anchor="b">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n-GB" sz="1600" kern="0">
                          <a:effectLst/>
                          <a:latin typeface="Calibri" panose="020F0502020204030204" pitchFamily="34" charset="0"/>
                          <a:cs typeface="Calibri" panose="020F0502020204030204" pitchFamily="34" charset="0"/>
                        </a:rPr>
                        <a:t>Engaging and persuasive</a:t>
                      </a:r>
                      <a:endParaRPr lang="en-GB" sz="1600" kern="100">
                        <a:effectLst/>
                        <a:latin typeface="Calibri" panose="020F0502020204030204" pitchFamily="34" charset="0"/>
                        <a:ea typeface="Calibri" panose="020F0502020204030204" pitchFamily="34" charset="0"/>
                        <a:cs typeface="Calibri" panose="020F0502020204030204" pitchFamily="34" charset="0"/>
                      </a:endParaRPr>
                    </a:p>
                  </a:txBody>
                  <a:tcPr anchor="b">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n-GB" sz="1600" kern="0">
                          <a:effectLst/>
                          <a:latin typeface="Calibri" panose="020F0502020204030204" pitchFamily="34" charset="0"/>
                          <a:cs typeface="Calibri" panose="020F0502020204030204" pitchFamily="34" charset="0"/>
                        </a:rPr>
                        <a:t>Warm and personable</a:t>
                      </a:r>
                      <a:endParaRPr lang="en-GB" sz="1600" kern="100">
                        <a:effectLst/>
                        <a:latin typeface="Calibri" panose="020F0502020204030204" pitchFamily="34" charset="0"/>
                        <a:ea typeface="Calibri" panose="020F0502020204030204" pitchFamily="34" charset="0"/>
                        <a:cs typeface="Calibri" panose="020F0502020204030204" pitchFamily="34" charset="0"/>
                      </a:endParaRPr>
                    </a:p>
                  </a:txBody>
                  <a:tcPr anchor="b">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n-GB" sz="1600" kern="0" dirty="0">
                          <a:effectLst/>
                          <a:latin typeface="Calibri" panose="020F0502020204030204" pitchFamily="34" charset="0"/>
                          <a:cs typeface="Calibri" panose="020F0502020204030204" pitchFamily="34" charset="0"/>
                        </a:rPr>
                        <a:t>Detailed and accurate</a:t>
                      </a:r>
                      <a:endParaRPr lang="en-GB" sz="1600" kern="100" dirty="0">
                        <a:effectLst/>
                        <a:latin typeface="Calibri" panose="020F0502020204030204" pitchFamily="34" charset="0"/>
                        <a:ea typeface="Calibri" panose="020F0502020204030204" pitchFamily="34" charset="0"/>
                        <a:cs typeface="Calibri" panose="020F0502020204030204" pitchFamily="34" charset="0"/>
                      </a:endParaRPr>
                    </a:p>
                  </a:txBody>
                  <a:tcPr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05232928"/>
                  </a:ext>
                </a:extLst>
              </a:tr>
              <a:tr h="712402">
                <a:tc>
                  <a:txBody>
                    <a:bodyPr/>
                    <a:lstStyle/>
                    <a:p>
                      <a:pPr marL="205200" indent="-457200" algn="l">
                        <a:lnSpc>
                          <a:spcPct val="107000"/>
                        </a:lnSpc>
                        <a:spcAft>
                          <a:spcPts val="800"/>
                        </a:spcAft>
                      </a:pPr>
                      <a:r>
                        <a:rPr lang="en-GB" sz="1600" kern="0" dirty="0">
                          <a:effectLst/>
                          <a:latin typeface="Calibri" panose="020F0502020204030204" pitchFamily="34" charset="0"/>
                          <a:cs typeface="Calibri" panose="020F0502020204030204" pitchFamily="34" charset="0"/>
                        </a:rPr>
                        <a:t>2. In conversations, you are:</a:t>
                      </a:r>
                      <a:endParaRPr lang="en-GB" sz="1600" kern="1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lnSpc>
                          <a:spcPct val="107000"/>
                        </a:lnSpc>
                        <a:spcAft>
                          <a:spcPts val="800"/>
                        </a:spcAft>
                      </a:pPr>
                      <a:r>
                        <a:rPr lang="en-GB" sz="1600" kern="0" dirty="0">
                          <a:effectLst/>
                          <a:latin typeface="Calibri" panose="020F0502020204030204" pitchFamily="34" charset="0"/>
                          <a:cs typeface="Calibri" panose="020F0502020204030204" pitchFamily="34" charset="0"/>
                        </a:rPr>
                        <a:t>Assertive and commanding</a:t>
                      </a:r>
                      <a:endParaRPr lang="en-GB" sz="1600" kern="100" dirty="0">
                        <a:effectLst/>
                        <a:latin typeface="Calibri" panose="020F0502020204030204" pitchFamily="34" charset="0"/>
                        <a:ea typeface="Calibri" panose="020F0502020204030204" pitchFamily="34" charset="0"/>
                        <a:cs typeface="Calibri" panose="020F0502020204030204" pitchFamily="34" charset="0"/>
                      </a:endParaRPr>
                    </a:p>
                  </a:txBody>
                  <a:tcPr anchor="b"/>
                </a:tc>
                <a:tc>
                  <a:txBody>
                    <a:bodyPr/>
                    <a:lstStyle/>
                    <a:p>
                      <a:pPr algn="ctr">
                        <a:lnSpc>
                          <a:spcPct val="107000"/>
                        </a:lnSpc>
                        <a:spcAft>
                          <a:spcPts val="800"/>
                        </a:spcAft>
                      </a:pPr>
                      <a:r>
                        <a:rPr lang="en-GB" sz="1600" kern="0" dirty="0">
                          <a:effectLst/>
                          <a:latin typeface="Calibri" panose="020F0502020204030204" pitchFamily="34" charset="0"/>
                          <a:cs typeface="Calibri" panose="020F0502020204030204" pitchFamily="34" charset="0"/>
                        </a:rPr>
                        <a:t>Lively and storytelling</a:t>
                      </a:r>
                      <a:endParaRPr lang="en-GB" sz="1600" kern="100" dirty="0">
                        <a:effectLst/>
                        <a:latin typeface="Calibri" panose="020F0502020204030204" pitchFamily="34" charset="0"/>
                        <a:ea typeface="Calibri" panose="020F0502020204030204" pitchFamily="34" charset="0"/>
                        <a:cs typeface="Calibri" panose="020F0502020204030204" pitchFamily="34" charset="0"/>
                      </a:endParaRPr>
                    </a:p>
                  </a:txBody>
                  <a:tcPr anchor="b"/>
                </a:tc>
                <a:tc>
                  <a:txBody>
                    <a:bodyPr/>
                    <a:lstStyle/>
                    <a:p>
                      <a:pPr algn="ctr">
                        <a:lnSpc>
                          <a:spcPct val="107000"/>
                        </a:lnSpc>
                        <a:spcAft>
                          <a:spcPts val="800"/>
                        </a:spcAft>
                      </a:pPr>
                      <a:r>
                        <a:rPr lang="en-GB" sz="1600" kern="0">
                          <a:effectLst/>
                          <a:latin typeface="Calibri" panose="020F0502020204030204" pitchFamily="34" charset="0"/>
                          <a:cs typeface="Calibri" panose="020F0502020204030204" pitchFamily="34" charset="0"/>
                        </a:rPr>
                        <a:t>Gentle and understanding</a:t>
                      </a:r>
                      <a:endParaRPr lang="en-GB" sz="1600" kern="100">
                        <a:effectLst/>
                        <a:latin typeface="Calibri" panose="020F0502020204030204" pitchFamily="34" charset="0"/>
                        <a:ea typeface="Calibri" panose="020F0502020204030204" pitchFamily="34" charset="0"/>
                        <a:cs typeface="Calibri" panose="020F0502020204030204" pitchFamily="34" charset="0"/>
                      </a:endParaRPr>
                    </a:p>
                  </a:txBody>
                  <a:tcPr anchor="b"/>
                </a:tc>
                <a:tc>
                  <a:txBody>
                    <a:bodyPr/>
                    <a:lstStyle/>
                    <a:p>
                      <a:pPr algn="ctr">
                        <a:lnSpc>
                          <a:spcPct val="107000"/>
                        </a:lnSpc>
                        <a:spcAft>
                          <a:spcPts val="800"/>
                        </a:spcAft>
                      </a:pPr>
                      <a:r>
                        <a:rPr lang="en-GB" sz="1600" kern="0">
                          <a:effectLst/>
                          <a:latin typeface="Calibri" panose="020F0502020204030204" pitchFamily="34" charset="0"/>
                          <a:cs typeface="Calibri" panose="020F0502020204030204" pitchFamily="34" charset="0"/>
                        </a:rPr>
                        <a:t>Precise and questioning</a:t>
                      </a:r>
                      <a:endParaRPr lang="en-GB" sz="1600" kern="100">
                        <a:effectLst/>
                        <a:latin typeface="Calibri" panose="020F0502020204030204" pitchFamily="34" charset="0"/>
                        <a:ea typeface="Calibri" panose="020F0502020204030204" pitchFamily="34" charset="0"/>
                        <a:cs typeface="Calibri" panose="020F0502020204030204" pitchFamily="34" charset="0"/>
                      </a:endParaRPr>
                    </a:p>
                  </a:txBody>
                  <a:tcPr anchor="b"/>
                </a:tc>
                <a:extLst>
                  <a:ext uri="{0D108BD9-81ED-4DB2-BD59-A6C34878D82A}">
                    <a16:rowId xmlns:a16="http://schemas.microsoft.com/office/drawing/2014/main" val="1068938827"/>
                  </a:ext>
                </a:extLst>
              </a:tr>
              <a:tr h="712402">
                <a:tc>
                  <a:txBody>
                    <a:bodyPr/>
                    <a:lstStyle/>
                    <a:p>
                      <a:pPr marL="205200" indent="-457200" algn="l">
                        <a:lnSpc>
                          <a:spcPct val="107000"/>
                        </a:lnSpc>
                        <a:spcAft>
                          <a:spcPts val="800"/>
                        </a:spcAft>
                      </a:pPr>
                      <a:r>
                        <a:rPr lang="en-GB" sz="1600" kern="0" dirty="0">
                          <a:effectLst/>
                          <a:latin typeface="Calibri" panose="020F0502020204030204" pitchFamily="34" charset="0"/>
                          <a:cs typeface="Calibri" panose="020F0502020204030204" pitchFamily="34" charset="0"/>
                        </a:rPr>
                        <a:t>3. When making decisions, you rely on:</a:t>
                      </a:r>
                      <a:endParaRPr lang="en-GB" sz="1600" kern="1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lnSpc>
                          <a:spcPct val="107000"/>
                        </a:lnSpc>
                        <a:spcAft>
                          <a:spcPts val="800"/>
                        </a:spcAft>
                      </a:pPr>
                      <a:r>
                        <a:rPr lang="en-GB" sz="1600" kern="0">
                          <a:effectLst/>
                          <a:latin typeface="Calibri" panose="020F0502020204030204" pitchFamily="34" charset="0"/>
                          <a:cs typeface="Calibri" panose="020F0502020204030204" pitchFamily="34" charset="0"/>
                        </a:rPr>
                        <a:t>Quick judgements &amp; efficiency</a:t>
                      </a:r>
                      <a:endParaRPr lang="en-GB" sz="1600" kern="100">
                        <a:effectLst/>
                        <a:latin typeface="Calibri" panose="020F0502020204030204" pitchFamily="34" charset="0"/>
                        <a:ea typeface="Calibri" panose="020F0502020204030204" pitchFamily="34" charset="0"/>
                        <a:cs typeface="Calibri" panose="020F0502020204030204" pitchFamily="34" charset="0"/>
                      </a:endParaRPr>
                    </a:p>
                  </a:txBody>
                  <a:tcPr anchor="b"/>
                </a:tc>
                <a:tc>
                  <a:txBody>
                    <a:bodyPr/>
                    <a:lstStyle/>
                    <a:p>
                      <a:pPr algn="ctr">
                        <a:lnSpc>
                          <a:spcPct val="107000"/>
                        </a:lnSpc>
                        <a:spcAft>
                          <a:spcPts val="800"/>
                        </a:spcAft>
                      </a:pPr>
                      <a:r>
                        <a:rPr lang="en-GB" sz="1600" kern="0" dirty="0">
                          <a:effectLst/>
                          <a:latin typeface="Calibri" panose="020F0502020204030204" pitchFamily="34" charset="0"/>
                          <a:cs typeface="Calibri" panose="020F0502020204030204" pitchFamily="34" charset="0"/>
                        </a:rPr>
                        <a:t>Intuition and the opinions of others</a:t>
                      </a:r>
                      <a:endParaRPr lang="en-GB" sz="1600" kern="100" dirty="0">
                        <a:effectLst/>
                        <a:latin typeface="Calibri" panose="020F0502020204030204" pitchFamily="34" charset="0"/>
                        <a:ea typeface="Calibri" panose="020F0502020204030204" pitchFamily="34" charset="0"/>
                        <a:cs typeface="Calibri" panose="020F0502020204030204" pitchFamily="34" charset="0"/>
                      </a:endParaRPr>
                    </a:p>
                  </a:txBody>
                  <a:tcPr anchor="b"/>
                </a:tc>
                <a:tc>
                  <a:txBody>
                    <a:bodyPr/>
                    <a:lstStyle/>
                    <a:p>
                      <a:pPr algn="ctr">
                        <a:lnSpc>
                          <a:spcPct val="107000"/>
                        </a:lnSpc>
                        <a:spcAft>
                          <a:spcPts val="800"/>
                        </a:spcAft>
                      </a:pPr>
                      <a:r>
                        <a:rPr lang="en-GB" sz="1600" kern="0" dirty="0">
                          <a:effectLst/>
                          <a:latin typeface="Calibri" panose="020F0502020204030204" pitchFamily="34" charset="0"/>
                          <a:cs typeface="Calibri" panose="020F0502020204030204" pitchFamily="34" charset="0"/>
                        </a:rPr>
                        <a:t>Consensus and the impact on people</a:t>
                      </a:r>
                      <a:endParaRPr lang="en-GB" sz="1600" kern="100" dirty="0">
                        <a:effectLst/>
                        <a:latin typeface="Calibri" panose="020F0502020204030204" pitchFamily="34" charset="0"/>
                        <a:ea typeface="Calibri" panose="020F0502020204030204" pitchFamily="34" charset="0"/>
                        <a:cs typeface="Calibri" panose="020F0502020204030204" pitchFamily="34" charset="0"/>
                      </a:endParaRPr>
                    </a:p>
                  </a:txBody>
                  <a:tcPr anchor="b"/>
                </a:tc>
                <a:tc>
                  <a:txBody>
                    <a:bodyPr/>
                    <a:lstStyle/>
                    <a:p>
                      <a:pPr algn="ctr">
                        <a:lnSpc>
                          <a:spcPct val="107000"/>
                        </a:lnSpc>
                        <a:spcAft>
                          <a:spcPts val="800"/>
                        </a:spcAft>
                      </a:pPr>
                      <a:r>
                        <a:rPr lang="en-GB" sz="1600" kern="0">
                          <a:effectLst/>
                          <a:latin typeface="Calibri" panose="020F0502020204030204" pitchFamily="34" charset="0"/>
                          <a:cs typeface="Calibri" panose="020F0502020204030204" pitchFamily="34" charset="0"/>
                        </a:rPr>
                        <a:t>In-depth information and analysis</a:t>
                      </a:r>
                      <a:endParaRPr lang="en-GB" sz="1600" kern="100">
                        <a:effectLst/>
                        <a:latin typeface="Calibri" panose="020F0502020204030204" pitchFamily="34" charset="0"/>
                        <a:ea typeface="Calibri" panose="020F0502020204030204" pitchFamily="34" charset="0"/>
                        <a:cs typeface="Calibri" panose="020F0502020204030204" pitchFamily="34" charset="0"/>
                      </a:endParaRPr>
                    </a:p>
                  </a:txBody>
                  <a:tcPr anchor="b"/>
                </a:tc>
                <a:extLst>
                  <a:ext uri="{0D108BD9-81ED-4DB2-BD59-A6C34878D82A}">
                    <a16:rowId xmlns:a16="http://schemas.microsoft.com/office/drawing/2014/main" val="1621301294"/>
                  </a:ext>
                </a:extLst>
              </a:tr>
              <a:tr h="712402">
                <a:tc>
                  <a:txBody>
                    <a:bodyPr/>
                    <a:lstStyle/>
                    <a:p>
                      <a:pPr marL="205200" indent="-457200" algn="l">
                        <a:lnSpc>
                          <a:spcPct val="107000"/>
                        </a:lnSpc>
                        <a:spcAft>
                          <a:spcPts val="800"/>
                        </a:spcAft>
                      </a:pPr>
                      <a:r>
                        <a:rPr lang="en-GB" sz="1600" kern="0" dirty="0">
                          <a:effectLst/>
                          <a:latin typeface="Calibri" panose="020F0502020204030204" pitchFamily="34" charset="0"/>
                          <a:cs typeface="Calibri" panose="020F0502020204030204" pitchFamily="34" charset="0"/>
                        </a:rPr>
                        <a:t>4. The data you need to feel informed is:</a:t>
                      </a:r>
                      <a:endParaRPr lang="en-GB" sz="1600" kern="1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lnSpc>
                          <a:spcPct val="107000"/>
                        </a:lnSpc>
                        <a:spcAft>
                          <a:spcPts val="800"/>
                        </a:spcAft>
                      </a:pPr>
                      <a:r>
                        <a:rPr lang="en-GB" sz="1600" kern="0">
                          <a:effectLst/>
                          <a:latin typeface="Calibri" panose="020F0502020204030204" pitchFamily="34" charset="0"/>
                          <a:cs typeface="Calibri" panose="020F0502020204030204" pitchFamily="34" charset="0"/>
                        </a:rPr>
                        <a:t>High-level summaries</a:t>
                      </a:r>
                      <a:endParaRPr lang="en-GB" sz="1600" kern="100">
                        <a:effectLst/>
                        <a:latin typeface="Calibri" panose="020F0502020204030204" pitchFamily="34" charset="0"/>
                        <a:ea typeface="Calibri" panose="020F0502020204030204" pitchFamily="34" charset="0"/>
                        <a:cs typeface="Calibri" panose="020F0502020204030204" pitchFamily="34" charset="0"/>
                      </a:endParaRPr>
                    </a:p>
                  </a:txBody>
                  <a:tcPr anchor="b"/>
                </a:tc>
                <a:tc>
                  <a:txBody>
                    <a:bodyPr/>
                    <a:lstStyle/>
                    <a:p>
                      <a:pPr algn="ctr">
                        <a:lnSpc>
                          <a:spcPct val="107000"/>
                        </a:lnSpc>
                        <a:spcAft>
                          <a:spcPts val="800"/>
                        </a:spcAft>
                      </a:pPr>
                      <a:r>
                        <a:rPr lang="en-GB" sz="1600" kern="0">
                          <a:effectLst/>
                          <a:latin typeface="Calibri" panose="020F0502020204030204" pitchFamily="34" charset="0"/>
                          <a:cs typeface="Calibri" panose="020F0502020204030204" pitchFamily="34" charset="0"/>
                        </a:rPr>
                        <a:t>Testimonials and case studies</a:t>
                      </a:r>
                      <a:endParaRPr lang="en-GB" sz="1600" kern="100">
                        <a:effectLst/>
                        <a:latin typeface="Calibri" panose="020F0502020204030204" pitchFamily="34" charset="0"/>
                        <a:ea typeface="Calibri" panose="020F0502020204030204" pitchFamily="34" charset="0"/>
                        <a:cs typeface="Calibri" panose="020F0502020204030204" pitchFamily="34" charset="0"/>
                      </a:endParaRPr>
                    </a:p>
                  </a:txBody>
                  <a:tcPr anchor="b"/>
                </a:tc>
                <a:tc>
                  <a:txBody>
                    <a:bodyPr/>
                    <a:lstStyle/>
                    <a:p>
                      <a:pPr algn="ctr">
                        <a:lnSpc>
                          <a:spcPct val="107000"/>
                        </a:lnSpc>
                        <a:spcAft>
                          <a:spcPts val="800"/>
                        </a:spcAft>
                      </a:pPr>
                      <a:r>
                        <a:rPr lang="en-GB" sz="1600" kern="0" dirty="0">
                          <a:effectLst/>
                          <a:latin typeface="Calibri" panose="020F0502020204030204" pitchFamily="34" charset="0"/>
                          <a:cs typeface="Calibri" panose="020F0502020204030204" pitchFamily="34" charset="0"/>
                        </a:rPr>
                        <a:t>Feedback from others</a:t>
                      </a:r>
                      <a:endParaRPr lang="en-GB" sz="1600" kern="100" dirty="0">
                        <a:effectLst/>
                        <a:latin typeface="Calibri" panose="020F0502020204030204" pitchFamily="34" charset="0"/>
                        <a:ea typeface="Calibri" panose="020F0502020204030204" pitchFamily="34" charset="0"/>
                        <a:cs typeface="Calibri" panose="020F0502020204030204" pitchFamily="34" charset="0"/>
                      </a:endParaRPr>
                    </a:p>
                  </a:txBody>
                  <a:tcPr anchor="b"/>
                </a:tc>
                <a:tc>
                  <a:txBody>
                    <a:bodyPr/>
                    <a:lstStyle/>
                    <a:p>
                      <a:pPr algn="ctr">
                        <a:lnSpc>
                          <a:spcPct val="107000"/>
                        </a:lnSpc>
                        <a:spcAft>
                          <a:spcPts val="800"/>
                        </a:spcAft>
                      </a:pPr>
                      <a:r>
                        <a:rPr lang="en-GB" sz="1600" kern="0" dirty="0">
                          <a:effectLst/>
                          <a:latin typeface="Calibri" panose="020F0502020204030204" pitchFamily="34" charset="0"/>
                          <a:cs typeface="Calibri" panose="020F0502020204030204" pitchFamily="34" charset="0"/>
                        </a:rPr>
                        <a:t>Complete and comprehensive data</a:t>
                      </a:r>
                      <a:endParaRPr lang="en-GB" sz="1600" kern="100" dirty="0">
                        <a:effectLst/>
                        <a:latin typeface="Calibri" panose="020F0502020204030204" pitchFamily="34" charset="0"/>
                        <a:ea typeface="Calibri" panose="020F0502020204030204" pitchFamily="34" charset="0"/>
                        <a:cs typeface="Calibri" panose="020F0502020204030204" pitchFamily="34" charset="0"/>
                      </a:endParaRPr>
                    </a:p>
                  </a:txBody>
                  <a:tcPr anchor="b"/>
                </a:tc>
                <a:extLst>
                  <a:ext uri="{0D108BD9-81ED-4DB2-BD59-A6C34878D82A}">
                    <a16:rowId xmlns:a16="http://schemas.microsoft.com/office/drawing/2014/main" val="3811691082"/>
                  </a:ext>
                </a:extLst>
              </a:tr>
              <a:tr h="712402">
                <a:tc>
                  <a:txBody>
                    <a:bodyPr/>
                    <a:lstStyle/>
                    <a:p>
                      <a:pPr marL="205200" indent="-457200" algn="l">
                        <a:lnSpc>
                          <a:spcPct val="107000"/>
                        </a:lnSpc>
                        <a:spcAft>
                          <a:spcPts val="800"/>
                        </a:spcAft>
                      </a:pPr>
                      <a:r>
                        <a:rPr lang="en-GB" sz="1600" kern="0" dirty="0">
                          <a:effectLst/>
                          <a:latin typeface="Calibri" panose="020F0502020204030204" pitchFamily="34" charset="0"/>
                          <a:cs typeface="Calibri" panose="020F0502020204030204" pitchFamily="34" charset="0"/>
                        </a:rPr>
                        <a:t>5. Your style of talking with others is typically:</a:t>
                      </a:r>
                      <a:endParaRPr lang="en-GB" sz="1600" kern="1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lnSpc>
                          <a:spcPct val="107000"/>
                        </a:lnSpc>
                        <a:spcAft>
                          <a:spcPts val="800"/>
                        </a:spcAft>
                      </a:pPr>
                      <a:r>
                        <a:rPr lang="en-GB" sz="1600" kern="0">
                          <a:effectLst/>
                          <a:latin typeface="Calibri" panose="020F0502020204030204" pitchFamily="34" charset="0"/>
                          <a:cs typeface="Calibri" panose="020F0502020204030204" pitchFamily="34" charset="0"/>
                        </a:rPr>
                        <a:t>Direct and forceful</a:t>
                      </a:r>
                      <a:endParaRPr lang="en-GB" sz="1600" kern="100">
                        <a:effectLst/>
                        <a:latin typeface="Calibri" panose="020F0502020204030204" pitchFamily="34" charset="0"/>
                        <a:ea typeface="Calibri" panose="020F0502020204030204" pitchFamily="34" charset="0"/>
                        <a:cs typeface="Calibri" panose="020F0502020204030204" pitchFamily="34" charset="0"/>
                      </a:endParaRPr>
                    </a:p>
                  </a:txBody>
                  <a:tcPr anchor="b"/>
                </a:tc>
                <a:tc>
                  <a:txBody>
                    <a:bodyPr/>
                    <a:lstStyle/>
                    <a:p>
                      <a:pPr algn="ctr">
                        <a:lnSpc>
                          <a:spcPct val="107000"/>
                        </a:lnSpc>
                        <a:spcAft>
                          <a:spcPts val="800"/>
                        </a:spcAft>
                      </a:pPr>
                      <a:r>
                        <a:rPr lang="en-GB" sz="1600" kern="0">
                          <a:effectLst/>
                          <a:latin typeface="Calibri" panose="020F0502020204030204" pitchFamily="34" charset="0"/>
                          <a:cs typeface="Calibri" panose="020F0502020204030204" pitchFamily="34" charset="0"/>
                        </a:rPr>
                        <a:t>Animated and expressive</a:t>
                      </a:r>
                      <a:endParaRPr lang="en-GB" sz="1600" kern="100">
                        <a:effectLst/>
                        <a:latin typeface="Calibri" panose="020F0502020204030204" pitchFamily="34" charset="0"/>
                        <a:ea typeface="Calibri" panose="020F0502020204030204" pitchFamily="34" charset="0"/>
                        <a:cs typeface="Calibri" panose="020F0502020204030204" pitchFamily="34" charset="0"/>
                      </a:endParaRPr>
                    </a:p>
                  </a:txBody>
                  <a:tcPr anchor="b"/>
                </a:tc>
                <a:tc>
                  <a:txBody>
                    <a:bodyPr/>
                    <a:lstStyle/>
                    <a:p>
                      <a:pPr algn="ctr">
                        <a:lnSpc>
                          <a:spcPct val="107000"/>
                        </a:lnSpc>
                        <a:spcAft>
                          <a:spcPts val="800"/>
                        </a:spcAft>
                      </a:pPr>
                      <a:r>
                        <a:rPr lang="en-GB" sz="1600" kern="0" dirty="0">
                          <a:effectLst/>
                          <a:latin typeface="Calibri" panose="020F0502020204030204" pitchFamily="34" charset="0"/>
                          <a:cs typeface="Calibri" panose="020F0502020204030204" pitchFamily="34" charset="0"/>
                        </a:rPr>
                        <a:t>Attentive and supportive</a:t>
                      </a:r>
                      <a:endParaRPr lang="en-GB" sz="1600" kern="100" dirty="0">
                        <a:effectLst/>
                        <a:latin typeface="Calibri" panose="020F0502020204030204" pitchFamily="34" charset="0"/>
                        <a:ea typeface="Calibri" panose="020F0502020204030204" pitchFamily="34" charset="0"/>
                        <a:cs typeface="Calibri" panose="020F0502020204030204" pitchFamily="34" charset="0"/>
                      </a:endParaRPr>
                    </a:p>
                  </a:txBody>
                  <a:tcPr anchor="b"/>
                </a:tc>
                <a:tc>
                  <a:txBody>
                    <a:bodyPr/>
                    <a:lstStyle/>
                    <a:p>
                      <a:pPr algn="ctr">
                        <a:lnSpc>
                          <a:spcPct val="107000"/>
                        </a:lnSpc>
                        <a:spcAft>
                          <a:spcPts val="800"/>
                        </a:spcAft>
                      </a:pPr>
                      <a:r>
                        <a:rPr lang="en-GB" sz="1600" kern="0" dirty="0">
                          <a:effectLst/>
                          <a:latin typeface="Calibri" panose="020F0502020204030204" pitchFamily="34" charset="0"/>
                          <a:cs typeface="Calibri" panose="020F0502020204030204" pitchFamily="34" charset="0"/>
                        </a:rPr>
                        <a:t>Deliberate and cautious</a:t>
                      </a:r>
                      <a:endParaRPr lang="en-GB" sz="1600" kern="100" dirty="0">
                        <a:effectLst/>
                        <a:latin typeface="Calibri" panose="020F0502020204030204" pitchFamily="34" charset="0"/>
                        <a:ea typeface="Calibri" panose="020F0502020204030204" pitchFamily="34" charset="0"/>
                        <a:cs typeface="Calibri" panose="020F0502020204030204" pitchFamily="34" charset="0"/>
                      </a:endParaRPr>
                    </a:p>
                  </a:txBody>
                  <a:tcPr anchor="b"/>
                </a:tc>
                <a:extLst>
                  <a:ext uri="{0D108BD9-81ED-4DB2-BD59-A6C34878D82A}">
                    <a16:rowId xmlns:a16="http://schemas.microsoft.com/office/drawing/2014/main" val="2054008099"/>
                  </a:ext>
                </a:extLst>
              </a:tr>
              <a:tr h="404984">
                <a:tc>
                  <a:txBody>
                    <a:bodyPr/>
                    <a:lstStyle/>
                    <a:p>
                      <a:pPr algn="r">
                        <a:lnSpc>
                          <a:spcPct val="107000"/>
                        </a:lnSpc>
                        <a:spcAft>
                          <a:spcPts val="800"/>
                        </a:spcAft>
                      </a:pPr>
                      <a:r>
                        <a:rPr lang="en-GB" sz="1800" b="1" kern="0" dirty="0">
                          <a:effectLst/>
                          <a:latin typeface="Calibri" panose="020F0502020204030204" pitchFamily="34" charset="0"/>
                          <a:cs typeface="Calibri" panose="020F0502020204030204" pitchFamily="34" charset="0"/>
                        </a:rPr>
                        <a:t>Total</a:t>
                      </a:r>
                      <a:endParaRPr lang="en-GB" sz="1800" b="1" kern="100" dirty="0">
                        <a:effectLst/>
                        <a:latin typeface="Calibri" panose="020F0502020204030204" pitchFamily="34" charset="0"/>
                        <a:ea typeface="Calibri" panose="020F0502020204030204" pitchFamily="34" charset="0"/>
                        <a:cs typeface="Calibri" panose="020F0502020204030204" pitchFamily="34" charset="0"/>
                      </a:endParaRPr>
                    </a:p>
                  </a:txBody>
                  <a:tcPr anchor="b">
                    <a:solidFill>
                      <a:schemeClr val="bg1">
                        <a:lumMod val="95000"/>
                      </a:schemeClr>
                    </a:solidFill>
                  </a:tcPr>
                </a:tc>
                <a:tc>
                  <a:txBody>
                    <a:bodyPr/>
                    <a:lstStyle/>
                    <a:p>
                      <a:pPr algn="l">
                        <a:lnSpc>
                          <a:spcPct val="107000"/>
                        </a:lnSpc>
                        <a:spcAft>
                          <a:spcPts val="800"/>
                        </a:spcAft>
                      </a:pPr>
                      <a:r>
                        <a:rPr lang="en-GB" sz="1800" b="1" kern="0" dirty="0">
                          <a:effectLst/>
                          <a:latin typeface="Calibri" panose="020F0502020204030204" pitchFamily="34" charset="0"/>
                          <a:cs typeface="Calibri" panose="020F0502020204030204" pitchFamily="34" charset="0"/>
                        </a:rPr>
                        <a:t>D:</a:t>
                      </a:r>
                      <a:endParaRPr lang="en-GB" sz="1800" b="1" kern="100" dirty="0">
                        <a:effectLst/>
                        <a:latin typeface="Calibri" panose="020F0502020204030204" pitchFamily="34" charset="0"/>
                        <a:ea typeface="Calibri" panose="020F0502020204030204" pitchFamily="34" charset="0"/>
                        <a:cs typeface="Calibri" panose="020F0502020204030204" pitchFamily="34" charset="0"/>
                      </a:endParaRPr>
                    </a:p>
                  </a:txBody>
                  <a:tcPr anchor="b">
                    <a:solidFill>
                      <a:schemeClr val="bg1">
                        <a:lumMod val="95000"/>
                      </a:schemeClr>
                    </a:solidFill>
                  </a:tcPr>
                </a:tc>
                <a:tc>
                  <a:txBody>
                    <a:bodyPr/>
                    <a:lstStyle/>
                    <a:p>
                      <a:pPr algn="l">
                        <a:lnSpc>
                          <a:spcPct val="107000"/>
                        </a:lnSpc>
                        <a:spcAft>
                          <a:spcPts val="800"/>
                        </a:spcAft>
                      </a:pPr>
                      <a:r>
                        <a:rPr lang="en-GB" sz="1800" b="1" kern="0" dirty="0">
                          <a:effectLst/>
                          <a:latin typeface="Calibri" panose="020F0502020204030204" pitchFamily="34" charset="0"/>
                          <a:cs typeface="Calibri" panose="020F0502020204030204" pitchFamily="34" charset="0"/>
                        </a:rPr>
                        <a:t>I:</a:t>
                      </a:r>
                      <a:endParaRPr lang="en-GB" sz="1800" b="1" kern="100" dirty="0">
                        <a:effectLst/>
                        <a:latin typeface="Calibri" panose="020F0502020204030204" pitchFamily="34" charset="0"/>
                        <a:ea typeface="Calibri" panose="020F0502020204030204" pitchFamily="34" charset="0"/>
                        <a:cs typeface="Calibri" panose="020F0502020204030204" pitchFamily="34" charset="0"/>
                      </a:endParaRPr>
                    </a:p>
                  </a:txBody>
                  <a:tcPr anchor="b">
                    <a:solidFill>
                      <a:schemeClr val="bg1">
                        <a:lumMod val="95000"/>
                      </a:schemeClr>
                    </a:solidFill>
                  </a:tcPr>
                </a:tc>
                <a:tc>
                  <a:txBody>
                    <a:bodyPr/>
                    <a:lstStyle/>
                    <a:p>
                      <a:pPr algn="l">
                        <a:lnSpc>
                          <a:spcPct val="107000"/>
                        </a:lnSpc>
                        <a:spcAft>
                          <a:spcPts val="800"/>
                        </a:spcAft>
                      </a:pPr>
                      <a:r>
                        <a:rPr lang="en-GB" sz="1800" b="1" kern="0" dirty="0">
                          <a:effectLst/>
                          <a:latin typeface="Calibri" panose="020F0502020204030204" pitchFamily="34" charset="0"/>
                          <a:cs typeface="Calibri" panose="020F0502020204030204" pitchFamily="34" charset="0"/>
                        </a:rPr>
                        <a:t>S:</a:t>
                      </a:r>
                      <a:endParaRPr lang="en-GB" sz="1800" b="1" kern="100" dirty="0">
                        <a:effectLst/>
                        <a:latin typeface="Calibri" panose="020F0502020204030204" pitchFamily="34" charset="0"/>
                        <a:ea typeface="Calibri" panose="020F0502020204030204" pitchFamily="34" charset="0"/>
                        <a:cs typeface="Calibri" panose="020F0502020204030204" pitchFamily="34" charset="0"/>
                      </a:endParaRPr>
                    </a:p>
                  </a:txBody>
                  <a:tcPr anchor="b">
                    <a:solidFill>
                      <a:schemeClr val="bg1">
                        <a:lumMod val="95000"/>
                      </a:schemeClr>
                    </a:solidFill>
                  </a:tcPr>
                </a:tc>
                <a:tc>
                  <a:txBody>
                    <a:bodyPr/>
                    <a:lstStyle/>
                    <a:p>
                      <a:pPr algn="l">
                        <a:lnSpc>
                          <a:spcPct val="107000"/>
                        </a:lnSpc>
                        <a:spcAft>
                          <a:spcPts val="800"/>
                        </a:spcAft>
                      </a:pPr>
                      <a:r>
                        <a:rPr lang="en-GB" sz="1800" b="1" kern="0" dirty="0">
                          <a:effectLst/>
                          <a:latin typeface="Calibri" panose="020F0502020204030204" pitchFamily="34" charset="0"/>
                          <a:cs typeface="Calibri" panose="020F0502020204030204" pitchFamily="34" charset="0"/>
                        </a:rPr>
                        <a:t>C:</a:t>
                      </a:r>
                      <a:endParaRPr lang="en-GB" sz="1800" b="1" kern="100" dirty="0">
                        <a:effectLst/>
                        <a:latin typeface="Calibri" panose="020F0502020204030204" pitchFamily="34" charset="0"/>
                        <a:ea typeface="Calibri" panose="020F0502020204030204" pitchFamily="34" charset="0"/>
                        <a:cs typeface="Calibri" panose="020F0502020204030204" pitchFamily="34" charset="0"/>
                      </a:endParaRPr>
                    </a:p>
                  </a:txBody>
                  <a:tcPr anchor="b">
                    <a:solidFill>
                      <a:schemeClr val="bg1">
                        <a:lumMod val="95000"/>
                      </a:schemeClr>
                    </a:solidFill>
                  </a:tcPr>
                </a:tc>
                <a:extLst>
                  <a:ext uri="{0D108BD9-81ED-4DB2-BD59-A6C34878D82A}">
                    <a16:rowId xmlns:a16="http://schemas.microsoft.com/office/drawing/2014/main" val="1326208011"/>
                  </a:ext>
                </a:extLst>
              </a:tr>
            </a:tbl>
          </a:graphicData>
        </a:graphic>
      </p:graphicFrame>
    </p:spTree>
    <p:extLst>
      <p:ext uri="{BB962C8B-B14F-4D97-AF65-F5344CB8AC3E}">
        <p14:creationId xmlns:p14="http://schemas.microsoft.com/office/powerpoint/2010/main" val="2376961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1508</TotalTime>
  <Words>2669</Words>
  <Application>Microsoft Macintosh PowerPoint</Application>
  <PresentationFormat>Widescreen</PresentationFormat>
  <Paragraphs>302</Paragraphs>
  <Slides>10</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Söhne</vt:lpstr>
      <vt:lpstr>Aptos</vt:lpstr>
      <vt:lpstr>Aptos Display</vt:lpstr>
      <vt:lpstr>Arial</vt:lpstr>
      <vt:lpstr>Calibri</vt:lpstr>
      <vt:lpstr>Calibri Light</vt:lpstr>
      <vt:lpstr>Symbol</vt:lpstr>
      <vt:lpstr>Times New Roman</vt:lpstr>
      <vt:lpstr>Office Theme</vt:lpstr>
      <vt:lpstr>Custom Design</vt:lpstr>
      <vt:lpstr>Adapting Communications with the D.I.S.C.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1 Emotional Self-Awareness  Mindfulness</dc:title>
  <dc:creator>Nadine Henningsen</dc:creator>
  <cp:lastModifiedBy>CHCA Shared Drive</cp:lastModifiedBy>
  <cp:revision>105</cp:revision>
  <cp:lastPrinted>2024-05-08T16:41:15Z</cp:lastPrinted>
  <dcterms:created xsi:type="dcterms:W3CDTF">2024-03-12T21:48:43Z</dcterms:created>
  <dcterms:modified xsi:type="dcterms:W3CDTF">2024-05-08T17:19:51Z</dcterms:modified>
</cp:coreProperties>
</file>