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4" r:id="rId3"/>
    <p:sldId id="296" r:id="rId4"/>
    <p:sldId id="299" r:id="rId5"/>
    <p:sldId id="304" r:id="rId6"/>
    <p:sldId id="298" r:id="rId7"/>
    <p:sldId id="305" r:id="rId8"/>
    <p:sldId id="307" r:id="rId9"/>
    <p:sldId id="309" r:id="rId10"/>
    <p:sldId id="308" r:id="rId11"/>
    <p:sldId id="302" r:id="rId1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DBB"/>
    <a:srgbClr val="759ACA"/>
    <a:srgbClr val="EFF3F9"/>
    <a:srgbClr val="9BC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2320" autoAdjust="0"/>
  </p:normalViewPr>
  <p:slideViewPr>
    <p:cSldViewPr snapToGrid="0">
      <p:cViewPr varScale="1">
        <p:scale>
          <a:sx n="126" d="100"/>
          <a:sy n="126" d="100"/>
        </p:scale>
        <p:origin x="904" y="184"/>
      </p:cViewPr>
      <p:guideLst/>
    </p:cSldViewPr>
  </p:slideViewPr>
  <p:outlineViewPr>
    <p:cViewPr>
      <p:scale>
        <a:sx n="33" d="100"/>
        <a:sy n="33" d="100"/>
      </p:scale>
      <p:origin x="0" y="-1568"/>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70" d="100"/>
          <a:sy n="70" d="100"/>
        </p:scale>
        <p:origin x="2284" y="-5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B8284E3D-7FED-4D99-B711-E005F6A58A85}" type="datetimeFigureOut">
              <a:rPr lang="en-GB" smtClean="0"/>
              <a:t>24/04/2024</a:t>
            </a:fld>
            <a:endParaRPr lang="en-GB"/>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CB7A40F-EEE3-40DC-9D6B-7B3D14AA826A}" type="slidenum">
              <a:rPr lang="en-GB" smtClean="0"/>
              <a:t>‹#›</a:t>
            </a:fld>
            <a:endParaRPr lang="en-GB"/>
          </a:p>
        </p:txBody>
      </p:sp>
    </p:spTree>
    <p:extLst>
      <p:ext uri="{BB962C8B-B14F-4D97-AF65-F5344CB8AC3E}">
        <p14:creationId xmlns:p14="http://schemas.microsoft.com/office/powerpoint/2010/main" val="8105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6099" y="4473892"/>
            <a:ext cx="6102793" cy="3920808"/>
          </a:xfrm>
        </p:spPr>
        <p:txBody>
          <a:bodyPr/>
          <a:lstStyle/>
          <a:p>
            <a:r>
              <a:rPr lang="en-CA" b="1" u="sng" dirty="0">
                <a:highlight>
                  <a:srgbClr val="FFFF00"/>
                </a:highlight>
              </a:rPr>
              <a:t>FACILITATOR NOTES:</a:t>
            </a:r>
          </a:p>
          <a:p>
            <a:endParaRPr lang="en-CA" b="1" u="sng" dirty="0"/>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In today's meeting, we're going to discuss how to recognize and manage compassion fatigue. </a:t>
            </a:r>
          </a:p>
          <a:p>
            <a:pPr>
              <a:lnSpc>
                <a:spcPct val="107000"/>
              </a:lnSpc>
            </a:pPr>
            <a:r>
              <a:rPr lang="en-CA" kern="100" dirty="0">
                <a:effectLst/>
                <a:latin typeface="Aptos" panose="020B0004020202020204" pitchFamily="34" charset="0"/>
                <a:ea typeface="Aptos" panose="020B0004020202020204" pitchFamily="34" charset="0"/>
                <a:cs typeface="Arial" panose="020B0604020202020204" pitchFamily="34" charset="0"/>
              </a:rPr>
              <a:t>We’ll </a:t>
            </a:r>
            <a:r>
              <a:rPr lang="en-CA" kern="100" dirty="0">
                <a:latin typeface="Aptos" panose="020B0004020202020204" pitchFamily="34" charset="0"/>
                <a:ea typeface="Aptos" panose="020B0004020202020204" pitchFamily="34" charset="0"/>
                <a:cs typeface="Arial" panose="020B0604020202020204" pitchFamily="34" charset="0"/>
              </a:rPr>
              <a:t>start</a:t>
            </a:r>
            <a:r>
              <a:rPr lang="en-CA" kern="100" dirty="0">
                <a:effectLst/>
                <a:latin typeface="Aptos" panose="020B0004020202020204" pitchFamily="34" charset="0"/>
                <a:ea typeface="Aptos" panose="020B0004020202020204" pitchFamily="34" charset="0"/>
                <a:cs typeface="Arial" panose="020B0604020202020204" pitchFamily="34" charset="0"/>
              </a:rPr>
              <a:t> by talking about the </a:t>
            </a:r>
            <a:r>
              <a:rPr lang="en-CA" b="1" kern="100" dirty="0">
                <a:effectLst/>
                <a:latin typeface="Aptos" panose="020B0004020202020204" pitchFamily="34" charset="0"/>
                <a:ea typeface="Aptos" panose="020B0004020202020204" pitchFamily="34" charset="0"/>
                <a:cs typeface="Arial" panose="020B0604020202020204" pitchFamily="34" charset="0"/>
              </a:rPr>
              <a:t>River of Well-being</a:t>
            </a:r>
            <a:r>
              <a:rPr lang="en-CA" kern="100" dirty="0">
                <a:effectLst/>
                <a:latin typeface="Aptos" panose="020B0004020202020204" pitchFamily="34" charset="0"/>
                <a:ea typeface="Aptos" panose="020B0004020202020204" pitchFamily="34" charset="0"/>
                <a:cs typeface="Arial" panose="020B0604020202020204" pitchFamily="34" charset="0"/>
              </a:rPr>
              <a:t>. </a:t>
            </a:r>
          </a:p>
          <a:p>
            <a:pPr marL="628650" lvl="1" indent="-171450">
              <a:lnSpc>
                <a:spcPct val="107000"/>
              </a:lnSpc>
              <a:buFontTx/>
              <a:buChar char="-"/>
            </a:pPr>
            <a:r>
              <a:rPr lang="en-CA" kern="100" dirty="0">
                <a:effectLst/>
                <a:latin typeface="Aptos" panose="020B0004020202020204" pitchFamily="34" charset="0"/>
                <a:ea typeface="Aptos" panose="020B0004020202020204" pitchFamily="34" charset="0"/>
                <a:cs typeface="Arial" panose="020B0604020202020204" pitchFamily="34" charset="0"/>
              </a:rPr>
              <a:t>Imagine your emotional health as a river - sometimes it's calm, and sometimes it's not. </a:t>
            </a:r>
          </a:p>
          <a:p>
            <a:pPr marL="628650" lvl="1" indent="-171450">
              <a:lnSpc>
                <a:spcPct val="107000"/>
              </a:lnSpc>
              <a:buFontTx/>
              <a:buChar char="-"/>
            </a:pPr>
            <a:r>
              <a:rPr lang="en-CA" kern="100" dirty="0">
                <a:effectLst/>
                <a:latin typeface="Aptos" panose="020B0004020202020204" pitchFamily="34" charset="0"/>
                <a:ea typeface="Aptos" panose="020B0004020202020204" pitchFamily="34" charset="0"/>
                <a:cs typeface="Arial" panose="020B0604020202020204" pitchFamily="34" charset="0"/>
              </a:rPr>
              <a:t>This idea will help us figure out how to keep our river flowing smoothly, even when dealing with highly emotional and challenging situations. </a:t>
            </a:r>
          </a:p>
          <a:p>
            <a:pPr marL="628650" lvl="1" indent="-171450">
              <a:lnSpc>
                <a:spcPct val="107000"/>
              </a:lnSpc>
              <a:buFontTx/>
              <a:buChar char="-"/>
            </a:pP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We will discuss some stressors that we may be dealing with and how they may be affecting you. Then, we’ll </a:t>
            </a:r>
            <a:r>
              <a:rPr lang="en-CA" kern="100" dirty="0">
                <a:latin typeface="Aptos" panose="020B0004020202020204" pitchFamily="34" charset="0"/>
                <a:ea typeface="Aptos" panose="020B0004020202020204" pitchFamily="34" charset="0"/>
                <a:cs typeface="Arial" panose="020B0604020202020204" pitchFamily="34" charset="0"/>
              </a:rPr>
              <a:t>consider</a:t>
            </a:r>
            <a:r>
              <a:rPr lang="en-CA" kern="100" dirty="0">
                <a:effectLst/>
                <a:latin typeface="Aptos" panose="020B0004020202020204" pitchFamily="34" charset="0"/>
                <a:ea typeface="Aptos" panose="020B0004020202020204" pitchFamily="34" charset="0"/>
                <a:cs typeface="Arial" panose="020B0604020202020204" pitchFamily="34" charset="0"/>
              </a:rPr>
              <a:t> strategies to help us get back on track when we're feeling off. </a:t>
            </a: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The goal of</a:t>
            </a: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 </a:t>
            </a:r>
            <a:r>
              <a:rPr lang="en-CA" kern="100" dirty="0">
                <a:latin typeface="Aptos" panose="020B0004020202020204" pitchFamily="34" charset="0"/>
                <a:ea typeface="Aptos" panose="020B0004020202020204" pitchFamily="34" charset="0"/>
                <a:cs typeface="Arial" panose="020B0604020202020204" pitchFamily="34" charset="0"/>
              </a:rPr>
              <a:t>this presentation</a:t>
            </a:r>
            <a:r>
              <a:rPr lang="en-CA" kern="100" dirty="0">
                <a:effectLst/>
                <a:latin typeface="Aptos" panose="020B0004020202020204" pitchFamily="34" charset="0"/>
                <a:ea typeface="Aptos" panose="020B0004020202020204" pitchFamily="34" charset="0"/>
                <a:cs typeface="Arial" panose="020B0604020202020204" pitchFamily="34" charset="0"/>
              </a:rPr>
              <a:t> is to leave feeling more equipped to handle the challenges and emotionally charged parts of our jobs without letting them knock us off course.</a:t>
            </a: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 We're here to support each other, learn together, and find our way back to a balanced emotional state.  </a:t>
            </a:r>
          </a:p>
          <a:p>
            <a:endParaRPr lang="en-GB" dirty="0"/>
          </a:p>
        </p:txBody>
      </p:sp>
      <p:sp>
        <p:nvSpPr>
          <p:cNvPr id="4" name="Slide Number Placeholder 3"/>
          <p:cNvSpPr>
            <a:spLocks noGrp="1"/>
          </p:cNvSpPr>
          <p:nvPr>
            <p:ph type="sldNum" sz="quarter" idx="5"/>
          </p:nvPr>
        </p:nvSpPr>
        <p:spPr/>
        <p:txBody>
          <a:bodyPr/>
          <a:lstStyle/>
          <a:p>
            <a:fld id="{CCB7A40F-EEE3-40DC-9D6B-7B3D14AA826A}" type="slidenum">
              <a:rPr lang="en-GB" smtClean="0"/>
              <a:t>1</a:t>
            </a:fld>
            <a:endParaRPr lang="en-GB"/>
          </a:p>
        </p:txBody>
      </p:sp>
    </p:spTree>
    <p:extLst>
      <p:ext uri="{BB962C8B-B14F-4D97-AF65-F5344CB8AC3E}">
        <p14:creationId xmlns:p14="http://schemas.microsoft.com/office/powerpoint/2010/main" val="349465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67450" cy="4670108"/>
          </a:xfrm>
        </p:spPr>
        <p:txBody>
          <a:bodyPr/>
          <a:lstStyle/>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10</a:t>
            </a:fld>
            <a:endParaRPr lang="en-GB"/>
          </a:p>
        </p:txBody>
      </p:sp>
    </p:spTree>
    <p:extLst>
      <p:ext uri="{BB962C8B-B14F-4D97-AF65-F5344CB8AC3E}">
        <p14:creationId xmlns:p14="http://schemas.microsoft.com/office/powerpoint/2010/main" val="333527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47663"/>
            <a:ext cx="5575300" cy="3136900"/>
          </a:xfrm>
        </p:spPr>
      </p:sp>
      <p:sp>
        <p:nvSpPr>
          <p:cNvPr id="3" name="Notes Placeholder 2"/>
          <p:cNvSpPr>
            <a:spLocks noGrp="1"/>
          </p:cNvSpPr>
          <p:nvPr>
            <p:ph type="body" idx="1"/>
          </p:nvPr>
        </p:nvSpPr>
        <p:spPr>
          <a:xfrm>
            <a:off x="223580" y="3451313"/>
            <a:ext cx="6527799" cy="5811243"/>
          </a:xfrm>
        </p:spPr>
        <p:txBody>
          <a:bodyPr/>
          <a:lstStyle/>
          <a:p>
            <a:pPr>
              <a:lnSpc>
                <a:spcPct val="107000"/>
              </a:lnSpc>
              <a:spcAft>
                <a:spcPts val="800"/>
              </a:spcAft>
            </a:pPr>
            <a:r>
              <a:rPr lang="en-GB"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FACILITATOR NOTES</a:t>
            </a:r>
            <a:endParaRPr lang="en-CA"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Emotional Intelligence, or EI for short, </a:t>
            </a:r>
            <a:r>
              <a:rPr lang="en-CA" kern="100" dirty="0">
                <a:latin typeface="Aptos" panose="020B0004020202020204" pitchFamily="34" charset="0"/>
                <a:ea typeface="Aptos" panose="020B0004020202020204" pitchFamily="34" charset="0"/>
                <a:cs typeface="Arial" panose="020B0604020202020204" pitchFamily="34" charset="0"/>
              </a:rPr>
              <a:t>is </a:t>
            </a:r>
            <a:r>
              <a:rPr lang="en-CA" kern="100" dirty="0">
                <a:effectLst/>
                <a:latin typeface="Aptos" panose="020B0004020202020204" pitchFamily="34" charset="0"/>
                <a:ea typeface="Aptos" panose="020B0004020202020204" pitchFamily="34" charset="0"/>
                <a:cs typeface="Arial" panose="020B0604020202020204" pitchFamily="34" charset="0"/>
              </a:rPr>
              <a:t> really important</a:t>
            </a:r>
            <a:r>
              <a:rPr lang="en-CA" kern="100" dirty="0">
                <a:latin typeface="Aptos" panose="020B0004020202020204" pitchFamily="34" charset="0"/>
                <a:ea typeface="Aptos" panose="020B0004020202020204" pitchFamily="34" charset="0"/>
                <a:cs typeface="Arial" panose="020B0604020202020204" pitchFamily="34" charset="0"/>
              </a:rPr>
              <a:t> </a:t>
            </a:r>
            <a:r>
              <a:rPr lang="en-CA" kern="100" dirty="0">
                <a:effectLst/>
                <a:latin typeface="Aptos" panose="020B0004020202020204" pitchFamily="34" charset="0"/>
                <a:ea typeface="Aptos" panose="020B0004020202020204" pitchFamily="34" charset="0"/>
                <a:cs typeface="Arial" panose="020B0604020202020204" pitchFamily="34" charset="0"/>
              </a:rPr>
              <a:t>when providing palliative care and to manage compassion fatigue.</a:t>
            </a:r>
          </a:p>
          <a:p>
            <a:r>
              <a:rPr lang="en-CA" kern="100" dirty="0">
                <a:latin typeface="Aptos" panose="020B0004020202020204" pitchFamily="34" charset="0"/>
                <a:ea typeface="Aptos" panose="020B0004020202020204" pitchFamily="34" charset="0"/>
                <a:cs typeface="Arial" panose="020B0604020202020204" pitchFamily="34" charset="0"/>
              </a:rPr>
              <a:t>Wat is Emotional Intelligence???</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spcAft>
                <a:spcPts val="600"/>
              </a:spcAft>
            </a:pPr>
            <a:r>
              <a:rPr lang="en-CA" kern="100" dirty="0">
                <a:effectLst/>
                <a:latin typeface="Aptos" panose="020B0004020202020204" pitchFamily="34" charset="0"/>
                <a:ea typeface="Aptos" panose="020B0004020202020204" pitchFamily="34" charset="0"/>
                <a:cs typeface="Arial" panose="020B0604020202020204" pitchFamily="34" charset="0"/>
              </a:rPr>
              <a:t>EI is essentially about recognizing your emotions and the emotions of others.  It’s understanding emotions and how they influence actions and knowing how to use and manage emotions in a positive way. </a:t>
            </a:r>
          </a:p>
          <a:p>
            <a:pPr>
              <a:lnSpc>
                <a:spcPct val="107000"/>
              </a:lnSpc>
              <a:spcAft>
                <a:spcPts val="600"/>
              </a:spcAft>
            </a:pPr>
            <a:r>
              <a:rPr lang="en-CA" u="sng" kern="100" dirty="0">
                <a:effectLst/>
                <a:latin typeface="Aptos" panose="020B0004020202020204" pitchFamily="34" charset="0"/>
                <a:ea typeface="Aptos" panose="020B0004020202020204" pitchFamily="34" charset="0"/>
                <a:cs typeface="Arial" panose="020B0604020202020204" pitchFamily="34" charset="0"/>
              </a:rPr>
              <a:t>Two very important elements of EI are:</a:t>
            </a:r>
          </a:p>
          <a:p>
            <a:pPr marL="342900" lvl="0" indent="-342900">
              <a:lnSpc>
                <a:spcPct val="107000"/>
              </a:lnSpc>
              <a:spcAft>
                <a:spcPts val="600"/>
              </a:spcAft>
              <a:buFont typeface="+mj-lt"/>
              <a:buAutoNum type="arabicPeriod"/>
            </a:pPr>
            <a:r>
              <a:rPr lang="en-CA" b="1" kern="100" dirty="0">
                <a:effectLst/>
                <a:latin typeface="Aptos" panose="020B0004020202020204" pitchFamily="34" charset="0"/>
                <a:ea typeface="Aptos" panose="020B0004020202020204" pitchFamily="34" charset="0"/>
                <a:cs typeface="Arial" panose="020B0604020202020204" pitchFamily="34" charset="0"/>
              </a:rPr>
              <a:t>Emotional Self-Awareness or ‘Knowing Your Feelings</a:t>
            </a:r>
            <a:r>
              <a:rPr lang="en-CA" kern="100" dirty="0">
                <a:effectLst/>
                <a:latin typeface="Aptos" panose="020B0004020202020204" pitchFamily="34" charset="0"/>
                <a:ea typeface="Aptos" panose="020B0004020202020204" pitchFamily="34" charset="0"/>
                <a:cs typeface="Arial" panose="020B0604020202020204" pitchFamily="34" charset="0"/>
              </a:rPr>
              <a:t>’: This involves noticing your emotions.</a:t>
            </a:r>
          </a:p>
          <a:p>
            <a:pPr lvl="0">
              <a:lnSpc>
                <a:spcPct val="107000"/>
              </a:lnSpc>
            </a:pPr>
            <a:r>
              <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[TAKE YOUR TIME AND PAUSE AFTER EACH QUESTION]</a:t>
            </a:r>
          </a:p>
          <a:p>
            <a:pPr lvl="0">
              <a:lnSpc>
                <a:spcPct val="107000"/>
              </a:lnSpc>
              <a:spcAft>
                <a:spcPts val="600"/>
              </a:spcAft>
            </a:pPr>
            <a:r>
              <a:rPr lang="en-CA" kern="100" dirty="0">
                <a:effectLst/>
                <a:latin typeface="Aptos" panose="020B0004020202020204" pitchFamily="34" charset="0"/>
                <a:ea typeface="Aptos" panose="020B0004020202020204" pitchFamily="34" charset="0"/>
                <a:cs typeface="Arial" panose="020B0604020202020204" pitchFamily="34" charset="0"/>
              </a:rPr>
              <a:t> Are you mad, sad, happy? How strong are these feelings? Are you upset, angry, or furious? What is making you feel this way? Take a quick moment to think about how you are feeling right now.</a:t>
            </a:r>
          </a:p>
          <a:p>
            <a:pPr lvl="0">
              <a:lnSpc>
                <a:spcPct val="107000"/>
              </a:lnSpc>
              <a:spcAft>
                <a:spcPts val="600"/>
              </a:spcAft>
            </a:pP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228600" lvl="0" indent="-228600">
              <a:lnSpc>
                <a:spcPct val="107000"/>
              </a:lnSpc>
              <a:spcAft>
                <a:spcPts val="600"/>
              </a:spcAft>
              <a:buAutoNum type="arabicPeriod" startAt="2"/>
            </a:pPr>
            <a:r>
              <a:rPr lang="en-CA" b="1" kern="100" dirty="0">
                <a:effectLst/>
                <a:latin typeface="Aptos" panose="020B0004020202020204" pitchFamily="34" charset="0"/>
                <a:ea typeface="Aptos" panose="020B0004020202020204" pitchFamily="34" charset="0"/>
                <a:cs typeface="Arial" panose="020B0604020202020204" pitchFamily="34" charset="0"/>
              </a:rPr>
              <a:t>Self-Regulation or ‘Managing Your Feelings’: </a:t>
            </a:r>
            <a:r>
              <a:rPr lang="en-CA" kern="100" dirty="0">
                <a:effectLst/>
                <a:latin typeface="Aptos" panose="020B0004020202020204" pitchFamily="34" charset="0"/>
                <a:ea typeface="Aptos" panose="020B0004020202020204" pitchFamily="34" charset="0"/>
                <a:cs typeface="Arial" panose="020B0604020202020204" pitchFamily="34" charset="0"/>
              </a:rPr>
              <a:t>Once you know what you're feeling, it’s about controlling these emotions.  </a:t>
            </a:r>
          </a:p>
          <a:p>
            <a:pPr>
              <a:lnSpc>
                <a:spcPct val="107000"/>
              </a:lnSpc>
            </a:pPr>
            <a:r>
              <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[TAKE YOUR TIME AND PAUSE AFTER EACH QUESTION]</a:t>
            </a:r>
          </a:p>
          <a:p>
            <a:pPr lvl="0">
              <a:lnSpc>
                <a:spcPct val="107000"/>
              </a:lnSpc>
            </a:pPr>
            <a:r>
              <a:rPr lang="en-CA" kern="100" dirty="0">
                <a:latin typeface="Aptos" panose="020B0004020202020204" pitchFamily="34" charset="0"/>
                <a:ea typeface="Aptos" panose="020B0004020202020204" pitchFamily="34" charset="0"/>
                <a:cs typeface="Arial" panose="020B0604020202020204" pitchFamily="34" charset="0"/>
              </a:rPr>
              <a:t>I</a:t>
            </a:r>
            <a:r>
              <a:rPr lang="en-CA" kern="100" dirty="0">
                <a:effectLst/>
                <a:latin typeface="Aptos" panose="020B0004020202020204" pitchFamily="34" charset="0"/>
                <a:ea typeface="Aptos" panose="020B0004020202020204" pitchFamily="34" charset="0"/>
                <a:cs typeface="Arial" panose="020B0604020202020204" pitchFamily="34" charset="0"/>
              </a:rPr>
              <a:t>f you’re angry, how is it affecting your thoughts and actions? How can you manage your anger so you can think more clearly and react appropriately?</a:t>
            </a:r>
          </a:p>
          <a:p>
            <a:pPr lvl="0">
              <a:lnSpc>
                <a:spcPct val="107000"/>
              </a:lnSpc>
            </a:pP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In jobs where you’re helping others through emotionally difficult and challenging situations, like in palliative care, these skills are vital. They help you take care of yourself and be there for your patients and their families</a:t>
            </a:r>
            <a:r>
              <a:rPr lang="en-CA" kern="100" dirty="0">
                <a:latin typeface="Aptos" panose="020B0004020202020204" pitchFamily="34" charset="0"/>
                <a:ea typeface="Aptos" panose="020B0004020202020204" pitchFamily="34" charset="0"/>
                <a:cs typeface="Arial" panose="020B0604020202020204" pitchFamily="34" charset="0"/>
              </a:rPr>
              <a:t>.</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Getting better at EI is a journey. It’s not difficult to start the journey; you can take simple steps like taking a moment to breathe deeply and focus on how you are feeling (mindfulness), or trying to see things from another point of view (reframing). </a:t>
            </a: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2</a:t>
            </a:fld>
            <a:endParaRPr lang="en-GB" dirty="0"/>
          </a:p>
        </p:txBody>
      </p:sp>
      <p:sp>
        <p:nvSpPr>
          <p:cNvPr id="5" name="Rectangle 4">
            <a:extLst>
              <a:ext uri="{FF2B5EF4-FFF2-40B4-BE49-F238E27FC236}">
                <a16:creationId xmlns:a16="http://schemas.microsoft.com/office/drawing/2014/main" id="{9A8EA3BD-5344-F001-2EB0-0FDEEE163959}"/>
              </a:ext>
            </a:extLst>
          </p:cNvPr>
          <p:cNvSpPr/>
          <p:nvPr/>
        </p:nvSpPr>
        <p:spPr>
          <a:xfrm>
            <a:off x="194932" y="5201530"/>
            <a:ext cx="6535479" cy="11554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367E53D1-C525-C511-B0C3-BB43CEFE76E9}"/>
              </a:ext>
            </a:extLst>
          </p:cNvPr>
          <p:cNvSpPr/>
          <p:nvPr/>
        </p:nvSpPr>
        <p:spPr>
          <a:xfrm>
            <a:off x="215900" y="6560584"/>
            <a:ext cx="6535479" cy="11554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399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67450" cy="4670108"/>
          </a:xfrm>
        </p:spPr>
        <p:txBody>
          <a:bodyPr/>
          <a:lstStyle/>
          <a:p>
            <a:pPr>
              <a:lnSpc>
                <a:spcPct val="107000"/>
              </a:lnSpc>
              <a:spcAft>
                <a:spcPts val="800"/>
              </a:spcAft>
            </a:pPr>
            <a:r>
              <a:rPr lang="en-GB"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FACILITATOR NOTES: </a:t>
            </a:r>
            <a:endParaRPr lang="en-CA"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Compassion fatigue hits hard. It's what happens when you, as healthcare providers, soak up too much of the suffering, trauma, or illness you're surrounded by every day. </a:t>
            </a: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Figley defined it in 1995, and more recently, the Canadian Nurses Association stated </a:t>
            </a:r>
            <a:r>
              <a:rPr lang="en-CA" sz="1400" i="1" kern="100" dirty="0">
                <a:effectLst/>
                <a:latin typeface="Aptos" panose="020B0004020202020204" pitchFamily="34" charset="0"/>
                <a:ea typeface="Aptos" panose="020B0004020202020204" pitchFamily="34" charset="0"/>
                <a:cs typeface="Arial" panose="020B0604020202020204" pitchFamily="34" charset="0"/>
              </a:rPr>
              <a:t>that compassion fatigue is the cost of caring too much for others in emotional pain.</a:t>
            </a:r>
            <a:endParaRPr lang="en-CA" i="1"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The work you do in palliative care is tough - emotionally and physically. </a:t>
            </a:r>
          </a:p>
          <a:p>
            <a:pPr marL="342900" lvl="0" indent="-342900">
              <a:lnSpc>
                <a:spcPct val="107000"/>
              </a:lnSpc>
              <a:buFont typeface="Symbol" panose="05050102010706020507" pitchFamily="18" charset="2"/>
              <a:buChar char=""/>
            </a:pPr>
            <a:r>
              <a:rPr lang="en-CA" b="1" kern="100" dirty="0">
                <a:effectLst/>
                <a:latin typeface="Aptos" panose="020B0004020202020204" pitchFamily="34" charset="0"/>
                <a:ea typeface="Aptos" panose="020B0004020202020204" pitchFamily="34" charset="0"/>
                <a:cs typeface="Arial" panose="020B0604020202020204" pitchFamily="34" charset="0"/>
              </a:rPr>
              <a:t>You might feel completely drained</a:t>
            </a:r>
            <a:r>
              <a:rPr lang="en-CA" kern="100" dirty="0">
                <a:effectLst/>
                <a:latin typeface="Aptos" panose="020B0004020202020204" pitchFamily="34" charset="0"/>
                <a:ea typeface="Aptos" panose="020B0004020202020204" pitchFamily="34" charset="0"/>
                <a:cs typeface="Arial" panose="020B0604020202020204" pitchFamily="34" charset="0"/>
              </a:rPr>
              <a:t>, struggling to muster the energy you need for your duties, making it tough to connect with your patients and their families the way you want to.</a:t>
            </a:r>
          </a:p>
          <a:p>
            <a:pPr marL="342900" lvl="0" indent="-342900">
              <a:lnSpc>
                <a:spcPct val="107000"/>
              </a:lnSpc>
              <a:buFont typeface="Symbol" panose="05050102010706020507" pitchFamily="18" charset="2"/>
              <a:buChar char=""/>
            </a:pPr>
            <a:r>
              <a:rPr lang="en-CA" b="1" kern="100" dirty="0">
                <a:effectLst/>
                <a:latin typeface="Aptos" panose="020B0004020202020204" pitchFamily="34" charset="0"/>
                <a:ea typeface="Aptos" panose="020B0004020202020204" pitchFamily="34" charset="0"/>
                <a:cs typeface="Arial" panose="020B0604020202020204" pitchFamily="34" charset="0"/>
              </a:rPr>
              <a:t>Sleep doesn't come easy</a:t>
            </a:r>
            <a:r>
              <a:rPr lang="en-CA" kern="100" dirty="0">
                <a:effectLst/>
                <a:latin typeface="Aptos" panose="020B0004020202020204" pitchFamily="34" charset="0"/>
                <a:ea typeface="Aptos" panose="020B0004020202020204" pitchFamily="34" charset="0"/>
                <a:cs typeface="Arial" panose="020B0604020202020204" pitchFamily="34" charset="0"/>
              </a:rPr>
              <a:t>. Falling asleep, staying asleep - it just doesn't work like it used to, which messes with your concentration and can make things risky at work.</a:t>
            </a:r>
          </a:p>
          <a:p>
            <a:pPr marL="342900" lvl="0" indent="-342900">
              <a:lnSpc>
                <a:spcPct val="107000"/>
              </a:lnSpc>
              <a:buFont typeface="Symbol" panose="05050102010706020507" pitchFamily="18" charset="2"/>
              <a:buChar char=""/>
            </a:pPr>
            <a:r>
              <a:rPr lang="en-CA" b="1" kern="100" dirty="0">
                <a:effectLst/>
                <a:latin typeface="Aptos" panose="020B0004020202020204" pitchFamily="34" charset="0"/>
                <a:ea typeface="Aptos" panose="020B0004020202020204" pitchFamily="34" charset="0"/>
                <a:cs typeface="Arial" panose="020B0604020202020204" pitchFamily="34" charset="0"/>
              </a:rPr>
              <a:t>Then there's the short fuse</a:t>
            </a:r>
            <a:r>
              <a:rPr lang="en-CA" kern="100" dirty="0">
                <a:effectLst/>
                <a:latin typeface="Aptos" panose="020B0004020202020204" pitchFamily="34" charset="0"/>
                <a:ea typeface="Aptos" panose="020B0004020202020204" pitchFamily="34" charset="0"/>
                <a:cs typeface="Arial" panose="020B0604020202020204" pitchFamily="34" charset="0"/>
              </a:rPr>
              <a:t>. Everything and anything starts to irritate you, leading to frustration over the smallest things. This can put a strain on how you interact with colleagues, patients, and their families….and your own families.</a:t>
            </a:r>
          </a:p>
          <a:p>
            <a:pPr marL="342900" lvl="0" indent="-342900">
              <a:lnSpc>
                <a:spcPct val="107000"/>
              </a:lnSpc>
              <a:spcAft>
                <a:spcPts val="800"/>
              </a:spcAft>
              <a:buFont typeface="Symbol" panose="05050102010706020507" pitchFamily="18" charset="2"/>
              <a:buChar char=""/>
            </a:pPr>
            <a:r>
              <a:rPr lang="en-CA" b="1" kern="100" dirty="0">
                <a:effectLst/>
                <a:latin typeface="Aptos" panose="020B0004020202020204" pitchFamily="34" charset="0"/>
                <a:ea typeface="Aptos" panose="020B0004020202020204" pitchFamily="34" charset="0"/>
                <a:cs typeface="Arial" panose="020B0604020202020204" pitchFamily="34" charset="0"/>
              </a:rPr>
              <a:t>And the tough one - a dip in your empathy. </a:t>
            </a:r>
            <a:r>
              <a:rPr lang="en-CA" kern="100" dirty="0">
                <a:effectLst/>
                <a:latin typeface="Aptos" panose="020B0004020202020204" pitchFamily="34" charset="0"/>
                <a:ea typeface="Aptos" panose="020B0004020202020204" pitchFamily="34" charset="0"/>
                <a:cs typeface="Arial" panose="020B0604020202020204" pitchFamily="34" charset="0"/>
              </a:rPr>
              <a:t>Being exposed to so much suffering and death can make it harder for you to offer the kind of compassionate care that's so crucial in your line of work.</a:t>
            </a:r>
          </a:p>
          <a:p>
            <a:pPr>
              <a:lnSpc>
                <a:spcPct val="107000"/>
              </a:lnSpc>
              <a:spcAft>
                <a:spcPts val="800"/>
              </a:spcAft>
            </a:pPr>
            <a:r>
              <a:rPr lang="en-CA" kern="100" dirty="0">
                <a:effectLst/>
                <a:latin typeface="Aptos" panose="020B0004020202020204" pitchFamily="34" charset="0"/>
                <a:ea typeface="Aptos" panose="020B0004020202020204" pitchFamily="34" charset="0"/>
                <a:cs typeface="Arial" panose="020B0604020202020204" pitchFamily="34" charset="0"/>
              </a:rPr>
              <a:t>Spotting these signs early is key. Recognizing what you're going through can help you start managing these symptoms before they manage you.</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3</a:t>
            </a:fld>
            <a:endParaRPr lang="en-GB" dirty="0"/>
          </a:p>
        </p:txBody>
      </p:sp>
    </p:spTree>
    <p:extLst>
      <p:ext uri="{BB962C8B-B14F-4D97-AF65-F5344CB8AC3E}">
        <p14:creationId xmlns:p14="http://schemas.microsoft.com/office/powerpoint/2010/main" val="58085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473892"/>
            <a:ext cx="6400800" cy="4670108"/>
          </a:xfrm>
        </p:spPr>
        <p:txBody>
          <a:bodyPr/>
          <a:lstStyle/>
          <a:p>
            <a:pPr>
              <a:lnSpc>
                <a:spcPct val="107000"/>
              </a:lnSpc>
              <a:spcAft>
                <a:spcPts val="800"/>
              </a:spcAft>
            </a:pPr>
            <a:r>
              <a:rPr lang="en-GB"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FACILITATOR NOTES: </a:t>
            </a:r>
            <a:endParaRPr lang="en-CA" b="1" u="sng"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What sets compassion fatigue apart from burnout??? </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While they might seem similar at first glance, they have their own unique characteristics. </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b="1" kern="100" dirty="0">
                <a:effectLst/>
                <a:latin typeface="Aptos" panose="020B0004020202020204" pitchFamily="34" charset="0"/>
                <a:ea typeface="Aptos" panose="020B0004020202020204" pitchFamily="34" charset="0"/>
                <a:cs typeface="Arial" panose="020B0604020202020204" pitchFamily="34" charset="0"/>
              </a:rPr>
              <a:t>Burnout is often tied to the work environment itself</a:t>
            </a:r>
            <a:r>
              <a:rPr lang="en-GB" kern="100" dirty="0">
                <a:effectLst/>
                <a:latin typeface="Aptos" panose="020B0004020202020204" pitchFamily="34" charset="0"/>
                <a:ea typeface="Aptos" panose="020B0004020202020204" pitchFamily="34" charset="0"/>
                <a:cs typeface="Arial" panose="020B0604020202020204" pitchFamily="34" charset="0"/>
              </a:rPr>
              <a:t>, marked by feelings of emotional exhaustion and a growing sense of detachment from your job. It's like running out of steam because the work itself is draining you.</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b="1" kern="100" dirty="0">
                <a:effectLst/>
                <a:latin typeface="Aptos" panose="020B0004020202020204" pitchFamily="34" charset="0"/>
                <a:ea typeface="Aptos" panose="020B0004020202020204" pitchFamily="34" charset="0"/>
                <a:cs typeface="Arial" panose="020B0604020202020204" pitchFamily="34" charset="0"/>
              </a:rPr>
              <a:t>Compassion fatigue, on the other hand, strikes more sharply from the emotional toll of caring for patients who are in distress</a:t>
            </a:r>
            <a:r>
              <a:rPr lang="en-GB" kern="100" dirty="0">
                <a:effectLst/>
                <a:latin typeface="Aptos" panose="020B0004020202020204" pitchFamily="34" charset="0"/>
                <a:ea typeface="Aptos" panose="020B0004020202020204" pitchFamily="34" charset="0"/>
                <a:cs typeface="Arial" panose="020B0604020202020204" pitchFamily="34" charset="0"/>
              </a:rPr>
              <a:t>. It's closely linked to moral distress—a kind of heartache that comes when you feel powerless to ease the suffering of those you care for. This leads to a swift drop in empathy and compassion, something crucial in your role but hard to maintain under such stress.</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b="1" kern="100" cap="all" dirty="0">
                <a:effectLst/>
                <a:highlight>
                  <a:srgbClr val="FFFF00"/>
                </a:highlight>
                <a:latin typeface="Aptos" panose="020B0004020202020204" pitchFamily="34" charset="0"/>
                <a:ea typeface="Aptos" panose="020B0004020202020204" pitchFamily="34" charset="0"/>
                <a:cs typeface="Arial" panose="020B0604020202020204" pitchFamily="34" charset="0"/>
              </a:rPr>
              <a:t>REFLECTION: Have Group look at the chart on the slide</a:t>
            </a:r>
            <a:endParaRPr lang="en-CA" b="1" kern="100" cap="all"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Let's take a moment to reflect on this together: </a:t>
            </a:r>
            <a:r>
              <a:rPr lang="en-GB"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(PAUSE AFTER EACH QUESTION)</a:t>
            </a:r>
            <a:endPar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Have any of you felt these signs of compassion fatigue in your roles? What did you feel?</a:t>
            </a:r>
          </a:p>
          <a:p>
            <a:pPr marL="342900" lvl="0" indent="-342900">
              <a:lnSpc>
                <a:spcPct val="107000"/>
              </a:lnSpc>
              <a:buFont typeface="Symbol" panose="05050102010706020507" pitchFamily="18" charset="2"/>
              <a:buChar char=""/>
            </a:pPr>
            <a:r>
              <a:rPr lang="en-GB" kern="100" dirty="0">
                <a:latin typeface="Aptos" panose="020B0004020202020204" pitchFamily="34" charset="0"/>
                <a:ea typeface="Aptos" panose="020B0004020202020204" pitchFamily="34" charset="0"/>
                <a:cs typeface="Arial" panose="020B0604020202020204" pitchFamily="34" charset="0"/>
              </a:rPr>
              <a:t>Do any of these difference surprise you? Why? </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How do these symptoms play out in both your professional career and in your personal life?</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This is a safe space to share and learn from each othe</a:t>
            </a:r>
            <a:r>
              <a:rPr lang="en-GB" kern="100" dirty="0">
                <a:latin typeface="Aptos" panose="020B0004020202020204" pitchFamily="34" charset="0"/>
                <a:ea typeface="Aptos" panose="020B0004020202020204" pitchFamily="34" charset="0"/>
                <a:cs typeface="Arial" panose="020B0604020202020204" pitchFamily="34" charset="0"/>
              </a:rPr>
              <a:t>r</a:t>
            </a:r>
            <a:r>
              <a:rPr lang="en-GB" kern="100" dirty="0">
                <a:effectLst/>
                <a:latin typeface="Aptos" panose="020B0004020202020204" pitchFamily="34" charset="0"/>
                <a:ea typeface="Aptos" panose="020B0004020202020204" pitchFamily="34" charset="0"/>
                <a:cs typeface="Arial" panose="020B0604020202020204" pitchFamily="34" charset="0"/>
              </a:rPr>
              <a:t>, understanding that these experiences are common and that together, we can find ways to manage them.</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4</a:t>
            </a:fld>
            <a:endParaRPr lang="en-GB"/>
          </a:p>
        </p:txBody>
      </p:sp>
      <p:sp>
        <p:nvSpPr>
          <p:cNvPr id="5" name="Rectangle 4">
            <a:extLst>
              <a:ext uri="{FF2B5EF4-FFF2-40B4-BE49-F238E27FC236}">
                <a16:creationId xmlns:a16="http://schemas.microsoft.com/office/drawing/2014/main" id="{F94883D8-3DAD-3F79-4F5F-A29D19E0BA99}"/>
              </a:ext>
            </a:extLst>
          </p:cNvPr>
          <p:cNvSpPr/>
          <p:nvPr/>
        </p:nvSpPr>
        <p:spPr>
          <a:xfrm>
            <a:off x="233362" y="6978650"/>
            <a:ext cx="6542087" cy="15430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1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0188" y="1781466"/>
            <a:ext cx="6419850" cy="7380822"/>
          </a:xfrm>
        </p:spPr>
        <p:txBody>
          <a:bodyPr/>
          <a:lstStyle/>
          <a:p>
            <a:r>
              <a:rPr lang="en-CA" sz="1400" kern="100" dirty="0">
                <a:latin typeface="Aptos" panose="020B0004020202020204" pitchFamily="34" charset="0"/>
                <a:ea typeface="Aptos" panose="020B0004020202020204" pitchFamily="34" charset="0"/>
                <a:cs typeface="Arial" panose="020B0604020202020204" pitchFamily="34" charset="0"/>
              </a:rPr>
              <a:t>.</a:t>
            </a:r>
            <a:endParaRPr lang="en-GB" sz="1400" b="1" kern="100" dirty="0">
              <a:solidFill>
                <a:srgbClr val="FF0000"/>
              </a:solidFill>
              <a:ea typeface="Aptos" panose="020B0004020202020204" pitchFamily="34" charset="0"/>
              <a:cs typeface="Arial" panose="020B0604020202020204" pitchFamily="34" charset="0"/>
            </a:endParaRPr>
          </a:p>
          <a:p>
            <a:pPr defTabSz="924458">
              <a:defRPr/>
            </a:pPr>
            <a:r>
              <a:rPr lang="en-CA" sz="1200" b="1" u="sng" cap="all" dirty="0">
                <a:highlight>
                  <a:srgbClr val="FFFF00"/>
                </a:highlight>
                <a:ea typeface="Calibri" panose="020F0502020204030204" pitchFamily="34" charset="0"/>
                <a:cs typeface="Arial" panose="020B0604020202020204" pitchFamily="34" charset="0"/>
              </a:rPr>
              <a:t>FACILITATOR NOTES </a:t>
            </a:r>
          </a:p>
          <a:p>
            <a:pPr defTabSz="924458">
              <a:defRPr/>
            </a:pPr>
            <a:endParaRPr lang="en-CA" sz="1200" b="1" u="sng" cap="all" dirty="0">
              <a:ea typeface="Calibri" panose="020F050202020403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Let's explore </a:t>
            </a:r>
            <a:r>
              <a:rPr lang="en-GB" kern="100" dirty="0" err="1">
                <a:effectLst/>
                <a:latin typeface="Aptos" panose="020B0004020202020204" pitchFamily="34" charset="0"/>
                <a:ea typeface="Aptos" panose="020B0004020202020204" pitchFamily="34" charset="0"/>
                <a:cs typeface="Arial" panose="020B0604020202020204" pitchFamily="34" charset="0"/>
              </a:rPr>
              <a:t>Dr.</a:t>
            </a:r>
            <a:r>
              <a:rPr lang="en-GB" kern="100" dirty="0">
                <a:effectLst/>
                <a:latin typeface="Aptos" panose="020B0004020202020204" pitchFamily="34" charset="0"/>
                <a:ea typeface="Aptos" panose="020B0004020202020204" pitchFamily="34" charset="0"/>
                <a:cs typeface="Arial" panose="020B0604020202020204" pitchFamily="34" charset="0"/>
              </a:rPr>
              <a:t> Daniel Siegel's "River of Well-being," an intriguing concept that's especially beneficial for us in healthcare. This idea is a great way to manage our mental health and </a:t>
            </a:r>
            <a:r>
              <a:rPr lang="en-CA" kern="100" dirty="0">
                <a:effectLst/>
                <a:latin typeface="Aptos" panose="020B0004020202020204" pitchFamily="34" charset="0"/>
                <a:ea typeface="Aptos" panose="020B0004020202020204" pitchFamily="34" charset="0"/>
                <a:cs typeface="Arial" panose="020B0604020202020204" pitchFamily="34" charset="0"/>
              </a:rPr>
              <a:t>deal with </a:t>
            </a:r>
            <a:r>
              <a:rPr lang="en-GB" kern="100" dirty="0">
                <a:effectLst/>
                <a:latin typeface="Aptos" panose="020B0004020202020204" pitchFamily="34" charset="0"/>
                <a:ea typeface="Aptos" panose="020B0004020202020204" pitchFamily="34" charset="0"/>
                <a:cs typeface="Arial" panose="020B0604020202020204" pitchFamily="34" charset="0"/>
              </a:rPr>
              <a:t>compassion fatigue. </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b="1" kern="100" dirty="0">
                <a:effectLst/>
                <a:latin typeface="Aptos" panose="020B0004020202020204" pitchFamily="34" charset="0"/>
                <a:ea typeface="Aptos" panose="020B0004020202020204" pitchFamily="34" charset="0"/>
                <a:cs typeface="Arial" panose="020B0604020202020204" pitchFamily="34" charset="0"/>
              </a:rPr>
              <a:t>[</a:t>
            </a:r>
            <a:r>
              <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SLOWLY DESCRIBE]  </a:t>
            </a:r>
            <a:r>
              <a:rPr lang="en-CA" kern="100" dirty="0">
                <a:effectLst/>
                <a:latin typeface="Aptos" panose="020B0004020202020204" pitchFamily="34" charset="0"/>
                <a:ea typeface="Aptos" panose="020B0004020202020204" pitchFamily="34" charset="0"/>
                <a:cs typeface="Arial" panose="020B0604020202020204" pitchFamily="34" charset="0"/>
              </a:rPr>
              <a:t>Picture a river in your mind:</a:t>
            </a:r>
            <a:r>
              <a:rPr lang="en-CA" b="1" kern="100" dirty="0">
                <a:effectLst/>
                <a:latin typeface="Aptos" panose="020B0004020202020204" pitchFamily="34" charset="0"/>
                <a:ea typeface="Aptos" panose="020B0004020202020204" pitchFamily="34" charset="0"/>
                <a:cs typeface="Arial" panose="020B0604020202020204" pitchFamily="34" charset="0"/>
              </a:rPr>
              <a:t> chaos </a:t>
            </a:r>
            <a:r>
              <a:rPr lang="en-CA" kern="100" dirty="0">
                <a:effectLst/>
                <a:latin typeface="Aptos" panose="020B0004020202020204" pitchFamily="34" charset="0"/>
                <a:ea typeface="Aptos" panose="020B0004020202020204" pitchFamily="34" charset="0"/>
                <a:cs typeface="Arial" panose="020B0604020202020204" pitchFamily="34" charset="0"/>
              </a:rPr>
              <a:t>swirls on one bank, marked by overwhelming emotions and disorder, while rigidity defines the other, characterized by  inflexibility and numbness Your goal: To navigate the river’s centre and stay emotionally balanced in your job and daily life.</a:t>
            </a:r>
          </a:p>
          <a:p>
            <a:pPr marL="342900" lvl="0" indent="-342900">
              <a:lnSpc>
                <a:spcPct val="107000"/>
              </a:lnSpc>
              <a:buFont typeface="Symbol" panose="05050102010706020507" pitchFamily="18" charset="2"/>
              <a:buChar char=""/>
            </a:pPr>
            <a:r>
              <a:rPr lang="en-GB" b="1" kern="100" dirty="0">
                <a:effectLst/>
                <a:latin typeface="Aptos" panose="020B0004020202020204" pitchFamily="34" charset="0"/>
                <a:ea typeface="Aptos" panose="020B0004020202020204" pitchFamily="34" charset="0"/>
                <a:cs typeface="Arial" panose="020B0604020202020204" pitchFamily="34" charset="0"/>
              </a:rPr>
              <a:t>Chaos </a:t>
            </a:r>
            <a:r>
              <a:rPr lang="en-GB" kern="100" dirty="0">
                <a:effectLst/>
                <a:latin typeface="Aptos" panose="020B0004020202020204" pitchFamily="34" charset="0"/>
                <a:ea typeface="Aptos" panose="020B0004020202020204" pitchFamily="34" charset="0"/>
                <a:cs typeface="Arial" panose="020B0604020202020204" pitchFamily="34" charset="0"/>
              </a:rPr>
              <a:t>is when emotions overflow, leading to disorganization and </a:t>
            </a:r>
            <a:r>
              <a:rPr lang="en-GB" kern="100" dirty="0">
                <a:latin typeface="Aptos" panose="020B0004020202020204" pitchFamily="34" charset="0"/>
                <a:ea typeface="Aptos" panose="020B0004020202020204" pitchFamily="34" charset="0"/>
                <a:cs typeface="Arial" panose="020B0604020202020204" pitchFamily="34" charset="0"/>
              </a:rPr>
              <a:t>being </a:t>
            </a:r>
            <a:r>
              <a:rPr lang="en-GB" kern="100" dirty="0">
                <a:effectLst/>
                <a:latin typeface="Aptos" panose="020B0004020202020204" pitchFamily="34" charset="0"/>
                <a:ea typeface="Aptos" panose="020B0004020202020204" pitchFamily="34" charset="0"/>
                <a:cs typeface="Arial" panose="020B0604020202020204" pitchFamily="34" charset="0"/>
              </a:rPr>
              <a:t>overwhelmed. It's like being caught in a storm without a paddle.</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b="1" kern="100" dirty="0">
                <a:effectLst/>
                <a:latin typeface="Aptos" panose="020B0004020202020204" pitchFamily="34" charset="0"/>
                <a:ea typeface="Aptos" panose="020B0004020202020204" pitchFamily="34" charset="0"/>
                <a:cs typeface="Arial" panose="020B0604020202020204" pitchFamily="34" charset="0"/>
              </a:rPr>
              <a:t>Rigidity,</a:t>
            </a:r>
            <a:r>
              <a:rPr lang="en-GB" kern="100" dirty="0">
                <a:effectLst/>
                <a:latin typeface="Aptos" panose="020B0004020202020204" pitchFamily="34" charset="0"/>
                <a:ea typeface="Aptos" panose="020B0004020202020204" pitchFamily="34" charset="0"/>
                <a:cs typeface="Arial" panose="020B0604020202020204" pitchFamily="34" charset="0"/>
              </a:rPr>
              <a:t> on the other hand, is when we're too stiff or when we become disengaged. We try too hard to control everything or just check out, as ways to block out distress.</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b="1" kern="100" dirty="0">
                <a:effectLst/>
                <a:latin typeface="Aptos" panose="020B0004020202020204" pitchFamily="34" charset="0"/>
                <a:ea typeface="Aptos" panose="020B0004020202020204" pitchFamily="34" charset="0"/>
                <a:cs typeface="Arial" panose="020B0604020202020204" pitchFamily="34" charset="0"/>
              </a:rPr>
              <a:t>Both extremes are places we don't want to end up.</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The "River of Well-being" is that sweet spot in the middle. It's where our emotions are in check, and our thoughts are clear and flexible. Think of it as cruising down a river, where the flow is just right – not too fast, not too slow.</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The “River of Well-being” metaphor teaches us that life is a changing journey. Sometimes our emotions and reactions will be in stagnant waters, and at other times we may face turbulent emotional situations or rough rapids.   </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The key is learning to recognize what is steering us out of the </a:t>
            </a:r>
            <a:r>
              <a:rPr lang="en-CA" kern="100" dirty="0">
                <a:effectLst/>
                <a:latin typeface="Aptos" panose="020B0004020202020204" pitchFamily="34" charset="0"/>
                <a:ea typeface="Aptos" panose="020B0004020202020204" pitchFamily="34" charset="0"/>
                <a:cs typeface="Arial" panose="020B0604020202020204" pitchFamily="34" charset="0"/>
              </a:rPr>
              <a:t>centre</a:t>
            </a:r>
            <a:r>
              <a:rPr lang="en-GB" kern="100" dirty="0">
                <a:effectLst/>
                <a:latin typeface="Aptos" panose="020B0004020202020204" pitchFamily="34" charset="0"/>
                <a:ea typeface="Aptos" panose="020B0004020202020204" pitchFamily="34" charset="0"/>
                <a:cs typeface="Arial" panose="020B0604020202020204" pitchFamily="34" charset="0"/>
              </a:rPr>
              <a:t> of our river of well-being and knowing how to navigate through both, using our skills to keep balanced, no matter what comes our way.</a:t>
            </a:r>
          </a:p>
          <a:p>
            <a:pPr>
              <a:lnSpc>
                <a:spcPct val="107000"/>
              </a:lnSpc>
              <a:spcAft>
                <a:spcPts val="800"/>
              </a:spcAft>
            </a:pPr>
            <a:r>
              <a:rPr lang="en-GB" kern="100" dirty="0">
                <a:latin typeface="Aptos" panose="020B0004020202020204" pitchFamily="34" charset="0"/>
                <a:ea typeface="Aptos" panose="020B0004020202020204" pitchFamily="34" charset="0"/>
                <a:cs typeface="Arial" panose="020B0604020202020204" pitchFamily="34" charset="0"/>
              </a:rPr>
              <a:t>EI acts as your inner GPS, helping you stay on course in your “River of Well-Being”.</a:t>
            </a:r>
            <a:endParaRPr lang="en-GB"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b="1" kern="100" dirty="0">
                <a:highlight>
                  <a:srgbClr val="FFFF00"/>
                </a:highlight>
                <a:latin typeface="Aptos" panose="020B0004020202020204" pitchFamily="34" charset="0"/>
                <a:ea typeface="Aptos" panose="020B0004020202020204" pitchFamily="34" charset="0"/>
                <a:cs typeface="Arial" panose="020B0604020202020204" pitchFamily="34" charset="0"/>
              </a:rPr>
              <a:t>REFLECTION EXERCISE </a:t>
            </a:r>
            <a:endPar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kern="100" dirty="0">
                <a:latin typeface="Aptos" panose="020B0004020202020204" pitchFamily="34" charset="0"/>
                <a:ea typeface="Aptos" panose="020B0004020202020204" pitchFamily="34" charset="0"/>
                <a:cs typeface="Arial" panose="020B0604020202020204" pitchFamily="34" charset="0"/>
              </a:rPr>
              <a:t>H</a:t>
            </a:r>
            <a:r>
              <a:rPr lang="en-GB" kern="100" dirty="0">
                <a:effectLst/>
                <a:latin typeface="Aptos" panose="020B0004020202020204" pitchFamily="34" charset="0"/>
                <a:ea typeface="Aptos" panose="020B0004020202020204" pitchFamily="34" charset="0"/>
                <a:cs typeface="Arial" panose="020B0604020202020204" pitchFamily="34" charset="0"/>
              </a:rPr>
              <a:t>ow do we stay in the middle of our “River of Well-being”?</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How do we ensure we're navigating effectively, keeping away from the banks of chaos and rigidity?</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Let's discuss strategies and share experiences on steering through the emotional currents of our professional lives.</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defTabSz="924458">
              <a:defRPr/>
            </a:pPr>
            <a:endParaRPr lang="en-CA" sz="1600" dirty="0">
              <a:latin typeface="Calibri" panose="020F0502020204030204" pitchFamily="34" charset="0"/>
              <a:ea typeface="Calibri" panose="020F0502020204030204" pitchFamily="34" charset="0"/>
              <a:cs typeface="Arial" panose="020B0604020202020204" pitchFamily="34" charset="0"/>
            </a:endParaRPr>
          </a:p>
          <a:p>
            <a:pPr defTabSz="924458">
              <a:defRPr/>
            </a:pPr>
            <a:endParaRPr lang="en-CA" sz="16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CB7A40F-EEE3-40DC-9D6B-7B3D14AA826A}" type="slidenum">
              <a:rPr lang="en-GB" smtClean="0"/>
              <a:t>5</a:t>
            </a:fld>
            <a:endParaRPr lang="en-GB"/>
          </a:p>
        </p:txBody>
      </p:sp>
      <p:sp>
        <p:nvSpPr>
          <p:cNvPr id="6" name="TextBox 5">
            <a:extLst>
              <a:ext uri="{FF2B5EF4-FFF2-40B4-BE49-F238E27FC236}">
                <a16:creationId xmlns:a16="http://schemas.microsoft.com/office/drawing/2014/main" id="{83A73361-10AA-7D26-5DDD-832389450953}"/>
              </a:ext>
            </a:extLst>
          </p:cNvPr>
          <p:cNvSpPr txBox="1"/>
          <p:nvPr/>
        </p:nvSpPr>
        <p:spPr>
          <a:xfrm>
            <a:off x="1536700" y="1162050"/>
            <a:ext cx="4457700" cy="369332"/>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rial" panose="020B0604020202020204" pitchFamily="34" charset="0"/>
              </a:rPr>
              <a:t>Navigating the River of Well-Being</a:t>
            </a:r>
            <a:endParaRPr lang="en-CA" dirty="0"/>
          </a:p>
        </p:txBody>
      </p:sp>
      <p:sp>
        <p:nvSpPr>
          <p:cNvPr id="2" name="Rectangle 1">
            <a:extLst>
              <a:ext uri="{FF2B5EF4-FFF2-40B4-BE49-F238E27FC236}">
                <a16:creationId xmlns:a16="http://schemas.microsoft.com/office/drawing/2014/main" id="{8D381E60-7C41-935B-8BCA-83EC0F3CB0FA}"/>
              </a:ext>
            </a:extLst>
          </p:cNvPr>
          <p:cNvSpPr/>
          <p:nvPr/>
        </p:nvSpPr>
        <p:spPr>
          <a:xfrm>
            <a:off x="230188" y="7484916"/>
            <a:ext cx="6419850" cy="157826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250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93075"/>
            <a:ext cx="6443330" cy="4800544"/>
          </a:xfrm>
        </p:spPr>
        <p:txBody>
          <a:bodyPr/>
          <a:lstStyle/>
          <a:p>
            <a:pPr algn="l"/>
            <a:r>
              <a:rPr lang="en-CA" b="1" u="sng" cap="all" dirty="0">
                <a:highlight>
                  <a:srgbClr val="FFFF00"/>
                </a:highlight>
                <a:ea typeface="Calibri" panose="020F0502020204030204" pitchFamily="34" charset="0"/>
                <a:cs typeface="Arial" panose="020B0604020202020204" pitchFamily="34" charset="0"/>
              </a:rPr>
              <a:t>FACILITATOR NOTES </a:t>
            </a:r>
            <a:r>
              <a:rPr lang="en-CA" b="1" i="0" dirty="0">
                <a:solidFill>
                  <a:srgbClr val="0D0D0D"/>
                </a:solidFill>
                <a:effectLst/>
                <a:highlight>
                  <a:srgbClr val="FFFF00"/>
                </a:highlight>
              </a:rPr>
              <a:t>:</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Emotional triggers are like hidden traps that can launch us into strong feelings, often because they're tied to our past experiences or deepest fears. We all have them, and they're different for each of us. </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Picture this: a simple remark might throw you off balance, while the same words could roll off someone else like water off a duck's back. It all depends on your unique triggers and how you're feeling at the moment.</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Recognizing your emotional triggers, along with the stressors of your job, is crucial as you navigate your “River of Well-being”. If you're unaware of what sets you off, especially in </a:t>
            </a:r>
            <a:r>
              <a:rPr lang="en-CA" kern="100" dirty="0">
                <a:effectLst/>
                <a:latin typeface="Aptos" panose="020B0004020202020204" pitchFamily="34" charset="0"/>
                <a:ea typeface="Aptos" panose="020B0004020202020204" pitchFamily="34" charset="0"/>
                <a:cs typeface="Arial" panose="020B0604020202020204" pitchFamily="34" charset="0"/>
              </a:rPr>
              <a:t>highly </a:t>
            </a:r>
            <a:r>
              <a:rPr lang="en-GB" kern="100" dirty="0">
                <a:effectLst/>
                <a:latin typeface="Aptos" panose="020B0004020202020204" pitchFamily="34" charset="0"/>
                <a:ea typeface="Aptos" panose="020B0004020202020204" pitchFamily="34" charset="0"/>
                <a:cs typeface="Arial" panose="020B0604020202020204" pitchFamily="34" charset="0"/>
              </a:rPr>
              <a:t>emotional</a:t>
            </a:r>
            <a:r>
              <a:rPr lang="en-CA" kern="100" dirty="0">
                <a:effectLst/>
                <a:latin typeface="Aptos" panose="020B0004020202020204" pitchFamily="34" charset="0"/>
                <a:ea typeface="Aptos" panose="020B0004020202020204" pitchFamily="34" charset="0"/>
                <a:cs typeface="Arial" panose="020B0604020202020204" pitchFamily="34" charset="0"/>
              </a:rPr>
              <a:t> situations experienced when providing </a:t>
            </a:r>
            <a:r>
              <a:rPr lang="en-GB" kern="100" dirty="0">
                <a:effectLst/>
                <a:latin typeface="Aptos" panose="020B0004020202020204" pitchFamily="34" charset="0"/>
                <a:ea typeface="Aptos" panose="020B0004020202020204" pitchFamily="34" charset="0"/>
                <a:cs typeface="Arial" panose="020B0604020202020204" pitchFamily="34" charset="0"/>
              </a:rPr>
              <a:t>palliative care</a:t>
            </a:r>
            <a:r>
              <a:rPr lang="en-CA" kern="100" dirty="0">
                <a:effectLst/>
                <a:latin typeface="Aptos" panose="020B0004020202020204" pitchFamily="34" charset="0"/>
                <a:ea typeface="Aptos" panose="020B0004020202020204" pitchFamily="34" charset="0"/>
                <a:cs typeface="Arial" panose="020B0604020202020204" pitchFamily="34" charset="0"/>
              </a:rPr>
              <a:t>, </a:t>
            </a:r>
            <a:r>
              <a:rPr lang="en-GB" kern="100" dirty="0">
                <a:effectLst/>
                <a:latin typeface="Aptos" panose="020B0004020202020204" pitchFamily="34" charset="0"/>
                <a:ea typeface="Aptos" panose="020B0004020202020204" pitchFamily="34" charset="0"/>
                <a:cs typeface="Arial" panose="020B0604020202020204" pitchFamily="34" charset="0"/>
              </a:rPr>
              <a:t>you might find yourself drifting </a:t>
            </a:r>
            <a:r>
              <a:rPr lang="en-CA" kern="100" dirty="0">
                <a:effectLst/>
                <a:latin typeface="Aptos" panose="020B0004020202020204" pitchFamily="34" charset="0"/>
                <a:ea typeface="Aptos" panose="020B0004020202020204" pitchFamily="34" charset="0"/>
                <a:cs typeface="Arial" panose="020B0604020202020204" pitchFamily="34" charset="0"/>
              </a:rPr>
              <a:t>towards one side of your river (being emotionally overwhelmed) or the other (apathy). </a:t>
            </a:r>
          </a:p>
          <a:p>
            <a:pPr>
              <a:lnSpc>
                <a:spcPct val="107000"/>
              </a:lnSpc>
              <a:spcAft>
                <a:spcPts val="800"/>
              </a:spcAft>
            </a:pPr>
            <a:r>
              <a:rPr lang="en-GB" kern="100" dirty="0">
                <a:effectLst/>
                <a:latin typeface="Aptos" panose="020B0004020202020204" pitchFamily="34" charset="0"/>
                <a:ea typeface="Aptos" panose="020B0004020202020204" pitchFamily="34" charset="0"/>
                <a:cs typeface="Arial" panose="020B0604020202020204" pitchFamily="34" charset="0"/>
              </a:rPr>
              <a:t>Triggers or professional stressors in </a:t>
            </a:r>
            <a:r>
              <a:rPr lang="en-CA" kern="100" dirty="0">
                <a:effectLst/>
                <a:latin typeface="Aptos" panose="020B0004020202020204" pitchFamily="34" charset="0"/>
                <a:ea typeface="Aptos" panose="020B0004020202020204" pitchFamily="34" charset="0"/>
                <a:cs typeface="Arial" panose="020B0604020202020204" pitchFamily="34" charset="0"/>
              </a:rPr>
              <a:t>the profession of </a:t>
            </a:r>
            <a:r>
              <a:rPr lang="en-GB" kern="100" dirty="0">
                <a:effectLst/>
                <a:latin typeface="Aptos" panose="020B0004020202020204" pitchFamily="34" charset="0"/>
                <a:ea typeface="Aptos" panose="020B0004020202020204" pitchFamily="34" charset="0"/>
                <a:cs typeface="Arial" panose="020B0604020202020204" pitchFamily="34" charset="0"/>
              </a:rPr>
              <a:t>nursing can range widely, from seeing patient suffering to managing a high patient-to-nurse ratio.</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b="1" kern="100" dirty="0">
                <a:highlight>
                  <a:srgbClr val="FFFF00"/>
                </a:highlight>
                <a:latin typeface="Aptos" panose="020B0004020202020204" pitchFamily="34" charset="0"/>
                <a:ea typeface="Aptos" panose="020B0004020202020204" pitchFamily="34" charset="0"/>
                <a:cs typeface="Arial" panose="020B0604020202020204" pitchFamily="34" charset="0"/>
              </a:rPr>
              <a:t>[</a:t>
            </a:r>
            <a:r>
              <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REFLECTION]</a:t>
            </a:r>
          </a:p>
          <a:p>
            <a:pPr>
              <a:lnSpc>
                <a:spcPct val="107000"/>
              </a:lnSpc>
            </a:pPr>
            <a:r>
              <a:rPr lang="en-GB" kern="100" dirty="0">
                <a:effectLst/>
                <a:latin typeface="Aptos" panose="020B0004020202020204" pitchFamily="34" charset="0"/>
                <a:ea typeface="Aptos" panose="020B0004020202020204" pitchFamily="34" charset="0"/>
                <a:cs typeface="Arial" panose="020B0604020202020204" pitchFamily="34" charset="0"/>
              </a:rPr>
              <a:t>Let's take a moment to reflect on your own journey: </a:t>
            </a:r>
            <a:r>
              <a:rPr lang="en-GB" b="1"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[PAUSE - LET GROUP LOOK AT SLIDE]</a:t>
            </a:r>
            <a:endPar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Think about the stressors </a:t>
            </a:r>
            <a:r>
              <a:rPr lang="en-CA" kern="100" dirty="0">
                <a:effectLst/>
                <a:latin typeface="Aptos" panose="020B0004020202020204" pitchFamily="34" charset="0"/>
                <a:ea typeface="Aptos" panose="020B0004020202020204" pitchFamily="34" charset="0"/>
                <a:cs typeface="Arial" panose="020B0604020202020204" pitchFamily="34" charset="0"/>
              </a:rPr>
              <a:t>(either listed on this slide or others) </a:t>
            </a:r>
            <a:r>
              <a:rPr lang="en-GB" kern="100" dirty="0">
                <a:effectLst/>
                <a:latin typeface="Aptos" panose="020B0004020202020204" pitchFamily="34" charset="0"/>
                <a:ea typeface="Aptos" panose="020B0004020202020204" pitchFamily="34" charset="0"/>
                <a:cs typeface="Arial" panose="020B0604020202020204" pitchFamily="34" charset="0"/>
              </a:rPr>
              <a:t>that hit you the hardest. What are they?</a:t>
            </a:r>
            <a:endParaRPr lang="en-CA"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How do these stressors affect your emotional and physical well-being? </a:t>
            </a:r>
            <a:endParaRPr lang="en-CA" kern="100" dirty="0">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Arial" panose="020B0604020202020204" pitchFamily="34" charset="0"/>
              </a:rPr>
              <a:t>What could you do to better manage these triggers and navigate your emotional “River of Well-Being”. </a:t>
            </a:r>
          </a:p>
          <a:p>
            <a:pPr lvl="0">
              <a:lnSpc>
                <a:spcPct val="107000"/>
              </a:lnSpc>
            </a:pPr>
            <a:r>
              <a:rPr lang="en-GB" b="1" kern="100" dirty="0">
                <a:highlight>
                  <a:srgbClr val="FFFF00"/>
                </a:highlight>
                <a:latin typeface="Aptos" panose="020B0004020202020204" pitchFamily="34" charset="0"/>
                <a:ea typeface="Aptos" panose="020B0004020202020204" pitchFamily="34" charset="0"/>
                <a:cs typeface="Arial" panose="020B0604020202020204" pitchFamily="34" charset="0"/>
              </a:rPr>
              <a:t>[SHARE AS A GROUP – IF TIME]</a:t>
            </a:r>
            <a:endParaRPr lang="en-CA" b="1" kern="100" dirty="0">
              <a:effectLst/>
              <a:highlight>
                <a:srgbClr val="FFFF00"/>
              </a:highlight>
              <a:latin typeface="Aptos" panose="020B0004020202020204" pitchFamily="34" charset="0"/>
              <a:ea typeface="Aptos" panose="020B0004020202020204" pitchFamily="34" charset="0"/>
              <a:cs typeface="Arial" panose="020B0604020202020204" pitchFamily="34"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6</a:t>
            </a:fld>
            <a:endParaRPr lang="en-GB" dirty="0"/>
          </a:p>
        </p:txBody>
      </p:sp>
      <p:sp>
        <p:nvSpPr>
          <p:cNvPr id="5" name="Rectangle 4">
            <a:extLst>
              <a:ext uri="{FF2B5EF4-FFF2-40B4-BE49-F238E27FC236}">
                <a16:creationId xmlns:a16="http://schemas.microsoft.com/office/drawing/2014/main" id="{1537195A-2F39-389D-226F-98DEE00B706E}"/>
              </a:ext>
            </a:extLst>
          </p:cNvPr>
          <p:cNvSpPr/>
          <p:nvPr/>
        </p:nvSpPr>
        <p:spPr>
          <a:xfrm>
            <a:off x="133683" y="7302500"/>
            <a:ext cx="6614447" cy="189111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398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1162050"/>
            <a:ext cx="5029200" cy="2828925"/>
          </a:xfrm>
        </p:spPr>
      </p:sp>
      <p:sp>
        <p:nvSpPr>
          <p:cNvPr id="3" name="Notes Placeholder 2"/>
          <p:cNvSpPr>
            <a:spLocks noGrp="1"/>
          </p:cNvSpPr>
          <p:nvPr>
            <p:ph type="body" idx="1"/>
          </p:nvPr>
        </p:nvSpPr>
        <p:spPr>
          <a:xfrm>
            <a:off x="219241" y="4029423"/>
            <a:ext cx="6443330" cy="4800544"/>
          </a:xfrm>
        </p:spPr>
        <p:txBody>
          <a:bodyPr/>
          <a:lstStyle/>
          <a:p>
            <a:pPr algn="l"/>
            <a:r>
              <a:rPr lang="en-CA" b="1" u="sng" cap="all" dirty="0">
                <a:highlight>
                  <a:srgbClr val="FFFF00"/>
                </a:highlight>
                <a:ea typeface="Calibri" panose="020F0502020204030204" pitchFamily="34" charset="0"/>
                <a:cs typeface="Arial" panose="020B0604020202020204" pitchFamily="34" charset="0"/>
              </a:rPr>
              <a:t>FACILITATOR NOTES </a:t>
            </a:r>
            <a:r>
              <a:rPr lang="en-CA" b="1" i="0" dirty="0">
                <a:solidFill>
                  <a:srgbClr val="0D0D0D"/>
                </a:solidFill>
                <a:effectLst/>
                <a:highlight>
                  <a:srgbClr val="FFFF00"/>
                </a:highlight>
              </a:rPr>
              <a:t>:</a:t>
            </a:r>
          </a:p>
          <a:p>
            <a:pPr>
              <a:spcBef>
                <a:spcPts val="600"/>
              </a:spcBef>
            </a:pPr>
            <a:r>
              <a:rPr lang="en-CA" dirty="0">
                <a:solidFill>
                  <a:srgbClr val="363E4E"/>
                </a:solidFill>
                <a:effectLst/>
                <a:highlight>
                  <a:srgbClr val="FFFFFF"/>
                </a:highlight>
                <a:ea typeface="Times New Roman" panose="02020603050405020304" pitchFamily="18" charset="0"/>
                <a:cs typeface="Arial" panose="020B0604020202020204" pitchFamily="34" charset="0"/>
              </a:rPr>
              <a:t>Shifting your perspective" refers to the act of consciously changing or altering your point of view, mindset, or way of looking at a situation, issue, or problem.</a:t>
            </a:r>
          </a:p>
          <a:p>
            <a:pPr>
              <a:spcBef>
                <a:spcPts val="600"/>
              </a:spcBef>
            </a:pPr>
            <a:endParaRPr lang="en-CA" dirty="0">
              <a:effectLst/>
              <a:highlight>
                <a:srgbClr val="FFFFFF"/>
              </a:highlight>
              <a:ea typeface="Aptos" panose="020B0004020202020204" pitchFamily="34" charset="0"/>
              <a:cs typeface="Times New Roman" panose="02020603050405020304" pitchFamily="18" charset="0"/>
            </a:endParaRPr>
          </a:p>
          <a:p>
            <a:pPr>
              <a:spcAft>
                <a:spcPts val="600"/>
              </a:spcAf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By shifting your perspective, you can understand challenges in a new way. </a:t>
            </a:r>
            <a:endParaRPr lang="en-CA" dirty="0">
              <a:effectLst/>
              <a:highlight>
                <a:srgbClr val="FFFFFF"/>
              </a:highlight>
              <a:ea typeface="Aptos" panose="020B0004020202020204" pitchFamily="34" charset="0"/>
              <a:cs typeface="Times New Roman" panose="02020603050405020304" pitchFamily="18" charset="0"/>
            </a:endParaRPr>
          </a:p>
          <a:p>
            <a:pPr>
              <a:spcAft>
                <a:spcPts val="600"/>
              </a:spcAf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This fresh viewpoint can help you handle stress more effectively. Here’s how:</a:t>
            </a:r>
            <a:endParaRPr lang="en-CA" dirty="0">
              <a:effectLst/>
              <a:highlight>
                <a:srgbClr val="FFFFFF"/>
              </a:highlight>
              <a:ea typeface="Aptos" panose="020B000402020202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Understand that difficult times are just moments and don't shape your whole life.</a:t>
            </a:r>
            <a:endParaRPr lang="en-CA" dirty="0">
              <a:solidFill>
                <a:srgbClr val="363E4E"/>
              </a:solidFill>
              <a:effectLst/>
              <a:highlight>
                <a:srgbClr val="FFFFFF"/>
              </a:highlight>
              <a:ea typeface="Aptos" panose="020B000402020202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See challenges as obstacles you're capable of overcoming, rather than massive barriers.</a:t>
            </a:r>
            <a:endParaRPr lang="en-CA" dirty="0">
              <a:solidFill>
                <a:srgbClr val="363E4E"/>
              </a:solidFill>
              <a:effectLst/>
              <a:highlight>
                <a:srgbClr val="FFFFFF"/>
              </a:highlight>
              <a:ea typeface="Aptos" panose="020B000402020202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Be proactive and maintain a positive mindset when facing problems.</a:t>
            </a:r>
            <a:endParaRPr lang="en-CA" dirty="0">
              <a:solidFill>
                <a:srgbClr val="363E4E"/>
              </a:solidFill>
              <a:effectLst/>
              <a:highlight>
                <a:srgbClr val="FFFFFF"/>
              </a:highlight>
              <a:ea typeface="Aptos" panose="020B0004020202020204" pitchFamily="34" charset="0"/>
              <a:cs typeface="Times New Roman" panose="02020603050405020304" pitchFamily="18" charset="0"/>
            </a:endParaRPr>
          </a:p>
          <a:p>
            <a:pPr marL="342900" lvl="0" indent="-342900">
              <a:spcAft>
                <a:spcPts val="600"/>
              </a:spcAft>
              <a:buSzPts val="1000"/>
              <a:buFont typeface="Symbol" panose="05050102010706020507" pitchFamily="18" charset="2"/>
              <a:buChar char=""/>
              <a:tabLst>
                <a:tab pos="457200" algn="l"/>
              </a:tabLst>
            </a:pP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Remember the importance of self-care; </a:t>
            </a:r>
            <a:r>
              <a:rPr lang="en-CA" u="sng" dirty="0">
                <a:solidFill>
                  <a:srgbClr val="363E4E"/>
                </a:solidFill>
                <a:effectLst/>
                <a:highlight>
                  <a:srgbClr val="FFFFFF"/>
                </a:highlight>
                <a:ea typeface="Times New Roman" panose="02020603050405020304" pitchFamily="18" charset="0"/>
                <a:cs typeface="Times New Roman" panose="02020603050405020304" pitchFamily="18" charset="0"/>
              </a:rPr>
              <a:t>it's key to managing stress well</a:t>
            </a:r>
            <a:r>
              <a:rPr lang="en-CA" dirty="0">
                <a:solidFill>
                  <a:srgbClr val="363E4E"/>
                </a:solidFill>
                <a:effectLst/>
                <a:highlight>
                  <a:srgbClr val="FFFFFF"/>
                </a:highlight>
                <a:ea typeface="Times New Roman" panose="02020603050405020304" pitchFamily="18" charset="0"/>
                <a:cs typeface="Times New Roman" panose="02020603050405020304" pitchFamily="18" charset="0"/>
              </a:rPr>
              <a:t>..</a:t>
            </a:r>
            <a:endParaRPr lang="en-CA" dirty="0">
              <a:solidFill>
                <a:srgbClr val="363E4E"/>
              </a:solidFill>
              <a:effectLst/>
              <a:highlight>
                <a:srgbClr val="FFFFFF"/>
              </a:highlight>
              <a:ea typeface="Aptos" panose="020B0004020202020204" pitchFamily="34" charset="0"/>
              <a:cs typeface="Times New Roman" panose="02020603050405020304" pitchFamily="18"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7</a:t>
            </a:fld>
            <a:endParaRPr lang="en-GB" dirty="0"/>
          </a:p>
        </p:txBody>
      </p:sp>
    </p:spTree>
    <p:extLst>
      <p:ext uri="{BB962C8B-B14F-4D97-AF65-F5344CB8AC3E}">
        <p14:creationId xmlns:p14="http://schemas.microsoft.com/office/powerpoint/2010/main" val="158162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27000"/>
            <a:ext cx="4035425" cy="2270125"/>
          </a:xfrm>
        </p:spPr>
      </p:sp>
      <p:sp>
        <p:nvSpPr>
          <p:cNvPr id="3" name="Notes Placeholder 2"/>
          <p:cNvSpPr>
            <a:spLocks noGrp="1"/>
          </p:cNvSpPr>
          <p:nvPr>
            <p:ph type="body" idx="1"/>
          </p:nvPr>
        </p:nvSpPr>
        <p:spPr>
          <a:xfrm>
            <a:off x="105069" y="2511425"/>
            <a:ext cx="6671674" cy="6657975"/>
          </a:xfrm>
        </p:spPr>
        <p:txBody>
          <a:bodyPr/>
          <a:lstStyle/>
          <a:p>
            <a:pPr algn="l"/>
            <a:r>
              <a:rPr lang="en-CA" b="1" u="sng" cap="all" dirty="0">
                <a:highlight>
                  <a:srgbClr val="FFFF00"/>
                </a:highlight>
                <a:ea typeface="Calibri" panose="020F0502020204030204" pitchFamily="34" charset="0"/>
                <a:cs typeface="Arial" panose="020B0604020202020204" pitchFamily="34" charset="0"/>
              </a:rPr>
              <a:t>FACILITATOR NOTES </a:t>
            </a:r>
            <a:r>
              <a:rPr lang="en-CA" b="1" i="0" dirty="0">
                <a:solidFill>
                  <a:srgbClr val="0D0D0D"/>
                </a:solidFill>
                <a:effectLst/>
              </a:rPr>
              <a:t>:</a:t>
            </a:r>
          </a:p>
          <a:p>
            <a:pPr>
              <a:lnSpc>
                <a:spcPct val="107000"/>
              </a:lnSpc>
              <a:spcAft>
                <a:spcPts val="800"/>
              </a:spcAft>
            </a:pPr>
            <a:r>
              <a:rPr lang="en-CA" kern="100" dirty="0">
                <a:effectLst/>
                <a:ea typeface="Aptos" panose="020B0004020202020204" pitchFamily="34" charset="0"/>
                <a:cs typeface="Arial" panose="020B0604020202020204" pitchFamily="34" charset="0"/>
              </a:rPr>
              <a:t>The S.H.I.F.T. Model offers a useful framework to help manage compassion fatigue, steering you towards maintaining your balance in the “River of Well-being”. </a:t>
            </a:r>
          </a:p>
          <a:p>
            <a:pPr>
              <a:lnSpc>
                <a:spcPct val="107000"/>
              </a:lnSpc>
              <a:spcAft>
                <a:spcPts val="800"/>
              </a:spcAft>
            </a:pPr>
            <a:r>
              <a:rPr lang="en-CA" kern="100" dirty="0">
                <a:effectLst/>
                <a:ea typeface="Aptos" panose="020B0004020202020204" pitchFamily="34" charset="0"/>
                <a:cs typeface="Arial" panose="020B0604020202020204" pitchFamily="34" charset="0"/>
              </a:rPr>
              <a:t>Let’s break down how you can use each part of this model to enhance your resilience and manage compassion fatigue more effectively.</a:t>
            </a:r>
          </a:p>
          <a:p>
            <a:r>
              <a:rPr lang="en-CA" b="1" kern="100" dirty="0">
                <a:effectLst/>
                <a:latin typeface="Calibri" panose="020F0502020204030204" pitchFamily="34" charset="0"/>
                <a:ea typeface="Calibri" panose="020F0502020204030204" pitchFamily="34" charset="0"/>
                <a:cs typeface="Arial" panose="020B0604020202020204" pitchFamily="34" charset="0"/>
              </a:rPr>
              <a:t>S - Seek Alternative Viewpoints: </a:t>
            </a:r>
          </a:p>
          <a:p>
            <a:r>
              <a:rPr lang="en-CA" kern="100" dirty="0">
                <a:effectLst/>
                <a:latin typeface="Calibri" panose="020F0502020204030204" pitchFamily="34" charset="0"/>
                <a:ea typeface="Calibri" panose="020F0502020204030204" pitchFamily="34" charset="0"/>
                <a:cs typeface="Arial" panose="020B0604020202020204" pitchFamily="34" charset="0"/>
              </a:rPr>
              <a:t>Actively seek out different perspectives from diverse sources like books, articles, or conversations with various individuals. </a:t>
            </a:r>
          </a:p>
          <a:p>
            <a:pPr marL="342900" lvl="0" indent="-342900">
              <a:buFont typeface="Symbol" panose="05050102010706020507" pitchFamily="18" charset="2"/>
              <a:buChar char=""/>
            </a:pPr>
            <a:r>
              <a:rPr lang="en-CA" kern="100" dirty="0">
                <a:effectLst/>
                <a:latin typeface="Calibri" panose="020F0502020204030204" pitchFamily="34" charset="0"/>
                <a:ea typeface="Calibri" panose="020F0502020204030204" pitchFamily="34" charset="0"/>
                <a:cs typeface="Arial" panose="020B0604020202020204" pitchFamily="34" charset="0"/>
              </a:rPr>
              <a:t>Engaging with different viewpoints broadens your understanding and encourages alternative interpretations of situations.</a:t>
            </a:r>
          </a:p>
          <a:p>
            <a:r>
              <a:rPr lang="en-CA" b="1" kern="100" dirty="0">
                <a:effectLst/>
                <a:latin typeface="Calibri" panose="020F0502020204030204" pitchFamily="34" charset="0"/>
                <a:ea typeface="Calibri" panose="020F0502020204030204" pitchFamily="34" charset="0"/>
                <a:cs typeface="Arial" panose="020B0604020202020204" pitchFamily="34" charset="0"/>
              </a:rPr>
              <a:t> </a:t>
            </a:r>
          </a:p>
          <a:p>
            <a:r>
              <a:rPr lang="en-CA" b="1" kern="100" dirty="0">
                <a:effectLst/>
                <a:latin typeface="Calibri" panose="020F0502020204030204" pitchFamily="34" charset="0"/>
                <a:ea typeface="Calibri" panose="020F0502020204030204" pitchFamily="34" charset="0"/>
                <a:cs typeface="Arial" panose="020B0604020202020204" pitchFamily="34" charset="0"/>
              </a:rPr>
              <a:t>H - Harness Gratitude: </a:t>
            </a:r>
          </a:p>
          <a:p>
            <a:pPr marL="457200"/>
            <a:r>
              <a:rPr lang="en-CA" kern="100" dirty="0">
                <a:effectLst/>
                <a:latin typeface="Calibri" panose="020F0502020204030204" pitchFamily="34" charset="0"/>
                <a:ea typeface="Calibri" panose="020F0502020204030204" pitchFamily="34" charset="0"/>
                <a:cs typeface="Arial" panose="020B0604020202020204" pitchFamily="34" charset="0"/>
              </a:rPr>
              <a:t>Focus on appreciating the positive aspects of your life. </a:t>
            </a:r>
          </a:p>
          <a:p>
            <a:pPr marL="342900" lvl="0" indent="-342900">
              <a:buFont typeface="Symbol" panose="05050102010706020507" pitchFamily="18" charset="2"/>
              <a:buChar char=""/>
            </a:pPr>
            <a:r>
              <a:rPr lang="en-CA" kern="100" dirty="0">
                <a:effectLst/>
                <a:latin typeface="Calibri" panose="020F0502020204030204" pitchFamily="34" charset="0"/>
                <a:ea typeface="Calibri" panose="020F0502020204030204" pitchFamily="34" charset="0"/>
                <a:cs typeface="Arial" panose="020B0604020202020204" pitchFamily="34" charset="0"/>
              </a:rPr>
              <a:t>Consider starting a gratitude journal or pausing daily to reflect on things you are grateful for. This act can redirect your perspective towards the abundance and blessings in your life.</a:t>
            </a:r>
          </a:p>
          <a:p>
            <a:pPr lvl="0"/>
            <a:endParaRPr lang="en-CA" b="1" kern="100" dirty="0">
              <a:effectLst/>
              <a:latin typeface="Calibri" panose="020F0502020204030204" pitchFamily="34" charset="0"/>
              <a:ea typeface="Calibri" panose="020F0502020204030204" pitchFamily="34" charset="0"/>
              <a:cs typeface="Arial" panose="020B0604020202020204" pitchFamily="34" charset="0"/>
            </a:endParaRPr>
          </a:p>
          <a:p>
            <a:r>
              <a:rPr lang="en-CA" b="1" kern="100" dirty="0">
                <a:effectLst/>
                <a:latin typeface="Calibri" panose="020F0502020204030204" pitchFamily="34" charset="0"/>
                <a:ea typeface="Calibri" panose="020F0502020204030204" pitchFamily="34" charset="0"/>
                <a:cs typeface="Arial" panose="020B0604020202020204" pitchFamily="34" charset="0"/>
              </a:rPr>
              <a:t> I - Identify Limiting Beliefs: </a:t>
            </a:r>
          </a:p>
          <a:p>
            <a:r>
              <a:rPr lang="en-CA" kern="100" dirty="0">
                <a:effectLst/>
                <a:latin typeface="Calibri" panose="020F0502020204030204" pitchFamily="34" charset="0"/>
                <a:ea typeface="Calibri" panose="020F0502020204030204" pitchFamily="34" charset="0"/>
                <a:cs typeface="Arial" panose="020B0604020202020204" pitchFamily="34" charset="0"/>
              </a:rPr>
              <a:t>Be aware of any negative or self-limiting beliefs influencing your outlook. </a:t>
            </a:r>
          </a:p>
          <a:p>
            <a:pPr marL="342900" lvl="0" indent="-342900">
              <a:buFont typeface="Symbol" panose="05050102010706020507" pitchFamily="18" charset="2"/>
              <a:buChar char=""/>
            </a:pPr>
            <a:r>
              <a:rPr lang="en-CA" kern="100" dirty="0">
                <a:effectLst/>
                <a:latin typeface="Calibri" panose="020F0502020204030204" pitchFamily="34" charset="0"/>
                <a:ea typeface="Calibri" panose="020F0502020204030204" pitchFamily="34" charset="0"/>
                <a:cs typeface="Arial" panose="020B0604020202020204" pitchFamily="34" charset="0"/>
              </a:rPr>
              <a:t>Challenge these beliefs, question their validity, and find evidence against them.</a:t>
            </a:r>
          </a:p>
          <a:p>
            <a:r>
              <a:rPr lang="en-CA" kern="100" dirty="0">
                <a:effectLst/>
                <a:latin typeface="Calibri" panose="020F0502020204030204" pitchFamily="34" charset="0"/>
                <a:ea typeface="Calibri" panose="020F0502020204030204" pitchFamily="34" charset="0"/>
                <a:cs typeface="Arial" panose="020B0604020202020204" pitchFamily="34" charset="0"/>
              </a:rPr>
              <a:t> </a:t>
            </a:r>
            <a:endParaRPr lang="en-CA" b="1" kern="100" dirty="0">
              <a:effectLst/>
              <a:latin typeface="Calibri" panose="020F0502020204030204" pitchFamily="34" charset="0"/>
              <a:ea typeface="Calibri" panose="020F0502020204030204" pitchFamily="34" charset="0"/>
              <a:cs typeface="Arial" panose="020B0604020202020204" pitchFamily="34" charset="0"/>
            </a:endParaRPr>
          </a:p>
          <a:p>
            <a:r>
              <a:rPr lang="en-CA" b="1" kern="100" dirty="0">
                <a:effectLst/>
                <a:latin typeface="Calibri" panose="020F0502020204030204" pitchFamily="34" charset="0"/>
                <a:ea typeface="Calibri" panose="020F0502020204030204" pitchFamily="34" charset="0"/>
                <a:cs typeface="Arial" panose="020B0604020202020204" pitchFamily="34" charset="0"/>
              </a:rPr>
              <a:t>F - Focus on the Present: </a:t>
            </a:r>
          </a:p>
          <a:p>
            <a:r>
              <a:rPr lang="en-CA" kern="100" dirty="0">
                <a:effectLst/>
                <a:latin typeface="Calibri" panose="020F0502020204030204" pitchFamily="34" charset="0"/>
                <a:ea typeface="Calibri" panose="020F0502020204030204" pitchFamily="34" charset="0"/>
                <a:cs typeface="Arial" panose="020B0604020202020204" pitchFamily="34" charset="0"/>
              </a:rPr>
              <a:t>Practice mindfulness to anchor yourself in the current moment, fostering a non-judgmental awareness of your thoughts and emotions. </a:t>
            </a:r>
          </a:p>
          <a:p>
            <a:pPr marL="342900" lvl="0" indent="-342900">
              <a:buFont typeface="Symbol" panose="05050102010706020507" pitchFamily="18" charset="2"/>
              <a:buChar char=""/>
            </a:pPr>
            <a:r>
              <a:rPr lang="en-CA" kern="100" dirty="0">
                <a:effectLst/>
                <a:latin typeface="Calibri" panose="020F0502020204030204" pitchFamily="34" charset="0"/>
                <a:ea typeface="Calibri" panose="020F0502020204030204" pitchFamily="34" charset="0"/>
                <a:cs typeface="Arial" panose="020B0604020202020204" pitchFamily="34" charset="0"/>
              </a:rPr>
              <a:t>By being present, you can analyze your perspectives and thought patterns without being overwhelmed by them.</a:t>
            </a:r>
          </a:p>
          <a:p>
            <a:r>
              <a:rPr lang="en-CA" kern="100" dirty="0">
                <a:effectLst/>
                <a:latin typeface="Calibri" panose="020F0502020204030204" pitchFamily="34" charset="0"/>
                <a:ea typeface="Calibri" panose="020F0502020204030204" pitchFamily="34" charset="0"/>
                <a:cs typeface="Arial" panose="020B0604020202020204" pitchFamily="34" charset="0"/>
              </a:rPr>
              <a:t> </a:t>
            </a:r>
          </a:p>
          <a:p>
            <a:r>
              <a:rPr lang="en-CA" b="1" kern="100" dirty="0">
                <a:effectLst/>
                <a:latin typeface="Calibri" panose="020F0502020204030204" pitchFamily="34" charset="0"/>
                <a:ea typeface="Calibri" panose="020F0502020204030204" pitchFamily="34" charset="0"/>
                <a:cs typeface="Arial" panose="020B0604020202020204" pitchFamily="34" charset="0"/>
              </a:rPr>
              <a:t>T - Treasure Past Successes: </a:t>
            </a:r>
          </a:p>
          <a:p>
            <a:r>
              <a:rPr lang="en-CA" kern="100" dirty="0">
                <a:effectLst/>
                <a:latin typeface="Calibri" panose="020F0502020204030204" pitchFamily="34" charset="0"/>
                <a:ea typeface="Calibri" panose="020F0502020204030204" pitchFamily="34" charset="0"/>
                <a:cs typeface="Arial" panose="020B0604020202020204" pitchFamily="34" charset="0"/>
              </a:rPr>
              <a:t>Reflect on past achievements to bolster your confidence and recall your abilities. </a:t>
            </a:r>
          </a:p>
          <a:p>
            <a:pPr marL="342900" lvl="0" indent="-342900">
              <a:buFont typeface="Symbol" panose="05050102010706020507" pitchFamily="18" charset="2"/>
              <a:buChar char=""/>
            </a:pPr>
            <a:r>
              <a:rPr lang="en-CA" kern="100" dirty="0">
                <a:effectLst/>
                <a:latin typeface="Calibri" panose="020F0502020204030204" pitchFamily="34" charset="0"/>
                <a:ea typeface="Calibri" panose="020F0502020204030204" pitchFamily="34" charset="0"/>
                <a:cs typeface="Arial" panose="020B0604020202020204" pitchFamily="34" charset="0"/>
              </a:rPr>
              <a:t>Nurture a positive self-image, shifting your perspective towards growth and possibility.</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8</a:t>
            </a:fld>
            <a:endParaRPr lang="en-GB" dirty="0"/>
          </a:p>
        </p:txBody>
      </p:sp>
    </p:spTree>
    <p:extLst>
      <p:ext uri="{BB962C8B-B14F-4D97-AF65-F5344CB8AC3E}">
        <p14:creationId xmlns:p14="http://schemas.microsoft.com/office/powerpoint/2010/main" val="69518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6446" y="4385987"/>
            <a:ext cx="6443330" cy="4800544"/>
          </a:xfrm>
        </p:spPr>
        <p:txBody>
          <a:bodyPr/>
          <a:lstStyle/>
          <a:p>
            <a:pPr algn="l"/>
            <a:r>
              <a:rPr lang="en-CA" b="1" u="sng" cap="all" dirty="0">
                <a:highlight>
                  <a:srgbClr val="FFFF00"/>
                </a:highlight>
                <a:ea typeface="Calibri" panose="020F0502020204030204" pitchFamily="34" charset="0"/>
                <a:cs typeface="Arial" panose="020B0604020202020204" pitchFamily="34" charset="0"/>
              </a:rPr>
              <a:t>FACILITATOR NOTES </a:t>
            </a:r>
            <a:r>
              <a:rPr lang="en-CA" b="1" i="0" dirty="0">
                <a:solidFill>
                  <a:srgbClr val="0D0D0D"/>
                </a:solidFill>
                <a:effectLst/>
                <a:highlight>
                  <a:srgbClr val="FFFF00"/>
                </a:highlight>
              </a:rPr>
              <a:t>:</a:t>
            </a:r>
          </a:p>
          <a:p>
            <a:pPr>
              <a:lnSpc>
                <a:spcPct val="107000"/>
              </a:lnSpc>
              <a:spcAft>
                <a:spcPts val="800"/>
              </a:spcAft>
            </a:pPr>
            <a:r>
              <a:rPr lang="en-CA" kern="100" dirty="0">
                <a:effectLst/>
                <a:ea typeface="Aptos" panose="020B0004020202020204" pitchFamily="34" charset="0"/>
                <a:cs typeface="Arial" panose="020B0604020202020204" pitchFamily="34" charset="0"/>
              </a:rPr>
              <a:t>As we wrap up our session on navigating your “River of Well-being” through Emotional Intelligence skills, let's anchor ourselves with some key takeaways..</a:t>
            </a:r>
          </a:p>
          <a:p>
            <a:pPr>
              <a:lnSpc>
                <a:spcPct val="107000"/>
              </a:lnSpc>
              <a:spcAft>
                <a:spcPts val="800"/>
              </a:spcAft>
            </a:pPr>
            <a:r>
              <a:rPr lang="en-CA" kern="100" dirty="0">
                <a:effectLst/>
                <a:ea typeface="Aptos" panose="020B0004020202020204" pitchFamily="34" charset="0"/>
                <a:cs typeface="Arial" panose="020B0604020202020204" pitchFamily="34" charset="0"/>
              </a:rPr>
              <a:t>Key Takeaways:</a:t>
            </a:r>
          </a:p>
          <a:p>
            <a:pPr marL="342900" lvl="0" indent="-342900">
              <a:lnSpc>
                <a:spcPct val="107000"/>
              </a:lnSpc>
              <a:buFont typeface="Symbol" panose="05050102010706020507" pitchFamily="18" charset="2"/>
              <a:buChar char=""/>
            </a:pPr>
            <a:r>
              <a:rPr lang="en-CA" b="1" kern="100" dirty="0">
                <a:effectLst/>
                <a:ea typeface="Aptos" panose="020B0004020202020204" pitchFamily="34" charset="0"/>
                <a:cs typeface="Arial" panose="020B0604020202020204" pitchFamily="34" charset="0"/>
              </a:rPr>
              <a:t>Know Your Emotional Landscape: </a:t>
            </a:r>
            <a:r>
              <a:rPr lang="en-CA" kern="100" dirty="0">
                <a:effectLst/>
                <a:ea typeface="Aptos" panose="020B0004020202020204" pitchFamily="34" charset="0"/>
                <a:cs typeface="Arial" panose="020B0604020202020204" pitchFamily="34" charset="0"/>
              </a:rPr>
              <a:t>Start by recognizing and understanding your emotions. This self-awareness is your compass on the river, helping you navigate through both calm and turbulent waters.</a:t>
            </a:r>
          </a:p>
          <a:p>
            <a:pPr marL="342900" lvl="0" indent="-342900">
              <a:lnSpc>
                <a:spcPct val="107000"/>
              </a:lnSpc>
              <a:buFont typeface="Symbol" panose="05050102010706020507" pitchFamily="18" charset="2"/>
              <a:buChar char=""/>
            </a:pPr>
            <a:r>
              <a:rPr lang="en-CA" b="1" kern="100" dirty="0">
                <a:effectLst/>
                <a:ea typeface="Aptos" panose="020B0004020202020204" pitchFamily="34" charset="0"/>
                <a:cs typeface="Arial" panose="020B0604020202020204" pitchFamily="34" charset="0"/>
              </a:rPr>
              <a:t>Balance is Key: </a:t>
            </a:r>
            <a:r>
              <a:rPr lang="en-CA" kern="100" dirty="0">
                <a:effectLst/>
                <a:ea typeface="Aptos" panose="020B0004020202020204" pitchFamily="34" charset="0"/>
                <a:cs typeface="Arial" panose="020B0604020202020204" pitchFamily="34" charset="0"/>
              </a:rPr>
              <a:t>Remember, the goal is to stay in the flow of the river, skilfully steering between too much chaos and excessive rigidity. Finding that balance keeps your emotional well-being in check.</a:t>
            </a:r>
          </a:p>
          <a:p>
            <a:pPr marL="342900" lvl="0" indent="-342900">
              <a:lnSpc>
                <a:spcPct val="107000"/>
              </a:lnSpc>
              <a:spcAft>
                <a:spcPts val="800"/>
              </a:spcAft>
              <a:buFont typeface="Symbol" panose="05050102010706020507" pitchFamily="18" charset="2"/>
              <a:buChar char=""/>
            </a:pPr>
            <a:r>
              <a:rPr lang="en-CA" b="1" kern="100" dirty="0">
                <a:effectLst/>
                <a:ea typeface="Aptos" panose="020B0004020202020204" pitchFamily="34" charset="0"/>
                <a:cs typeface="Arial" panose="020B0604020202020204" pitchFamily="34" charset="0"/>
              </a:rPr>
              <a:t>Continuous Reflection and Adaptation: </a:t>
            </a:r>
            <a:r>
              <a:rPr lang="en-CA" kern="100" dirty="0">
                <a:effectLst/>
                <a:ea typeface="Aptos" panose="020B0004020202020204" pitchFamily="34" charset="0"/>
                <a:cs typeface="Arial" panose="020B0604020202020204" pitchFamily="34" charset="0"/>
              </a:rPr>
              <a:t>Navigating your “River of Well-being” is an ongoing journey. Regular reflection on your emotional state (through mindfulness), knowing your triggers and adapting your thoughts and actions is crucial for maintaining balance and resilience.</a:t>
            </a:r>
          </a:p>
          <a:p>
            <a:pPr>
              <a:lnSpc>
                <a:spcPct val="107000"/>
              </a:lnSpc>
              <a:spcAft>
                <a:spcPts val="800"/>
              </a:spcAft>
            </a:pPr>
            <a:r>
              <a:rPr lang="en-CA" b="1" kern="100" dirty="0">
                <a:effectLst/>
                <a:ea typeface="Aptos" panose="020B0004020202020204" pitchFamily="34" charset="0"/>
                <a:cs typeface="Arial" panose="020B0604020202020204" pitchFamily="34" charset="0"/>
              </a:rPr>
              <a:t>Action Step: Before our next meeting, I encourage you to pick one takeaway from today and implement it into your daily routine. </a:t>
            </a:r>
          </a:p>
          <a:p>
            <a:pPr>
              <a:lnSpc>
                <a:spcPct val="107000"/>
              </a:lnSpc>
              <a:spcAft>
                <a:spcPts val="800"/>
              </a:spcAft>
            </a:pPr>
            <a:r>
              <a:rPr lang="en-CA" kern="100" dirty="0">
                <a:effectLst/>
                <a:ea typeface="Aptos" panose="020B0004020202020204" pitchFamily="34" charset="0"/>
                <a:cs typeface="Arial" panose="020B0604020202020204" pitchFamily="34" charset="0"/>
              </a:rPr>
              <a:t>Remember, journeying through the “River of Well-being” is a continuous process. Being aware of your emotions, adapting and managing your responses will keep you balanced and help you stay resilient against compassion fatigue.</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9</a:t>
            </a:fld>
            <a:endParaRPr lang="en-GB" dirty="0"/>
          </a:p>
        </p:txBody>
      </p:sp>
    </p:spTree>
    <p:extLst>
      <p:ext uri="{BB962C8B-B14F-4D97-AF65-F5344CB8AC3E}">
        <p14:creationId xmlns:p14="http://schemas.microsoft.com/office/powerpoint/2010/main" val="52464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CDC4-63C7-B36D-C508-D8375C894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130B79-EC98-17DC-E376-CA04E52AC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756F48-D68D-5734-5461-BAF131CCA2D4}"/>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21E53256-94D5-AB3B-25F7-1AB6DFE62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BD50B1-778D-AD90-0727-A29F414E8369}"/>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27677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3029-A5CB-1560-676D-825829B569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9D7649-FFBE-AEE1-4C95-388E82C71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C9ABCC-126B-E3C8-7101-DDBC6657A6C9}"/>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D2FAC266-DE93-238D-2245-CEF5C9C4F9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1B0AD-F51D-B739-9153-0A8FE23C6ECA}"/>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14961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397C0-6967-A671-9611-BB35EAB7B3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3E69B-FC93-0FD5-017E-D831EAB1C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518B6-105A-1B07-4192-3FE9FCE025B7}"/>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F05ECC10-0E59-75EE-4D76-16A91D58B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AC06FD-09B0-58A4-B64C-CD682BA4D3BD}"/>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286599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1102-89FB-43DD-B84B-AB78035D6D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47FBA3-6C3A-4FAF-87B6-0A862D3B6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9EE0C5-42DC-45E9-BC51-40E387F24712}"/>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2024-04-24</a:t>
            </a:fld>
            <a:endParaRPr lang="en-CA"/>
          </a:p>
        </p:txBody>
      </p:sp>
      <p:sp>
        <p:nvSpPr>
          <p:cNvPr id="5" name="Footer Placeholder 4">
            <a:extLst>
              <a:ext uri="{FF2B5EF4-FFF2-40B4-BE49-F238E27FC236}">
                <a16:creationId xmlns:a16="http://schemas.microsoft.com/office/drawing/2014/main" id="{0584E630-3A8D-4131-A4C1-7B1FEB68F75E}"/>
              </a:ext>
            </a:extLst>
          </p:cNvPr>
          <p:cNvSpPr>
            <a:spLocks noGrp="1"/>
          </p:cNvSpPr>
          <p:nvPr>
            <p:ph type="ftr" sz="quarter" idx="11"/>
          </p:nvPr>
        </p:nvSpPr>
        <p:spPr>
          <a:xfrm>
            <a:off x="4038600" y="6356351"/>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0FDD67F-4257-442C-8902-B6C0D54020E9}"/>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a:p>
        </p:txBody>
      </p:sp>
    </p:spTree>
    <p:extLst>
      <p:ext uri="{BB962C8B-B14F-4D97-AF65-F5344CB8AC3E}">
        <p14:creationId xmlns:p14="http://schemas.microsoft.com/office/powerpoint/2010/main" val="410590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6425-6AF5-4D92-ADF3-0EB677286AA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60F040B-99C1-4DCD-8422-25769756B1B8}"/>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2024-04-24</a:t>
            </a:fld>
            <a:endParaRPr lang="en-CA"/>
          </a:p>
        </p:txBody>
      </p:sp>
      <p:sp>
        <p:nvSpPr>
          <p:cNvPr id="4" name="Footer Placeholder 3">
            <a:extLst>
              <a:ext uri="{FF2B5EF4-FFF2-40B4-BE49-F238E27FC236}">
                <a16:creationId xmlns:a16="http://schemas.microsoft.com/office/drawing/2014/main" id="{F0A212AB-A959-4AF8-8B2C-68B83F133270}"/>
              </a:ext>
            </a:extLst>
          </p:cNvPr>
          <p:cNvSpPr>
            <a:spLocks noGrp="1"/>
          </p:cNvSpPr>
          <p:nvPr>
            <p:ph type="ftr" sz="quarter" idx="11"/>
          </p:nvPr>
        </p:nvSpPr>
        <p:spPr>
          <a:xfrm>
            <a:off x="4038600" y="6356351"/>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A1941A11-DCE6-4BEA-9036-EB101A45C241}"/>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a:p>
        </p:txBody>
      </p:sp>
    </p:spTree>
    <p:extLst>
      <p:ext uri="{BB962C8B-B14F-4D97-AF65-F5344CB8AC3E}">
        <p14:creationId xmlns:p14="http://schemas.microsoft.com/office/powerpoint/2010/main" val="109797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6B4B7F-6BAD-4850-9406-5617FB785EF2}"/>
              </a:ext>
            </a:extLst>
          </p:cNvPr>
          <p:cNvSpPr>
            <a:spLocks noGrp="1"/>
          </p:cNvSpPr>
          <p:nvPr>
            <p:ph type="ftr" sz="quarter" idx="11"/>
          </p:nvPr>
        </p:nvSpPr>
        <p:spPr>
          <a:xfrm>
            <a:off x="4038600" y="6356351"/>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B67AEE18-74C7-4252-AD15-24A647978E6A}"/>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a:p>
        </p:txBody>
      </p:sp>
    </p:spTree>
    <p:extLst>
      <p:ext uri="{BB962C8B-B14F-4D97-AF65-F5344CB8AC3E}">
        <p14:creationId xmlns:p14="http://schemas.microsoft.com/office/powerpoint/2010/main" val="172700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59D1-2D55-28BE-569D-CF8FA82493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38211B-4B22-1E60-6901-ADEFA08EE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BD051-6051-1B08-C863-5C9FF8FC439E}"/>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D338A314-F840-4613-8F11-DE0894104D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EEAA3-D773-63B7-9869-D121E8BB88E2}"/>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42701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AEBE-3EB4-8843-56CC-EC762F2B3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7F635D-412E-DA95-ADF0-D66F303E68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98D4-95DD-EFBA-5692-1362D6E9B868}"/>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1C9FCCF8-104A-2BC0-AFDB-C46BD3CA0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6EC7B-8DE6-3A99-D538-D4B4DB5BB315}"/>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334308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AEB9-68AE-888A-B204-1DDDE78EA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4C3C9-DED7-01AF-197B-F6B81D8EF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CA1E5-13B9-3C1D-FF6A-32190BE25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B50910-0722-2ED7-1F3E-741DF1A8EBB3}"/>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6" name="Footer Placeholder 5">
            <a:extLst>
              <a:ext uri="{FF2B5EF4-FFF2-40B4-BE49-F238E27FC236}">
                <a16:creationId xmlns:a16="http://schemas.microsoft.com/office/drawing/2014/main" id="{37BE2173-607B-24F6-78BE-36C81B2109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0A2A8B-6EF5-63EA-FF3A-2730F3B8A3A4}"/>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16627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AA42-FDAC-58BF-ACCE-22A554FCD8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57CA3-6780-BF67-B513-4523BD130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D9FFE-5C5B-22CB-49CB-57104EE57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1C3B98-B3CF-6414-F549-9A092F7A0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4C789-5B7A-A68B-273E-DB95F35CB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2F82E-CC8D-A366-58FB-F24AB6649B7C}"/>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8" name="Footer Placeholder 7">
            <a:extLst>
              <a:ext uri="{FF2B5EF4-FFF2-40B4-BE49-F238E27FC236}">
                <a16:creationId xmlns:a16="http://schemas.microsoft.com/office/drawing/2014/main" id="{692FA381-5CAC-08E1-CB55-0FE11945DF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E0E592-55D3-F047-0BA3-E106E3245E7A}"/>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42748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6824-1B1C-0CFC-FECC-8EF3EAE2C3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66A149-D26D-5AF4-8AB8-C14DE5E09576}"/>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4" name="Footer Placeholder 3">
            <a:extLst>
              <a:ext uri="{FF2B5EF4-FFF2-40B4-BE49-F238E27FC236}">
                <a16:creationId xmlns:a16="http://schemas.microsoft.com/office/drawing/2014/main" id="{E51420C0-B654-06F7-ACB9-CA902EDE72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8F6BE7-BCAA-1086-D582-51A85ACFBA22}"/>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35463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3CA26-525B-467A-90F3-D342313810B2}"/>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3" name="Footer Placeholder 2">
            <a:extLst>
              <a:ext uri="{FF2B5EF4-FFF2-40B4-BE49-F238E27FC236}">
                <a16:creationId xmlns:a16="http://schemas.microsoft.com/office/drawing/2014/main" id="{D8C44C5F-A4B8-0844-E7F8-C6120F4191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7A67D0-11C4-FFAE-9048-7AF4C9EE22CB}"/>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234137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DF9C-FDB9-4E7F-B1BF-FA4733F3A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7A82D-D5D3-3990-377B-98BB4315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E7B4C-11AC-268C-7035-97EC15E27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B84D6-2F1A-0B68-553F-50A5B950EB36}"/>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6" name="Footer Placeholder 5">
            <a:extLst>
              <a:ext uri="{FF2B5EF4-FFF2-40B4-BE49-F238E27FC236}">
                <a16:creationId xmlns:a16="http://schemas.microsoft.com/office/drawing/2014/main" id="{A4F38916-84D9-EBAA-F626-35838E5973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723223-E037-F99F-5A01-32ABED7E8355}"/>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101064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B694-2598-2D6A-2E6C-F905D8D6A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61E41B-DA38-26C7-9EE6-CB2DFD9B8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59D55D-5D23-4435-0053-496F90D1C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5111A-30DE-36EC-AB2D-BC8979E69C38}"/>
              </a:ext>
            </a:extLst>
          </p:cNvPr>
          <p:cNvSpPr>
            <a:spLocks noGrp="1"/>
          </p:cNvSpPr>
          <p:nvPr>
            <p:ph type="dt" sz="half" idx="10"/>
          </p:nvPr>
        </p:nvSpPr>
        <p:spPr/>
        <p:txBody>
          <a:bodyPr/>
          <a:lstStyle/>
          <a:p>
            <a:fld id="{49C101C2-D4A4-4B55-B023-5033C1E6F2CD}" type="datetimeFigureOut">
              <a:rPr lang="en-GB" smtClean="0"/>
              <a:t>24/04/2024</a:t>
            </a:fld>
            <a:endParaRPr lang="en-GB"/>
          </a:p>
        </p:txBody>
      </p:sp>
      <p:sp>
        <p:nvSpPr>
          <p:cNvPr id="6" name="Footer Placeholder 5">
            <a:extLst>
              <a:ext uri="{FF2B5EF4-FFF2-40B4-BE49-F238E27FC236}">
                <a16:creationId xmlns:a16="http://schemas.microsoft.com/office/drawing/2014/main" id="{4DFB4798-6ADE-2B8E-5A82-8F827F03ED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DEEC8-0C76-BE27-AED3-449BB8E6B5A0}"/>
              </a:ext>
            </a:extLst>
          </p:cNvPr>
          <p:cNvSpPr>
            <a:spLocks noGrp="1"/>
          </p:cNvSpPr>
          <p:nvPr>
            <p:ph type="sldNum" sz="quarter" idx="12"/>
          </p:nvPr>
        </p:nvSpPr>
        <p:spPr/>
        <p:txBody>
          <a:bodyPr/>
          <a:lstStyle/>
          <a:p>
            <a:fld id="{F3D3764D-CF01-411B-98F2-B3A83A1C18BC}" type="slidenum">
              <a:rPr lang="en-GB" smtClean="0"/>
              <a:t>‹#›</a:t>
            </a:fld>
            <a:endParaRPr lang="en-GB"/>
          </a:p>
        </p:txBody>
      </p:sp>
    </p:spTree>
    <p:extLst>
      <p:ext uri="{BB962C8B-B14F-4D97-AF65-F5344CB8AC3E}">
        <p14:creationId xmlns:p14="http://schemas.microsoft.com/office/powerpoint/2010/main" val="378576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922D2-A7EF-B3EC-7B06-967898787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01287-5FF7-2657-0C1A-5356FE455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50E11-62B7-7C6C-82B9-940CB27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101C2-D4A4-4B55-B023-5033C1E6F2CD}" type="datetimeFigureOut">
              <a:rPr lang="en-GB" smtClean="0"/>
              <a:t>24/04/2024</a:t>
            </a:fld>
            <a:endParaRPr lang="en-GB"/>
          </a:p>
        </p:txBody>
      </p:sp>
      <p:sp>
        <p:nvSpPr>
          <p:cNvPr id="5" name="Footer Placeholder 4">
            <a:extLst>
              <a:ext uri="{FF2B5EF4-FFF2-40B4-BE49-F238E27FC236}">
                <a16:creationId xmlns:a16="http://schemas.microsoft.com/office/drawing/2014/main" id="{16E819C5-DA95-1D7A-1AB1-7DD4C9DD3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4DA0D97-BCFE-0422-4AA9-CF91672DF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D3764D-CF01-411B-98F2-B3A83A1C18BC}" type="slidenum">
              <a:rPr lang="en-GB" smtClean="0"/>
              <a:t>‹#›</a:t>
            </a:fld>
            <a:endParaRPr lang="en-GB"/>
          </a:p>
        </p:txBody>
      </p:sp>
    </p:spTree>
    <p:extLst>
      <p:ext uri="{BB962C8B-B14F-4D97-AF65-F5344CB8AC3E}">
        <p14:creationId xmlns:p14="http://schemas.microsoft.com/office/powerpoint/2010/main" val="227848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ECD40-7082-4367-9985-A1E7816D94E0}"/>
              </a:ext>
            </a:extLst>
          </p:cNvPr>
          <p:cNvSpPr>
            <a:spLocks noGrp="1"/>
          </p:cNvSpPr>
          <p:nvPr>
            <p:ph type="title"/>
          </p:nvPr>
        </p:nvSpPr>
        <p:spPr>
          <a:xfrm>
            <a:off x="749300" y="1023358"/>
            <a:ext cx="10718800" cy="82449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DF8EBD52-58A8-4A50-8DDD-C09DD2F4DF50}"/>
              </a:ext>
            </a:extLst>
          </p:cNvPr>
          <p:cNvSpPr>
            <a:spLocks noGrp="1"/>
          </p:cNvSpPr>
          <p:nvPr>
            <p:ph type="body" idx="1"/>
          </p:nvPr>
        </p:nvSpPr>
        <p:spPr>
          <a:xfrm>
            <a:off x="698500" y="1884609"/>
            <a:ext cx="10769600" cy="412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a:extLst>
              <a:ext uri="{FF2B5EF4-FFF2-40B4-BE49-F238E27FC236}">
                <a16:creationId xmlns:a16="http://schemas.microsoft.com/office/drawing/2014/main" id="{C1B95722-B2B9-44A0-B1F0-511DF00A8FF8}"/>
              </a:ext>
            </a:extLst>
          </p:cNvPr>
          <p:cNvSpPr/>
          <p:nvPr userDrawn="1"/>
        </p:nvSpPr>
        <p:spPr>
          <a:xfrm>
            <a:off x="0" y="0"/>
            <a:ext cx="12192000" cy="986599"/>
          </a:xfrm>
          <a:prstGeom prst="rect">
            <a:avLst/>
          </a:prstGeom>
          <a:gradFill>
            <a:gsLst>
              <a:gs pos="100000">
                <a:srgbClr val="42BA85">
                  <a:alpha val="30000"/>
                </a:srgbClr>
              </a:gs>
              <a:gs pos="35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397A88BC-A27E-4533-981B-D02552CF4E63}"/>
              </a:ext>
            </a:extLst>
          </p:cNvPr>
          <p:cNvSpPr txBox="1"/>
          <p:nvPr userDrawn="1"/>
        </p:nvSpPr>
        <p:spPr>
          <a:xfrm>
            <a:off x="432158" y="393313"/>
            <a:ext cx="5864426" cy="369332"/>
          </a:xfrm>
          <a:prstGeom prst="rect">
            <a:avLst/>
          </a:prstGeom>
          <a:noFill/>
        </p:spPr>
        <p:txBody>
          <a:bodyPr wrap="none" rtlCol="0">
            <a:spAutoFit/>
          </a:bodyPr>
          <a:lstStyle/>
          <a:p>
            <a:r>
              <a:rPr lang="en-US" sz="1800" dirty="0">
                <a:solidFill>
                  <a:srgbClr val="42BA85"/>
                </a:solidFill>
                <a:cs typeface="Calibri Light"/>
              </a:rPr>
              <a:t>Group Activity 1: Emotional Self-Awareness and Mindfulness</a:t>
            </a:r>
            <a:endParaRPr lang="en-CA" sz="1800" dirty="0">
              <a:solidFill>
                <a:srgbClr val="42BA85"/>
              </a:solidFill>
              <a:cs typeface="Calibri Light"/>
            </a:endParaRPr>
          </a:p>
        </p:txBody>
      </p:sp>
      <p:sp>
        <p:nvSpPr>
          <p:cNvPr id="9" name="TextBox 8">
            <a:extLst>
              <a:ext uri="{FF2B5EF4-FFF2-40B4-BE49-F238E27FC236}">
                <a16:creationId xmlns:a16="http://schemas.microsoft.com/office/drawing/2014/main" id="{3F26618C-7426-484F-B5A0-23DC6C28B8D7}"/>
              </a:ext>
            </a:extLst>
          </p:cNvPr>
          <p:cNvSpPr txBox="1"/>
          <p:nvPr userDrawn="1"/>
        </p:nvSpPr>
        <p:spPr>
          <a:xfrm>
            <a:off x="432157" y="132602"/>
            <a:ext cx="3281411" cy="307777"/>
          </a:xfrm>
          <a:prstGeom prst="rect">
            <a:avLst/>
          </a:prstGeom>
          <a:noFill/>
        </p:spPr>
        <p:txBody>
          <a:bodyPr wrap="none" rtlCol="0">
            <a:spAutoFit/>
          </a:bodyPr>
          <a:lstStyle/>
          <a:p>
            <a:r>
              <a:rPr lang="en-US" sz="1400" dirty="0">
                <a:solidFill>
                  <a:schemeClr val="tx1">
                    <a:lumMod val="75000"/>
                    <a:lumOff val="25000"/>
                  </a:schemeClr>
                </a:solidFill>
                <a:cs typeface="Calibri Light"/>
              </a:rPr>
              <a:t>Emotional Intelligence and Palliative Care  </a:t>
            </a:r>
            <a:endParaRPr lang="en-CA" sz="1400" dirty="0">
              <a:solidFill>
                <a:schemeClr val="tx1">
                  <a:lumMod val="75000"/>
                  <a:lumOff val="25000"/>
                </a:schemeClr>
              </a:solidFill>
              <a:cs typeface="Calibri Light"/>
            </a:endParaRPr>
          </a:p>
        </p:txBody>
      </p:sp>
      <p:sp>
        <p:nvSpPr>
          <p:cNvPr id="16" name="TextBox 15">
            <a:extLst>
              <a:ext uri="{FF2B5EF4-FFF2-40B4-BE49-F238E27FC236}">
                <a16:creationId xmlns:a16="http://schemas.microsoft.com/office/drawing/2014/main" id="{30FCEF7F-7CBE-4A21-9ECA-4A4B969B3DB7}"/>
              </a:ext>
            </a:extLst>
          </p:cNvPr>
          <p:cNvSpPr txBox="1"/>
          <p:nvPr userDrawn="1"/>
        </p:nvSpPr>
        <p:spPr>
          <a:xfrm>
            <a:off x="8918575" y="203717"/>
            <a:ext cx="2244725" cy="461665"/>
          </a:xfrm>
          <a:prstGeom prst="rect">
            <a:avLst/>
          </a:prstGeom>
          <a:noFill/>
        </p:spPr>
        <p:txBody>
          <a:bodyPr wrap="square">
            <a:spAutoFit/>
          </a:bodyPr>
          <a:lstStyle/>
          <a:p>
            <a:r>
              <a:rPr lang="en-US" sz="2400" b="1" i="1" cap="none" spc="0" dirty="0">
                <a:ln w="12700">
                  <a:solidFill>
                    <a:schemeClr val="accent3">
                      <a:lumMod val="50000"/>
                    </a:schemeClr>
                  </a:solidFill>
                  <a:prstDash val="solid"/>
                </a:ln>
                <a:solidFill>
                  <a:srgbClr val="00D282"/>
                </a:solidFill>
                <a:effectLst>
                  <a:innerShdw blurRad="177800">
                    <a:schemeClr val="accent3">
                      <a:lumMod val="50000"/>
                    </a:schemeClr>
                  </a:innerShdw>
                </a:effectLst>
                <a:latin typeface="+mj-lt"/>
              </a:rPr>
              <a:t>EXERCISE </a:t>
            </a:r>
            <a:endParaRPr lang="en-CA" sz="2400" dirty="0">
              <a:solidFill>
                <a:srgbClr val="00D282"/>
              </a:solidFill>
            </a:endParaRPr>
          </a:p>
        </p:txBody>
      </p:sp>
    </p:spTree>
    <p:extLst>
      <p:ext uri="{BB962C8B-B14F-4D97-AF65-F5344CB8AC3E}">
        <p14:creationId xmlns:p14="http://schemas.microsoft.com/office/powerpoint/2010/main" val="13887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65FBFD-E6EA-AAA1-48EE-5F7111BBE2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5811520"/>
          </a:xfrm>
          <a:prstGeom prst="rect">
            <a:avLst/>
          </a:prstGeom>
        </p:spPr>
      </p:pic>
      <p:sp>
        <p:nvSpPr>
          <p:cNvPr id="15" name="TextBox 14">
            <a:extLst>
              <a:ext uri="{FF2B5EF4-FFF2-40B4-BE49-F238E27FC236}">
                <a16:creationId xmlns:a16="http://schemas.microsoft.com/office/drawing/2014/main" id="{4119245A-E0C9-AF2D-7825-1845E777E455}"/>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6" name="Picture 15" descr="A close-up of a logo&#10;&#10;Description automatically generated">
            <a:extLst>
              <a:ext uri="{FF2B5EF4-FFF2-40B4-BE49-F238E27FC236}">
                <a16:creationId xmlns:a16="http://schemas.microsoft.com/office/drawing/2014/main" id="{385472E6-4E54-5F79-14C9-C6E5954D0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7" name="TextBox 16">
            <a:extLst>
              <a:ext uri="{FF2B5EF4-FFF2-40B4-BE49-F238E27FC236}">
                <a16:creationId xmlns:a16="http://schemas.microsoft.com/office/drawing/2014/main" id="{26B0EA91-DEE8-1832-0A1E-2BF12C561B08}"/>
              </a:ext>
            </a:extLst>
          </p:cNvPr>
          <p:cNvSpPr txBox="1"/>
          <p:nvPr/>
        </p:nvSpPr>
        <p:spPr>
          <a:xfrm>
            <a:off x="6539636" y="291901"/>
            <a:ext cx="1923604" cy="400110"/>
          </a:xfrm>
          <a:prstGeom prst="rect">
            <a:avLst/>
          </a:prstGeom>
          <a:noFill/>
        </p:spPr>
        <p:txBody>
          <a:bodyPr wrap="none" rtlCol="0">
            <a:spAutoFit/>
          </a:bodyPr>
          <a:lstStyle/>
          <a:p>
            <a:r>
              <a:rPr lang="en-US" sz="2000" dirty="0"/>
              <a:t>Group Activity 8</a:t>
            </a:r>
            <a:endParaRPr lang="en-CA" sz="2000" dirty="0"/>
          </a:p>
        </p:txBody>
      </p:sp>
      <p:pic>
        <p:nvPicPr>
          <p:cNvPr id="18" name="Picture 17" descr="A person with a blue and white shirt&#10;&#10;Description automatically generated with medium confidence">
            <a:extLst>
              <a:ext uri="{FF2B5EF4-FFF2-40B4-BE49-F238E27FC236}">
                <a16:creationId xmlns:a16="http://schemas.microsoft.com/office/drawing/2014/main" id="{4EA39BA4-829C-0F78-C7FE-A21B6A2D6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510" y="4143175"/>
            <a:ext cx="3459856" cy="1167350"/>
          </a:xfrm>
          <a:prstGeom prst="rect">
            <a:avLst/>
          </a:prstGeom>
        </p:spPr>
      </p:pic>
      <p:pic>
        <p:nvPicPr>
          <p:cNvPr id="19" name="Picture 18">
            <a:extLst>
              <a:ext uri="{FF2B5EF4-FFF2-40B4-BE49-F238E27FC236}">
                <a16:creationId xmlns:a16="http://schemas.microsoft.com/office/drawing/2014/main" id="{76DC0C9A-1646-9FA9-D6BD-9227E4D62D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3844" y="505503"/>
            <a:ext cx="3906805" cy="4655778"/>
          </a:xfrm>
          <a:prstGeom prst="rect">
            <a:avLst/>
          </a:prstGeom>
        </p:spPr>
      </p:pic>
      <p:sp>
        <p:nvSpPr>
          <p:cNvPr id="20" name="Title 1">
            <a:extLst>
              <a:ext uri="{FF2B5EF4-FFF2-40B4-BE49-F238E27FC236}">
                <a16:creationId xmlns:a16="http://schemas.microsoft.com/office/drawing/2014/main" id="{E75FA09C-FC3B-4E97-4D46-C18E0A9CC57E}"/>
              </a:ext>
            </a:extLst>
          </p:cNvPr>
          <p:cNvSpPr txBox="1">
            <a:spLocks/>
          </p:cNvSpPr>
          <p:nvPr/>
        </p:nvSpPr>
        <p:spPr>
          <a:xfrm>
            <a:off x="3309879" y="1453178"/>
            <a:ext cx="8412830" cy="12210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800" dirty="0"/>
              <a:t>Self-Care and Navigating </a:t>
            </a:r>
            <a:br>
              <a:rPr lang="en-CA" sz="4800" dirty="0"/>
            </a:br>
            <a:r>
              <a:rPr lang="en-CA" sz="4800" dirty="0"/>
              <a:t>Your River of  Well-Being</a:t>
            </a:r>
            <a:endParaRPr lang="en-GB" sz="4800" dirty="0"/>
          </a:p>
        </p:txBody>
      </p:sp>
      <p:sp>
        <p:nvSpPr>
          <p:cNvPr id="21" name="Subtitle 2">
            <a:extLst>
              <a:ext uri="{FF2B5EF4-FFF2-40B4-BE49-F238E27FC236}">
                <a16:creationId xmlns:a16="http://schemas.microsoft.com/office/drawing/2014/main" id="{83075173-98F2-FC07-860D-E9BEF4047D48}"/>
              </a:ext>
            </a:extLst>
          </p:cNvPr>
          <p:cNvSpPr txBox="1">
            <a:spLocks/>
          </p:cNvSpPr>
          <p:nvPr/>
        </p:nvSpPr>
        <p:spPr>
          <a:xfrm>
            <a:off x="4606427" y="2812473"/>
            <a:ext cx="5819735" cy="9445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t>Developing the Attitude to provide a Palliative Approach to Care </a:t>
            </a:r>
            <a:endParaRPr lang="en-GB" sz="2800" dirty="0"/>
          </a:p>
        </p:txBody>
      </p:sp>
    </p:spTree>
    <p:extLst>
      <p:ext uri="{BB962C8B-B14F-4D97-AF65-F5344CB8AC3E}">
        <p14:creationId xmlns:p14="http://schemas.microsoft.com/office/powerpoint/2010/main" val="287422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762A6F-DB1C-C1E3-07E8-22A6A2B1EC0F}"/>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A5ED7172-04CA-5ED2-4B08-CFF501D8A018}"/>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18" name="Title 3">
            <a:extLst>
              <a:ext uri="{FF2B5EF4-FFF2-40B4-BE49-F238E27FC236}">
                <a16:creationId xmlns:a16="http://schemas.microsoft.com/office/drawing/2014/main" id="{B4C79855-A4CC-1C60-2A05-F63A0D04A15C}"/>
              </a:ext>
            </a:extLst>
          </p:cNvPr>
          <p:cNvSpPr txBox="1">
            <a:spLocks/>
          </p:cNvSpPr>
          <p:nvPr/>
        </p:nvSpPr>
        <p:spPr>
          <a:xfrm>
            <a:off x="2699173" y="220669"/>
            <a:ext cx="9340297" cy="1228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CA" sz="32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1274B1D-7232-83C6-4C28-801683C666FB}"/>
              </a:ext>
            </a:extLst>
          </p:cNvPr>
          <p:cNvSpPr txBox="1"/>
          <p:nvPr/>
        </p:nvSpPr>
        <p:spPr>
          <a:xfrm>
            <a:off x="2878430" y="1069883"/>
            <a:ext cx="8981781" cy="2246769"/>
          </a:xfrm>
          <a:prstGeom prst="rect">
            <a:avLst/>
          </a:prstGeom>
          <a:noFill/>
        </p:spPr>
        <p:txBody>
          <a:bodyPr wrap="square" rtlCol="0">
            <a:spAutoFit/>
          </a:bodyPr>
          <a:lstStyle/>
          <a:p>
            <a:r>
              <a:rPr lang="en-CA" sz="2000" b="0" i="0" dirty="0">
                <a:solidFill>
                  <a:srgbClr val="0D0D0D"/>
                </a:solidFill>
                <a:effectLst/>
                <a:latin typeface="Aptos" panose="020B0004020202020204" pitchFamily="34" charset="0"/>
              </a:rPr>
              <a:t>Research has shown that doctors, nurses, and other healthcare professionals with high levels of emotional intelligence tend to have better patient outcomes. This is because EI enables </a:t>
            </a:r>
            <a:r>
              <a:rPr lang="en-CA" sz="2000" dirty="0">
                <a:solidFill>
                  <a:srgbClr val="0D0D0D"/>
                </a:solidFill>
                <a:latin typeface="Aptos" panose="020B0004020202020204" pitchFamily="34" charset="0"/>
              </a:rPr>
              <a:t>health care providers to </a:t>
            </a:r>
            <a:r>
              <a:rPr lang="en-CA" sz="2000" b="0" i="0" dirty="0">
                <a:solidFill>
                  <a:srgbClr val="0D0D0D"/>
                </a:solidFill>
                <a:effectLst/>
                <a:latin typeface="Aptos" panose="020B0004020202020204" pitchFamily="34" charset="0"/>
              </a:rPr>
              <a:t>better understand and empathize with patients and their families, leading to improved trust, more accurate diagnoses, and adherence to treatment plans.</a:t>
            </a:r>
          </a:p>
          <a:p>
            <a:endParaRPr lang="en-CA" sz="2000" dirty="0">
              <a:solidFill>
                <a:srgbClr val="0D0D0D"/>
              </a:solidFill>
              <a:latin typeface="Söhne"/>
            </a:endParaRPr>
          </a:p>
          <a:p>
            <a:endParaRPr lang="en-CA" sz="2000" b="0" i="0" dirty="0">
              <a:solidFill>
                <a:srgbClr val="0D0D0D"/>
              </a:solidFill>
              <a:effectLst/>
              <a:latin typeface="Söhne"/>
            </a:endParaRPr>
          </a:p>
        </p:txBody>
      </p:sp>
      <p:sp>
        <p:nvSpPr>
          <p:cNvPr id="8" name="TextBox 7">
            <a:extLst>
              <a:ext uri="{FF2B5EF4-FFF2-40B4-BE49-F238E27FC236}">
                <a16:creationId xmlns:a16="http://schemas.microsoft.com/office/drawing/2014/main" id="{208D4E6C-D277-B56C-6322-247C29845132}"/>
              </a:ext>
            </a:extLst>
          </p:cNvPr>
          <p:cNvSpPr txBox="1"/>
          <p:nvPr/>
        </p:nvSpPr>
        <p:spPr>
          <a:xfrm>
            <a:off x="2741705" y="3090119"/>
            <a:ext cx="8488814" cy="1569660"/>
          </a:xfrm>
          <a:prstGeom prst="rect">
            <a:avLst/>
          </a:prstGeom>
          <a:noFill/>
        </p:spPr>
        <p:txBody>
          <a:bodyPr wrap="square">
            <a:spAutoFit/>
          </a:bodyPr>
          <a:lstStyle/>
          <a:p>
            <a:pPr algn="ctr"/>
            <a:r>
              <a:rPr lang="en-CA" sz="2400" b="1" i="0" dirty="0">
                <a:solidFill>
                  <a:srgbClr val="0D0D0D"/>
                </a:solidFill>
                <a:effectLst/>
                <a:latin typeface="Aptos" panose="020B0004020202020204" pitchFamily="34" charset="0"/>
              </a:rPr>
              <a:t>Patients may not always remember the exact medical advice given, but they'll remember how their healthcare provider made them feel, influencing their overall satisfaction and engagement in their care.</a:t>
            </a:r>
            <a:endParaRPr lang="en-GB" sz="2400" b="1" dirty="0">
              <a:latin typeface="Aptos" panose="020B0004020202020204" pitchFamily="34" charset="0"/>
            </a:endParaRPr>
          </a:p>
        </p:txBody>
      </p:sp>
      <p:sp>
        <p:nvSpPr>
          <p:cNvPr id="11" name="TextBox 10">
            <a:extLst>
              <a:ext uri="{FF2B5EF4-FFF2-40B4-BE49-F238E27FC236}">
                <a16:creationId xmlns:a16="http://schemas.microsoft.com/office/drawing/2014/main" id="{CED3946B-8800-1A61-CFD0-17176F08615B}"/>
              </a:ext>
            </a:extLst>
          </p:cNvPr>
          <p:cNvSpPr txBox="1"/>
          <p:nvPr/>
        </p:nvSpPr>
        <p:spPr>
          <a:xfrm>
            <a:off x="924232" y="5504021"/>
            <a:ext cx="10935979" cy="246221"/>
          </a:xfrm>
          <a:prstGeom prst="rect">
            <a:avLst/>
          </a:prstGeom>
          <a:noFill/>
        </p:spPr>
        <p:txBody>
          <a:bodyPr wrap="square" rtlCol="0">
            <a:spAutoFit/>
          </a:bodyPr>
          <a:lstStyle/>
          <a:p>
            <a:r>
              <a:rPr lang="en-US" sz="1000" dirty="0"/>
              <a:t>The production of this material has been made possible through a financial contribution from Health Canada.  The views expressed herein do not necessarily represent the views of Health Canada.</a:t>
            </a:r>
            <a:endParaRPr lang="en-CA" sz="1000" dirty="0"/>
          </a:p>
        </p:txBody>
      </p:sp>
      <p:cxnSp>
        <p:nvCxnSpPr>
          <p:cNvPr id="13" name="Straight Connector 12">
            <a:extLst>
              <a:ext uri="{FF2B5EF4-FFF2-40B4-BE49-F238E27FC236}">
                <a16:creationId xmlns:a16="http://schemas.microsoft.com/office/drawing/2014/main" id="{41E0351A-38E6-43A1-B20A-EBA55BB58523}"/>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2EA3594-37B8-832A-723D-BFBD99E568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7453" y="771142"/>
            <a:ext cx="1295009" cy="1543275"/>
          </a:xfrm>
          <a:prstGeom prst="rect">
            <a:avLst/>
          </a:prstGeom>
        </p:spPr>
      </p:pic>
    </p:spTree>
    <p:extLst>
      <p:ext uri="{BB962C8B-B14F-4D97-AF65-F5344CB8AC3E}">
        <p14:creationId xmlns:p14="http://schemas.microsoft.com/office/powerpoint/2010/main" val="228251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88538-DC36-9AAD-E821-C5FB80677D5E}"/>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3">
            <a:extLst>
              <a:ext uri="{FF2B5EF4-FFF2-40B4-BE49-F238E27FC236}">
                <a16:creationId xmlns:a16="http://schemas.microsoft.com/office/drawing/2014/main" id="{10C2170B-E379-1AFE-2996-25EDFC1A1382}"/>
              </a:ext>
            </a:extLst>
          </p:cNvPr>
          <p:cNvSpPr txBox="1">
            <a:spLocks/>
          </p:cNvSpPr>
          <p:nvPr/>
        </p:nvSpPr>
        <p:spPr>
          <a:xfrm>
            <a:off x="2562448" y="402071"/>
            <a:ext cx="9672084"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950" dirty="0"/>
              <a:t>Emotional Intelligence (EI) and </a:t>
            </a:r>
            <a:r>
              <a:rPr lang="en-GB" sz="2950" dirty="0">
                <a:effectLst/>
                <a:ea typeface="Aptos" panose="020B0004020202020204" pitchFamily="34" charset="0"/>
                <a:cs typeface="Arial" panose="020B0604020202020204" pitchFamily="34" charset="0"/>
              </a:rPr>
              <a:t>Managing Compassion Fatigue</a:t>
            </a:r>
            <a:endParaRPr lang="en-GB" sz="2950" dirty="0"/>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302366"/>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29" name="TextBox 28">
            <a:extLst>
              <a:ext uri="{FF2B5EF4-FFF2-40B4-BE49-F238E27FC236}">
                <a16:creationId xmlns:a16="http://schemas.microsoft.com/office/drawing/2014/main" id="{A130ECB9-88F6-4221-FF46-67C7B1DDD935}"/>
              </a:ext>
            </a:extLst>
          </p:cNvPr>
          <p:cNvSpPr txBox="1"/>
          <p:nvPr/>
        </p:nvSpPr>
        <p:spPr>
          <a:xfrm>
            <a:off x="177383" y="3438259"/>
            <a:ext cx="2207682" cy="1927644"/>
          </a:xfrm>
          <a:prstGeom prst="rect">
            <a:avLst/>
          </a:prstGeom>
          <a:noFill/>
        </p:spPr>
        <p:txBody>
          <a:bodyPr wrap="square">
            <a:spAutoFit/>
          </a:bodyPr>
          <a:lstStyle/>
          <a:p>
            <a:pPr>
              <a:lnSpc>
                <a:spcPct val="107000"/>
              </a:lnSpc>
              <a:spcAft>
                <a:spcPts val="800"/>
              </a:spcAft>
            </a:pPr>
            <a:r>
              <a:rPr lang="en-GB" sz="1600" kern="100" dirty="0">
                <a:solidFill>
                  <a:srgbClr val="4D7DBB"/>
                </a:solidFill>
                <a:effectLst/>
                <a:latin typeface="Aptos" panose="020B0004020202020204" pitchFamily="34" charset="0"/>
                <a:ea typeface="Aptos" panose="020B0004020202020204" pitchFamily="34" charset="0"/>
                <a:cs typeface="Arial" panose="020B0604020202020204" pitchFamily="34" charset="0"/>
              </a:rPr>
              <a:t>In healthcare, high EI can lead to better patient care, improved teamwork, and personal resilience against stress and compassion fatigue.</a:t>
            </a:r>
            <a:endParaRPr lang="en-CA" sz="1600" kern="100" dirty="0">
              <a:solidFill>
                <a:srgbClr val="4D7DBB"/>
              </a:solidFill>
              <a:effectLst/>
              <a:latin typeface="Aptos" panose="020B00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9326213-498D-B9A8-93A4-025E3476B1BA}"/>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4" name="TextBox 3">
            <a:extLst>
              <a:ext uri="{FF2B5EF4-FFF2-40B4-BE49-F238E27FC236}">
                <a16:creationId xmlns:a16="http://schemas.microsoft.com/office/drawing/2014/main" id="{8ECE1F39-00C6-B56B-634D-8E6E9C49CA01}"/>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5" name="Picture 4" descr="A close-up of a logo&#10;&#10;Description automatically generated">
            <a:extLst>
              <a:ext uri="{FF2B5EF4-FFF2-40B4-BE49-F238E27FC236}">
                <a16:creationId xmlns:a16="http://schemas.microsoft.com/office/drawing/2014/main" id="{D22D37CE-E774-244F-5095-803559F57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8" name="Straight Connector 7">
            <a:extLst>
              <a:ext uri="{FF2B5EF4-FFF2-40B4-BE49-F238E27FC236}">
                <a16:creationId xmlns:a16="http://schemas.microsoft.com/office/drawing/2014/main" id="{C4AD177C-8E1A-73D5-F7D3-44DFC197377B}"/>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83395F0-BE72-FEE0-B794-3A1F996CA933}"/>
              </a:ext>
            </a:extLst>
          </p:cNvPr>
          <p:cNvSpPr txBox="1"/>
          <p:nvPr/>
        </p:nvSpPr>
        <p:spPr>
          <a:xfrm>
            <a:off x="3282713" y="1401582"/>
            <a:ext cx="8173218" cy="3967625"/>
          </a:xfrm>
          <a:prstGeom prst="rect">
            <a:avLst/>
          </a:prstGeom>
          <a:noFill/>
        </p:spPr>
        <p:txBody>
          <a:bodyPr wrap="square">
            <a:spAutoFit/>
          </a:bodyPr>
          <a:lstStyle/>
          <a:p>
            <a:pPr>
              <a:lnSpc>
                <a:spcPct val="107000"/>
              </a:lnSpc>
              <a:spcBef>
                <a:spcPts val="800"/>
              </a:spcBef>
              <a:spcAft>
                <a:spcPts val="400"/>
              </a:spcAft>
            </a:pPr>
            <a:r>
              <a:rPr lang="en-CA" sz="2800" b="1" kern="100" dirty="0">
                <a:effectLst/>
                <a:latin typeface="Aptos Display" panose="020B0004020202020204" pitchFamily="34" charset="0"/>
                <a:ea typeface="Times New Roman" panose="02020603050405020304" pitchFamily="18" charset="0"/>
                <a:cs typeface="Times New Roman" panose="02020603050405020304" pitchFamily="18" charset="0"/>
              </a:rPr>
              <a:t>What is Emotional Intelligence?</a:t>
            </a:r>
            <a:endParaRPr lang="en-CA" sz="11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7938">
              <a:lnSpc>
                <a:spcPct val="107000"/>
              </a:lnSpc>
              <a:spcAft>
                <a:spcPts val="800"/>
              </a:spcAft>
            </a:pPr>
            <a:r>
              <a:rPr lang="en-GB" sz="2000" kern="100" dirty="0">
                <a:effectLst/>
                <a:latin typeface="Aptos" panose="020B0004020202020204" pitchFamily="34" charset="0"/>
                <a:ea typeface="Aptos" panose="020B0004020202020204" pitchFamily="34" charset="0"/>
                <a:cs typeface="Arial" panose="020B0604020202020204" pitchFamily="34" charset="0"/>
              </a:rPr>
              <a:t>Emotional Intelligence (EI) is the ability to recognize, understand, and manage our own emotions and the emotions of others.</a:t>
            </a:r>
          </a:p>
          <a:p>
            <a:pPr>
              <a:lnSpc>
                <a:spcPct val="107000"/>
              </a:lnSpc>
              <a:spcAft>
                <a:spcPts val="800"/>
              </a:spcAft>
            </a:pP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sz="2000" b="1" u="sng" kern="100" dirty="0">
                <a:effectLst/>
                <a:latin typeface="Aptos" panose="020B0004020202020204" pitchFamily="34" charset="0"/>
                <a:ea typeface="Aptos" panose="020B0004020202020204" pitchFamily="34" charset="0"/>
                <a:cs typeface="Arial" panose="020B0604020202020204" pitchFamily="34" charset="0"/>
              </a:rPr>
              <a:t>Emotional Self-Awareness</a:t>
            </a:r>
            <a:r>
              <a:rPr lang="en-CA" sz="2000" u="sng" kern="100" dirty="0">
                <a:effectLst/>
                <a:latin typeface="Aptos" panose="020B0004020202020204" pitchFamily="34" charset="0"/>
                <a:ea typeface="Aptos" panose="020B0004020202020204" pitchFamily="34" charset="0"/>
                <a:cs typeface="Arial" panose="020B0604020202020204" pitchFamily="34" charset="0"/>
              </a:rPr>
              <a:t>:</a:t>
            </a:r>
            <a:r>
              <a:rPr lang="en-CA" sz="2000" kern="100" dirty="0">
                <a:effectLst/>
                <a:latin typeface="Aptos" panose="020B0004020202020204" pitchFamily="34" charset="0"/>
                <a:ea typeface="Aptos" panose="020B0004020202020204" pitchFamily="34" charset="0"/>
                <a:cs typeface="Arial" panose="020B0604020202020204" pitchFamily="34" charset="0"/>
              </a:rPr>
              <a:t>  The ability to </a:t>
            </a:r>
            <a:r>
              <a:rPr lang="en-CA" sz="2000" u="sng" kern="100" dirty="0">
                <a:effectLst/>
                <a:latin typeface="Aptos" panose="020B0004020202020204" pitchFamily="34" charset="0"/>
                <a:ea typeface="Aptos" panose="020B0004020202020204" pitchFamily="34" charset="0"/>
                <a:cs typeface="Arial" panose="020B0604020202020204" pitchFamily="34" charset="0"/>
              </a:rPr>
              <a:t>recognize your feelings</a:t>
            </a:r>
            <a:r>
              <a:rPr lang="en-CA" sz="2000" kern="100" dirty="0">
                <a:effectLst/>
                <a:latin typeface="Aptos" panose="020B0004020202020204" pitchFamily="34" charset="0"/>
                <a:ea typeface="Aptos" panose="020B0004020202020204" pitchFamily="34" charset="0"/>
                <a:cs typeface="Arial" panose="020B0604020202020204" pitchFamily="34" charset="0"/>
              </a:rPr>
              <a:t>, describe their intensity, know what emotional triggers. </a:t>
            </a:r>
          </a:p>
          <a:p>
            <a:pPr>
              <a:lnSpc>
                <a:spcPct val="107000"/>
              </a:lnSpc>
              <a:spcAft>
                <a:spcPts val="800"/>
              </a:spcAft>
            </a:pP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CA" sz="2000" b="1" u="sng" kern="100" dirty="0">
                <a:effectLst/>
                <a:latin typeface="Aptos" panose="020B0004020202020204" pitchFamily="34" charset="0"/>
                <a:ea typeface="Aptos" panose="020B0004020202020204" pitchFamily="34" charset="0"/>
                <a:cs typeface="Arial" panose="020B0604020202020204" pitchFamily="34" charset="0"/>
              </a:rPr>
              <a:t>Self-Regulation:</a:t>
            </a:r>
            <a:r>
              <a:rPr lang="en-CA" sz="2000" b="1" kern="100" dirty="0">
                <a:effectLst/>
                <a:latin typeface="Aptos" panose="020B0004020202020204" pitchFamily="34" charset="0"/>
                <a:ea typeface="Aptos" panose="020B0004020202020204" pitchFamily="34" charset="0"/>
                <a:cs typeface="Arial" panose="020B0604020202020204" pitchFamily="34" charset="0"/>
              </a:rPr>
              <a:t>  </a:t>
            </a:r>
            <a:r>
              <a:rPr lang="en-CA" sz="2000" kern="100" dirty="0">
                <a:effectLst/>
                <a:latin typeface="Aptos" panose="020B0004020202020204" pitchFamily="34" charset="0"/>
                <a:ea typeface="Aptos" panose="020B0004020202020204" pitchFamily="34" charset="0"/>
                <a:cs typeface="Arial" panose="020B0604020202020204" pitchFamily="34" charset="0"/>
              </a:rPr>
              <a:t>The ability to </a:t>
            </a:r>
            <a:r>
              <a:rPr lang="en-CA" sz="2000" u="sng" kern="100" dirty="0">
                <a:effectLst/>
                <a:latin typeface="Aptos" panose="020B0004020202020204" pitchFamily="34" charset="0"/>
                <a:ea typeface="Aptos" panose="020B0004020202020204" pitchFamily="34" charset="0"/>
                <a:cs typeface="Arial" panose="020B0604020202020204" pitchFamily="34" charset="0"/>
              </a:rPr>
              <a:t>manage your feelings</a:t>
            </a:r>
            <a:r>
              <a:rPr lang="en-CA" sz="2000" kern="100" dirty="0">
                <a:effectLst/>
                <a:latin typeface="Aptos" panose="020B0004020202020204" pitchFamily="34" charset="0"/>
                <a:ea typeface="Aptos" panose="020B0004020202020204" pitchFamily="34" charset="0"/>
                <a:cs typeface="Arial" panose="020B0604020202020204" pitchFamily="34" charset="0"/>
              </a:rPr>
              <a:t>, thoughts and actions to prevent absorption of distress and manage compassion fatigue.  </a:t>
            </a:r>
          </a:p>
        </p:txBody>
      </p:sp>
    </p:spTree>
    <p:extLst>
      <p:ext uri="{BB962C8B-B14F-4D97-AF65-F5344CB8AC3E}">
        <p14:creationId xmlns:p14="http://schemas.microsoft.com/office/powerpoint/2010/main" val="87513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0C2170B-E379-1AFE-2996-25EDFC1A1382}"/>
              </a:ext>
            </a:extLst>
          </p:cNvPr>
          <p:cNvSpPr txBox="1">
            <a:spLocks/>
          </p:cNvSpPr>
          <p:nvPr/>
        </p:nvSpPr>
        <p:spPr>
          <a:xfrm>
            <a:off x="2604980" y="557712"/>
            <a:ext cx="9340297"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The EI Skill – Emotional Self-Awareness </a:t>
            </a:r>
            <a:endParaRPr lang="en-GB" sz="3200" dirty="0"/>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25" name="TextBox 24">
            <a:extLst>
              <a:ext uri="{FF2B5EF4-FFF2-40B4-BE49-F238E27FC236}">
                <a16:creationId xmlns:a16="http://schemas.microsoft.com/office/drawing/2014/main" id="{BA74AE44-C23B-3867-6737-6DCB84861C88}"/>
              </a:ext>
            </a:extLst>
          </p:cNvPr>
          <p:cNvSpPr txBox="1"/>
          <p:nvPr/>
        </p:nvSpPr>
        <p:spPr>
          <a:xfrm>
            <a:off x="3410245" y="1979632"/>
            <a:ext cx="8449968" cy="3352713"/>
          </a:xfrm>
          <a:prstGeom prst="rect">
            <a:avLst/>
          </a:prstGeom>
          <a:noFill/>
        </p:spPr>
        <p:txBody>
          <a:bodyPr wrap="square">
            <a:spAutoFit/>
          </a:bodyPr>
          <a:lstStyle/>
          <a:p>
            <a:pPr>
              <a:lnSpc>
                <a:spcPct val="107000"/>
              </a:lnSpc>
              <a:spcAft>
                <a:spcPts val="800"/>
              </a:spcAft>
            </a:pPr>
            <a:r>
              <a:rPr lang="en-CA" sz="2000" kern="100" dirty="0">
                <a:effectLst/>
                <a:latin typeface="Aptos" panose="020B0004020202020204" pitchFamily="34" charset="0"/>
                <a:ea typeface="Aptos" panose="020B0004020202020204" pitchFamily="34" charset="0"/>
                <a:cs typeface="Arial" panose="020B0604020202020204" pitchFamily="34" charset="0"/>
              </a:rPr>
              <a:t>Compassion fatigue is a form of emotional, physical, and spiritual exhaustion that occurs when healthcare providers are exposed to the suffering, trauma, or illness of others over a prolonged period. </a:t>
            </a:r>
            <a:r>
              <a:rPr lang="en-CA" sz="1400" kern="100" dirty="0">
                <a:effectLst/>
                <a:latin typeface="Aptos" panose="020B0004020202020204" pitchFamily="34" charset="0"/>
                <a:ea typeface="Aptos" panose="020B0004020202020204" pitchFamily="34" charset="0"/>
                <a:cs typeface="Arial" panose="020B0604020202020204" pitchFamily="34" charset="0"/>
              </a:rPr>
              <a:t>Figley (1995)</a:t>
            </a:r>
          </a:p>
          <a:p>
            <a:pPr>
              <a:lnSpc>
                <a:spcPct val="107000"/>
              </a:lnSpc>
              <a:spcAft>
                <a:spcPts val="800"/>
              </a:spcAft>
            </a:pPr>
            <a:endParaRPr lang="en-GB" sz="2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2000" kern="100" dirty="0">
                <a:effectLst/>
                <a:latin typeface="Aptos" panose="020B0004020202020204" pitchFamily="34" charset="0"/>
                <a:ea typeface="Aptos" panose="020B0004020202020204" pitchFamily="34" charset="0"/>
                <a:cs typeface="Arial" panose="020B0604020202020204" pitchFamily="34" charset="0"/>
              </a:rPr>
              <a:t>Symptoms of Compassion Fatigue </a:t>
            </a: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2000" kern="100" dirty="0">
                <a:effectLst/>
                <a:latin typeface="Aptos" panose="020B0004020202020204" pitchFamily="34" charset="0"/>
                <a:ea typeface="Aptos" panose="020B0004020202020204" pitchFamily="34" charset="0"/>
                <a:cs typeface="Arial" panose="020B0604020202020204" pitchFamily="34" charset="0"/>
              </a:rPr>
              <a:t>Deep emotional and physical fatigue</a:t>
            </a: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2000" kern="100" dirty="0">
                <a:effectLst/>
                <a:latin typeface="Aptos" panose="020B0004020202020204" pitchFamily="34" charset="0"/>
                <a:ea typeface="Aptos" panose="020B0004020202020204" pitchFamily="34" charset="0"/>
                <a:cs typeface="Arial" panose="020B0604020202020204" pitchFamily="34" charset="0"/>
              </a:rPr>
              <a:t>Sleep disturbances</a:t>
            </a: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2000" kern="100" dirty="0">
                <a:effectLst/>
                <a:latin typeface="Aptos" panose="020B0004020202020204" pitchFamily="34" charset="0"/>
                <a:ea typeface="Aptos" panose="020B0004020202020204" pitchFamily="34" charset="0"/>
                <a:cs typeface="Arial" panose="020B0604020202020204" pitchFamily="34" charset="0"/>
              </a:rPr>
              <a:t>Irritability</a:t>
            </a:r>
            <a:endParaRPr lang="en-CA" sz="20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2000" kern="100" dirty="0">
                <a:effectLst/>
                <a:latin typeface="Aptos" panose="020B0004020202020204" pitchFamily="34" charset="0"/>
                <a:ea typeface="Aptos" panose="020B0004020202020204" pitchFamily="34" charset="0"/>
                <a:cs typeface="Arial" panose="020B0604020202020204" pitchFamily="34" charset="0"/>
              </a:rPr>
              <a:t>Decrease in empathy</a:t>
            </a:r>
            <a:endParaRPr lang="en-CA"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1DB734D-5F11-10D1-4D1A-F99BB46E636C}"/>
              </a:ext>
            </a:extLst>
          </p:cNvPr>
          <p:cNvSpPr txBox="1"/>
          <p:nvPr/>
        </p:nvSpPr>
        <p:spPr>
          <a:xfrm>
            <a:off x="3410245" y="1405546"/>
            <a:ext cx="6103088" cy="537583"/>
          </a:xfrm>
          <a:prstGeom prst="rect">
            <a:avLst/>
          </a:prstGeom>
          <a:noFill/>
        </p:spPr>
        <p:txBody>
          <a:bodyPr wrap="square">
            <a:spAutoFit/>
          </a:bodyPr>
          <a:lstStyle/>
          <a:p>
            <a:pPr>
              <a:lnSpc>
                <a:spcPct val="107000"/>
              </a:lnSpc>
              <a:spcAft>
                <a:spcPts val="800"/>
              </a:spcAft>
            </a:pPr>
            <a:r>
              <a:rPr lang="en-CA" sz="2800" b="1" kern="100" dirty="0">
                <a:effectLst/>
                <a:latin typeface="Aptos" panose="020B0004020202020204" pitchFamily="34" charset="0"/>
                <a:ea typeface="Aptos" panose="020B0004020202020204" pitchFamily="34" charset="0"/>
                <a:cs typeface="Arial" panose="020B0604020202020204" pitchFamily="34" charset="0"/>
              </a:rPr>
              <a:t>What is Compassion Fatigue?</a:t>
            </a:r>
          </a:p>
        </p:txBody>
      </p:sp>
      <p:sp>
        <p:nvSpPr>
          <p:cNvPr id="2" name="Rectangle 1">
            <a:extLst>
              <a:ext uri="{FF2B5EF4-FFF2-40B4-BE49-F238E27FC236}">
                <a16:creationId xmlns:a16="http://schemas.microsoft.com/office/drawing/2014/main" id="{82E2FD59-AD64-66EC-1A2B-93FAD8914F39}"/>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EC931853-11B2-26C7-2C0F-07DDAFA3A9C6}"/>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4" name="TextBox 3">
            <a:extLst>
              <a:ext uri="{FF2B5EF4-FFF2-40B4-BE49-F238E27FC236}">
                <a16:creationId xmlns:a16="http://schemas.microsoft.com/office/drawing/2014/main" id="{C3B7E684-B3DB-D0F9-025F-96BF3977C71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5" name="Picture 4" descr="A close-up of a logo&#10;&#10;Description automatically generated">
            <a:extLst>
              <a:ext uri="{FF2B5EF4-FFF2-40B4-BE49-F238E27FC236}">
                <a16:creationId xmlns:a16="http://schemas.microsoft.com/office/drawing/2014/main" id="{4CAE3910-E341-55A3-B154-3A28B0DF1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8" name="Straight Connector 7">
            <a:extLst>
              <a:ext uri="{FF2B5EF4-FFF2-40B4-BE49-F238E27FC236}">
                <a16:creationId xmlns:a16="http://schemas.microsoft.com/office/drawing/2014/main" id="{61E92FCE-C94A-300B-6DAE-952236358F26}"/>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486FB54-1650-D4F1-05DE-2C0B20BDFE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1552" y="603215"/>
            <a:ext cx="1583779" cy="1887405"/>
          </a:xfrm>
          <a:prstGeom prst="rect">
            <a:avLst/>
          </a:prstGeom>
        </p:spPr>
      </p:pic>
    </p:spTree>
    <p:extLst>
      <p:ext uri="{BB962C8B-B14F-4D97-AF65-F5344CB8AC3E}">
        <p14:creationId xmlns:p14="http://schemas.microsoft.com/office/powerpoint/2010/main" val="316208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799CC4-689E-81E5-5FB7-7359B5E26640}"/>
              </a:ext>
            </a:extLst>
          </p:cNvPr>
          <p:cNvSpPr/>
          <p:nvPr/>
        </p:nvSpPr>
        <p:spPr>
          <a:xfrm>
            <a:off x="-7815" y="-12555"/>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39207C00-F23C-7558-2830-1C1A554413E9}"/>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3" name="TextBox 2">
            <a:extLst>
              <a:ext uri="{FF2B5EF4-FFF2-40B4-BE49-F238E27FC236}">
                <a16:creationId xmlns:a16="http://schemas.microsoft.com/office/drawing/2014/main" id="{7AB2AF89-8E1E-1B0D-7E29-6E612CF2F968}"/>
              </a:ext>
            </a:extLst>
          </p:cNvPr>
          <p:cNvSpPr txBox="1"/>
          <p:nvPr/>
        </p:nvSpPr>
        <p:spPr>
          <a:xfrm>
            <a:off x="215868" y="3248045"/>
            <a:ext cx="2178859" cy="2046714"/>
          </a:xfrm>
          <a:prstGeom prst="rect">
            <a:avLst/>
          </a:prstGeom>
          <a:noFill/>
        </p:spPr>
        <p:txBody>
          <a:bodyPr wrap="square">
            <a:spAutoFit/>
          </a:bodyPr>
          <a:lstStyle/>
          <a:p>
            <a:pPr>
              <a:spcAft>
                <a:spcPts val="600"/>
              </a:spcAft>
            </a:pPr>
            <a:r>
              <a:rPr lang="en-CA" sz="1600" b="1" dirty="0">
                <a:solidFill>
                  <a:srgbClr val="4D7DBB"/>
                </a:solidFill>
                <a:effectLst/>
                <a:latin typeface="Aptos" panose="020B0004020202020204" pitchFamily="34" charset="0"/>
                <a:ea typeface="Aptos" panose="020B0004020202020204" pitchFamily="34" charset="0"/>
                <a:cs typeface="Arial" panose="020B0604020202020204" pitchFamily="34" charset="0"/>
              </a:rPr>
              <a:t>40% </a:t>
            </a:r>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of nurses working in high-intensity settings, such as emergency or palliative care, experience symptoms of compassion fatigue.</a:t>
            </a:r>
          </a:p>
          <a:p>
            <a:pPr>
              <a:spcAft>
                <a:spcPts val="600"/>
              </a:spcAft>
            </a:pPr>
            <a:r>
              <a:rPr lang="en-CA" sz="1000" dirty="0">
                <a:solidFill>
                  <a:srgbClr val="4D7DBB"/>
                </a:solidFill>
                <a:effectLst/>
                <a:latin typeface="Aptos" panose="020B0004020202020204" pitchFamily="34" charset="0"/>
                <a:ea typeface="Aptos" panose="020B0004020202020204" pitchFamily="34" charset="0"/>
                <a:cs typeface="Arial" panose="020B0604020202020204" pitchFamily="34" charset="0"/>
              </a:rPr>
              <a:t>(Source: Journal of Clinical Nursing)</a:t>
            </a:r>
            <a:endParaRPr lang="en-CA" sz="1000" dirty="0">
              <a:solidFill>
                <a:srgbClr val="4D7DBB"/>
              </a:solidFill>
            </a:endParaRPr>
          </a:p>
        </p:txBody>
      </p:sp>
      <p:graphicFrame>
        <p:nvGraphicFramePr>
          <p:cNvPr id="8" name="Table 7">
            <a:extLst>
              <a:ext uri="{FF2B5EF4-FFF2-40B4-BE49-F238E27FC236}">
                <a16:creationId xmlns:a16="http://schemas.microsoft.com/office/drawing/2014/main" id="{8D4453EF-C3AF-A048-3AA9-50F7486A3C68}"/>
              </a:ext>
            </a:extLst>
          </p:cNvPr>
          <p:cNvGraphicFramePr>
            <a:graphicFrameLocks noGrp="1"/>
          </p:cNvGraphicFramePr>
          <p:nvPr>
            <p:extLst>
              <p:ext uri="{D42A27DB-BD31-4B8C-83A1-F6EECF244321}">
                <p14:modId xmlns:p14="http://schemas.microsoft.com/office/powerpoint/2010/main" val="647444445"/>
              </p:ext>
            </p:extLst>
          </p:nvPr>
        </p:nvGraphicFramePr>
        <p:xfrm>
          <a:off x="2758746" y="757012"/>
          <a:ext cx="9186529" cy="5054622"/>
        </p:xfrm>
        <a:graphic>
          <a:graphicData uri="http://schemas.openxmlformats.org/drawingml/2006/table">
            <a:tbl>
              <a:tblPr firstRow="1" firstCol="1" bandRow="1"/>
              <a:tblGrid>
                <a:gridCol w="1732175">
                  <a:extLst>
                    <a:ext uri="{9D8B030D-6E8A-4147-A177-3AD203B41FA5}">
                      <a16:colId xmlns:a16="http://schemas.microsoft.com/office/drawing/2014/main" val="512174630"/>
                    </a:ext>
                  </a:extLst>
                </a:gridCol>
                <a:gridCol w="3621354">
                  <a:extLst>
                    <a:ext uri="{9D8B030D-6E8A-4147-A177-3AD203B41FA5}">
                      <a16:colId xmlns:a16="http://schemas.microsoft.com/office/drawing/2014/main" val="2502541699"/>
                    </a:ext>
                  </a:extLst>
                </a:gridCol>
                <a:gridCol w="3833000">
                  <a:extLst>
                    <a:ext uri="{9D8B030D-6E8A-4147-A177-3AD203B41FA5}">
                      <a16:colId xmlns:a16="http://schemas.microsoft.com/office/drawing/2014/main" val="2388980312"/>
                    </a:ext>
                  </a:extLst>
                </a:gridCol>
              </a:tblGrid>
              <a:tr h="576000">
                <a:tc>
                  <a:txBody>
                    <a:bodyPr/>
                    <a:lstStyle/>
                    <a:p>
                      <a:pPr algn="ctr" rtl="0" fontAlgn="ctr"/>
                      <a:r>
                        <a:rPr lang="en-CA" sz="2000" b="1" i="0" u="none" strike="noStrike" dirty="0">
                          <a:solidFill>
                            <a:srgbClr val="000000"/>
                          </a:solidFill>
                          <a:effectLst/>
                          <a:latin typeface="Aptos" panose="020B0004020202020204" pitchFamily="34" charset="0"/>
                        </a:rPr>
                        <a:t>Aspect</a:t>
                      </a:r>
                    </a:p>
                  </a:txBody>
                  <a:tcPr anchor="ctr">
                    <a:lnL w="63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759ACA"/>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CA" sz="2000" b="1" i="0" u="none" strike="noStrike" dirty="0">
                          <a:solidFill>
                            <a:schemeClr val="bg1"/>
                          </a:solidFill>
                          <a:effectLst/>
                          <a:latin typeface="Aptos" panose="020B0004020202020204" pitchFamily="34" charset="0"/>
                        </a:rPr>
                        <a:t>Burnout</a:t>
                      </a:r>
                    </a:p>
                  </a:txBody>
                  <a:tcPr anchor="ctr">
                    <a:lnL w="28575"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ctr" rtl="0" fontAlgn="ctr"/>
                      <a:r>
                        <a:rPr lang="en-CA" sz="2000" b="1" i="0" u="none" strike="noStrike" dirty="0">
                          <a:solidFill>
                            <a:schemeClr val="bg1"/>
                          </a:solidFill>
                          <a:effectLst/>
                          <a:latin typeface="Aptos" panose="020B0004020202020204" pitchFamily="34" charset="0"/>
                        </a:rPr>
                        <a:t>Compassion Fatigue</a:t>
                      </a:r>
                    </a:p>
                  </a:txBody>
                  <a:tcPr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9ACA"/>
                    </a:solidFill>
                  </a:tcPr>
                </a:tc>
                <a:extLst>
                  <a:ext uri="{0D108BD9-81ED-4DB2-BD59-A6C34878D82A}">
                    <a16:rowId xmlns:a16="http://schemas.microsoft.com/office/drawing/2014/main" val="143889035"/>
                  </a:ext>
                </a:extLst>
              </a:tr>
              <a:tr h="746437">
                <a:tc>
                  <a:txBody>
                    <a:bodyPr/>
                    <a:lstStyle/>
                    <a:p>
                      <a:pPr algn="r" rtl="0" fontAlgn="ctr"/>
                      <a:r>
                        <a:rPr lang="en-CA" sz="1600" b="1" i="0" u="none" strike="noStrike" dirty="0">
                          <a:solidFill>
                            <a:schemeClr val="bg1"/>
                          </a:solidFill>
                          <a:effectLst/>
                          <a:latin typeface="Aptos" panose="020B0004020202020204" pitchFamily="34" charset="0"/>
                        </a:rPr>
                        <a:t>Definition</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US" sz="1400" b="0" i="0" u="none" strike="noStrike" dirty="0">
                          <a:solidFill>
                            <a:srgbClr val="000000"/>
                          </a:solidFill>
                          <a:effectLst/>
                          <a:latin typeface="Aptos" panose="020B0004020202020204" pitchFamily="34" charset="0"/>
                        </a:rPr>
                        <a:t>Emotional exhaustion and detachment from the job due to prolonged stress and environmental factors.</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Emotional strain and decreased ability to empathize due to caring for patients in distress.</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026360"/>
                  </a:ext>
                </a:extLst>
              </a:tr>
              <a:tr h="746437">
                <a:tc>
                  <a:txBody>
                    <a:bodyPr/>
                    <a:lstStyle/>
                    <a:p>
                      <a:pPr algn="r" rtl="0" fontAlgn="ctr"/>
                      <a:r>
                        <a:rPr lang="en-CA" sz="1600" b="1" i="0" u="none" strike="noStrike" dirty="0">
                          <a:solidFill>
                            <a:schemeClr val="bg1"/>
                          </a:solidFill>
                          <a:effectLst/>
                          <a:latin typeface="Aptos" panose="020B0004020202020204" pitchFamily="34" charset="0"/>
                        </a:rPr>
                        <a:t>Causes</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US" sz="1400" b="0" i="0" u="none" strike="noStrike" dirty="0">
                          <a:solidFill>
                            <a:srgbClr val="000000"/>
                          </a:solidFill>
                          <a:effectLst/>
                          <a:latin typeface="Aptos" panose="020B0004020202020204" pitchFamily="34" charset="0"/>
                        </a:rPr>
                        <a:t>Work environment, workload, lack of support, prolonged job stress.</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Prolonged exposure to patient suffering, moral distress, intense caregiving situations.</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46182"/>
                  </a:ext>
                </a:extLst>
              </a:tr>
              <a:tr h="746437">
                <a:tc>
                  <a:txBody>
                    <a:bodyPr/>
                    <a:lstStyle/>
                    <a:p>
                      <a:pPr algn="r" rtl="0" fontAlgn="ctr"/>
                      <a:r>
                        <a:rPr lang="en-CA" sz="1600" b="1" i="0" u="none" strike="noStrike" dirty="0">
                          <a:solidFill>
                            <a:schemeClr val="bg1"/>
                          </a:solidFill>
                          <a:effectLst/>
                          <a:latin typeface="Aptos" panose="020B0004020202020204" pitchFamily="34" charset="0"/>
                        </a:rPr>
                        <a:t>Development</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CA" sz="1400" b="0" i="0" u="none" strike="noStrike" dirty="0">
                          <a:solidFill>
                            <a:srgbClr val="000000"/>
                          </a:solidFill>
                          <a:effectLst/>
                          <a:latin typeface="Aptos" panose="020B0004020202020204" pitchFamily="34" charset="0"/>
                        </a:rPr>
                        <a:t>Develops gradually over time.</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Can emerge more rapidly, often linked to specific caregiving experiences.</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423194"/>
                  </a:ext>
                </a:extLst>
              </a:tr>
              <a:tr h="746437">
                <a:tc>
                  <a:txBody>
                    <a:bodyPr/>
                    <a:lstStyle/>
                    <a:p>
                      <a:pPr algn="r" rtl="0" fontAlgn="ctr"/>
                      <a:r>
                        <a:rPr lang="en-CA" sz="1600" b="1" i="0" u="none" strike="noStrike" dirty="0">
                          <a:solidFill>
                            <a:schemeClr val="bg1"/>
                          </a:solidFill>
                          <a:effectLst/>
                          <a:latin typeface="Aptos" panose="020B0004020202020204" pitchFamily="34" charset="0"/>
                        </a:rPr>
                        <a:t>Symptoms</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US" sz="1400" b="0" i="0" u="none" strike="noStrike" dirty="0">
                          <a:solidFill>
                            <a:srgbClr val="000000"/>
                          </a:solidFill>
                          <a:effectLst/>
                          <a:latin typeface="Aptos" panose="020B0004020202020204" pitchFamily="34" charset="0"/>
                        </a:rPr>
                        <a:t>Cynicism, depersonalization, feeling </a:t>
                      </a:r>
                    </a:p>
                    <a:p>
                      <a:pPr algn="l" rtl="0" fontAlgn="ctr"/>
                      <a:r>
                        <a:rPr lang="en-US" sz="1400" b="0" i="0" u="none" strike="noStrike" dirty="0">
                          <a:solidFill>
                            <a:srgbClr val="000000"/>
                          </a:solidFill>
                          <a:effectLst/>
                          <a:latin typeface="Aptos" panose="020B0004020202020204" pitchFamily="34" charset="0"/>
                        </a:rPr>
                        <a:t>of reduced personal accomplishment.</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Deep emotional and physical fatigue, reduced empathy, increased irritability, sleep disturbances.</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404542"/>
                  </a:ext>
                </a:extLst>
              </a:tr>
              <a:tr h="746437">
                <a:tc>
                  <a:txBody>
                    <a:bodyPr/>
                    <a:lstStyle/>
                    <a:p>
                      <a:pPr algn="r" rtl="0" fontAlgn="ctr"/>
                      <a:r>
                        <a:rPr lang="en-CA" sz="1600" b="1" i="0" u="none" strike="noStrike" dirty="0">
                          <a:solidFill>
                            <a:schemeClr val="bg1"/>
                          </a:solidFill>
                          <a:effectLst/>
                          <a:latin typeface="Aptos" panose="020B0004020202020204" pitchFamily="34" charset="0"/>
                        </a:rPr>
                        <a:t>Impact on Work</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US" sz="1400" b="0" i="0" u="none" strike="noStrike">
                          <a:solidFill>
                            <a:srgbClr val="000000"/>
                          </a:solidFill>
                          <a:effectLst/>
                          <a:latin typeface="Aptos" panose="020B0004020202020204" pitchFamily="34" charset="0"/>
                        </a:rPr>
                        <a:t>Decreased job satisfaction, reduced productivity, increased absenteeism.</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Decreased quality of patient care, increased errors, higher staff turnover.</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988303"/>
                  </a:ext>
                </a:extLst>
              </a:tr>
              <a:tr h="746437">
                <a:tc>
                  <a:txBody>
                    <a:bodyPr/>
                    <a:lstStyle/>
                    <a:p>
                      <a:pPr algn="r" rtl="0" fontAlgn="ctr"/>
                      <a:r>
                        <a:rPr lang="en-CA" sz="1600" b="1" i="0" u="none" strike="noStrike" dirty="0">
                          <a:solidFill>
                            <a:schemeClr val="bg1"/>
                          </a:solidFill>
                          <a:effectLst/>
                          <a:latin typeface="Aptos" panose="020B0004020202020204" pitchFamily="34" charset="0"/>
                        </a:rPr>
                        <a:t>Emotional Aspect</a:t>
                      </a:r>
                    </a:p>
                  </a:txBody>
                  <a:tcPr marR="235440"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59ACA"/>
                    </a:solidFill>
                  </a:tcPr>
                </a:tc>
                <a:tc>
                  <a:txBody>
                    <a:bodyPr/>
                    <a:lstStyle/>
                    <a:p>
                      <a:pPr algn="l" rtl="0" fontAlgn="ctr"/>
                      <a:r>
                        <a:rPr lang="en-US" sz="1400" b="0" i="0" u="none" strike="noStrike" dirty="0">
                          <a:solidFill>
                            <a:srgbClr val="000000"/>
                          </a:solidFill>
                          <a:effectLst/>
                          <a:latin typeface="Aptos" panose="020B0004020202020204" pitchFamily="34" charset="0"/>
                        </a:rPr>
                        <a:t>More related to feelings of ineffectiveness and detachment from work.</a:t>
                      </a:r>
                    </a:p>
                  </a:txBody>
                  <a:tcPr anchor="ctr">
                    <a:lnL w="190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Aptos" panose="020B0004020202020204" pitchFamily="34" charset="0"/>
                        </a:rPr>
                        <a:t>More related to emotional pain from empathy and exposure to trauma or suffering.</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883725"/>
                  </a:ext>
                </a:extLst>
              </a:tr>
            </a:tbl>
          </a:graphicData>
        </a:graphic>
      </p:graphicFrame>
      <p:sp>
        <p:nvSpPr>
          <p:cNvPr id="5" name="TextBox 4">
            <a:extLst>
              <a:ext uri="{FF2B5EF4-FFF2-40B4-BE49-F238E27FC236}">
                <a16:creationId xmlns:a16="http://schemas.microsoft.com/office/drawing/2014/main" id="{44CAD3C0-6CB1-0448-6EB4-AD58E0FA0A40}"/>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9" name="Picture 8" descr="A close-up of a logo&#10;&#10;Description automatically generated">
            <a:extLst>
              <a:ext uri="{FF2B5EF4-FFF2-40B4-BE49-F238E27FC236}">
                <a16:creationId xmlns:a16="http://schemas.microsoft.com/office/drawing/2014/main" id="{E2723596-E8CF-5376-E253-3E5228AE4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2" name="Straight Connector 11">
            <a:extLst>
              <a:ext uri="{FF2B5EF4-FFF2-40B4-BE49-F238E27FC236}">
                <a16:creationId xmlns:a16="http://schemas.microsoft.com/office/drawing/2014/main" id="{57B81E12-6375-2A65-83EB-94EEC2BEA5FE}"/>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 name="Title 3">
            <a:extLst>
              <a:ext uri="{FF2B5EF4-FFF2-40B4-BE49-F238E27FC236}">
                <a16:creationId xmlns:a16="http://schemas.microsoft.com/office/drawing/2014/main" id="{3DB020D6-B666-82A8-D8AB-1E7DA79E7DF3}"/>
              </a:ext>
            </a:extLst>
          </p:cNvPr>
          <p:cNvSpPr txBox="1">
            <a:spLocks/>
          </p:cNvSpPr>
          <p:nvPr/>
        </p:nvSpPr>
        <p:spPr>
          <a:xfrm>
            <a:off x="2681863" y="-64646"/>
            <a:ext cx="9340297"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t>Compassion Fatigue vs Burnout </a:t>
            </a:r>
          </a:p>
        </p:txBody>
      </p:sp>
    </p:spTree>
    <p:extLst>
      <p:ext uri="{BB962C8B-B14F-4D97-AF65-F5344CB8AC3E}">
        <p14:creationId xmlns:p14="http://schemas.microsoft.com/office/powerpoint/2010/main" val="285469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8BF94F-0D4A-D25C-B80B-A06E32BFDD8A}"/>
              </a:ext>
            </a:extLst>
          </p:cNvPr>
          <p:cNvSpPr/>
          <p:nvPr/>
        </p:nvSpPr>
        <p:spPr>
          <a:xfrm rot="5400000">
            <a:off x="5732628" y="-5730504"/>
            <a:ext cx="726739" cy="12192001"/>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4F321594-E8AE-B017-CD2A-781C5B803C48}"/>
              </a:ext>
            </a:extLst>
          </p:cNvPr>
          <p:cNvSpPr txBox="1"/>
          <p:nvPr/>
        </p:nvSpPr>
        <p:spPr>
          <a:xfrm>
            <a:off x="10239132" y="92852"/>
            <a:ext cx="1684203" cy="338554"/>
          </a:xfrm>
          <a:prstGeom prst="rect">
            <a:avLst/>
          </a:prstGeom>
          <a:noFill/>
        </p:spPr>
        <p:txBody>
          <a:bodyPr wrap="square" rtlCol="0">
            <a:spAutoFit/>
          </a:bodyPr>
          <a:lstStyle/>
          <a:p>
            <a:pPr algn="r"/>
            <a:r>
              <a:rPr lang="en-US" sz="1600" dirty="0">
                <a:solidFill>
                  <a:schemeClr val="bg1"/>
                </a:solidFill>
              </a:rPr>
              <a:t>Group Activity 8</a:t>
            </a:r>
            <a:endParaRPr lang="en-CA" sz="1600" dirty="0">
              <a:solidFill>
                <a:schemeClr val="bg1"/>
              </a:solidFill>
            </a:endParaRPr>
          </a:p>
        </p:txBody>
      </p:sp>
      <p:sp>
        <p:nvSpPr>
          <p:cNvPr id="8" name="Title 3">
            <a:extLst>
              <a:ext uri="{FF2B5EF4-FFF2-40B4-BE49-F238E27FC236}">
                <a16:creationId xmlns:a16="http://schemas.microsoft.com/office/drawing/2014/main" id="{DA98E4D0-D8B9-D983-18B4-3D8655FCE206}"/>
              </a:ext>
            </a:extLst>
          </p:cNvPr>
          <p:cNvSpPr txBox="1">
            <a:spLocks/>
          </p:cNvSpPr>
          <p:nvPr/>
        </p:nvSpPr>
        <p:spPr>
          <a:xfrm>
            <a:off x="334985" y="102048"/>
            <a:ext cx="9340297" cy="52689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Exercise – Navigating the “River of Well-Being”</a:t>
            </a:r>
            <a:endParaRPr lang="en-GB" sz="3200" dirty="0"/>
          </a:p>
        </p:txBody>
      </p:sp>
      <p:sp>
        <p:nvSpPr>
          <p:cNvPr id="9" name="TextBox 8">
            <a:extLst>
              <a:ext uri="{FF2B5EF4-FFF2-40B4-BE49-F238E27FC236}">
                <a16:creationId xmlns:a16="http://schemas.microsoft.com/office/drawing/2014/main" id="{8BF79F10-375D-5534-E907-21ACE16143B4}"/>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1" name="Picture 10" descr="A close-up of a logo&#10;&#10;Description automatically generated">
            <a:extLst>
              <a:ext uri="{FF2B5EF4-FFF2-40B4-BE49-F238E27FC236}">
                <a16:creationId xmlns:a16="http://schemas.microsoft.com/office/drawing/2014/main" id="{14E296D8-09B3-0043-A5BC-E132EBF94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2" name="Straight Connector 11">
            <a:extLst>
              <a:ext uri="{FF2B5EF4-FFF2-40B4-BE49-F238E27FC236}">
                <a16:creationId xmlns:a16="http://schemas.microsoft.com/office/drawing/2014/main" id="{7A1033A8-1772-1E2B-80CA-41AE3649F54C}"/>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A person in a canoe on a river&#10;&#10;Description automatically generated">
            <a:extLst>
              <a:ext uri="{FF2B5EF4-FFF2-40B4-BE49-F238E27FC236}">
                <a16:creationId xmlns:a16="http://schemas.microsoft.com/office/drawing/2014/main" id="{D034E9E4-B1DA-0812-6FDD-59B8F83BB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5756"/>
            <a:ext cx="12191998" cy="5237845"/>
          </a:xfrm>
          <a:prstGeom prst="rect">
            <a:avLst/>
          </a:prstGeom>
        </p:spPr>
      </p:pic>
    </p:spTree>
    <p:extLst>
      <p:ext uri="{BB962C8B-B14F-4D97-AF65-F5344CB8AC3E}">
        <p14:creationId xmlns:p14="http://schemas.microsoft.com/office/powerpoint/2010/main" val="79893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6AC703-B3A2-C3CD-17CA-26385B1EB8C1}"/>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36938B27-51B6-E8CB-398B-3DE8EFA4C224}"/>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18" name="Title 3">
            <a:extLst>
              <a:ext uri="{FF2B5EF4-FFF2-40B4-BE49-F238E27FC236}">
                <a16:creationId xmlns:a16="http://schemas.microsoft.com/office/drawing/2014/main" id="{B4C79855-A4CC-1C60-2A05-F63A0D04A15C}"/>
              </a:ext>
            </a:extLst>
          </p:cNvPr>
          <p:cNvSpPr txBox="1">
            <a:spLocks/>
          </p:cNvSpPr>
          <p:nvPr/>
        </p:nvSpPr>
        <p:spPr>
          <a:xfrm>
            <a:off x="2699173" y="186147"/>
            <a:ext cx="9340297" cy="6511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800" dirty="0">
                <a:ea typeface="Times New Roman" panose="02020603050405020304" pitchFamily="18" charset="0"/>
                <a:cs typeface="Times New Roman" panose="02020603050405020304" pitchFamily="18" charset="0"/>
              </a:rPr>
              <a:t>Understanding Emotional Triggers/Professional Stressors</a:t>
            </a:r>
            <a:endParaRPr lang="en-CA" sz="2800" dirty="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0EDBF18-1B26-18FB-C70E-BC89338DAFDB}"/>
              </a:ext>
            </a:extLst>
          </p:cNvPr>
          <p:cNvGraphicFramePr>
            <a:graphicFrameLocks noGrp="1"/>
          </p:cNvGraphicFramePr>
          <p:nvPr>
            <p:extLst>
              <p:ext uri="{D42A27DB-BD31-4B8C-83A1-F6EECF244321}">
                <p14:modId xmlns:p14="http://schemas.microsoft.com/office/powerpoint/2010/main" val="4178680486"/>
              </p:ext>
            </p:extLst>
          </p:nvPr>
        </p:nvGraphicFramePr>
        <p:xfrm>
          <a:off x="3006541" y="1022279"/>
          <a:ext cx="8192979" cy="4813378"/>
        </p:xfrm>
        <a:graphic>
          <a:graphicData uri="http://schemas.openxmlformats.org/drawingml/2006/table">
            <a:tbl>
              <a:tblPr firstRow="1" firstCol="1" bandRow="1"/>
              <a:tblGrid>
                <a:gridCol w="4058313">
                  <a:extLst>
                    <a:ext uri="{9D8B030D-6E8A-4147-A177-3AD203B41FA5}">
                      <a16:colId xmlns:a16="http://schemas.microsoft.com/office/drawing/2014/main" val="3358685709"/>
                    </a:ext>
                  </a:extLst>
                </a:gridCol>
                <a:gridCol w="288808">
                  <a:extLst>
                    <a:ext uri="{9D8B030D-6E8A-4147-A177-3AD203B41FA5}">
                      <a16:colId xmlns:a16="http://schemas.microsoft.com/office/drawing/2014/main" val="2520543386"/>
                    </a:ext>
                  </a:extLst>
                </a:gridCol>
                <a:gridCol w="3845858">
                  <a:extLst>
                    <a:ext uri="{9D8B030D-6E8A-4147-A177-3AD203B41FA5}">
                      <a16:colId xmlns:a16="http://schemas.microsoft.com/office/drawing/2014/main" val="4293316657"/>
                    </a:ext>
                  </a:extLst>
                </a:gridCol>
              </a:tblGrid>
              <a:tr h="573020">
                <a:tc>
                  <a:txBody>
                    <a:bodyPr/>
                    <a:lstStyle/>
                    <a:p>
                      <a:pPr algn="ctr">
                        <a:lnSpc>
                          <a:spcPct val="107000"/>
                        </a:lnSpc>
                        <a:spcAft>
                          <a:spcPts val="0"/>
                        </a:spcAft>
                      </a:pPr>
                      <a:r>
                        <a:rPr lang="en-GB"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Emotional Triggers / </a:t>
                      </a:r>
                      <a:endParaRPr lang="en-CA"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ctr">
                        <a:lnSpc>
                          <a:spcPct val="107000"/>
                        </a:lnSpc>
                        <a:spcAft>
                          <a:spcPts val="0"/>
                        </a:spcAft>
                      </a:pPr>
                      <a:r>
                        <a:rPr lang="en-GB"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Professional Stressors</a:t>
                      </a:r>
                      <a:endParaRPr lang="en-CA"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gridSpan="2">
                  <a:txBody>
                    <a:bodyPr/>
                    <a:lstStyle/>
                    <a:p>
                      <a:pPr algn="ctr">
                        <a:lnSpc>
                          <a:spcPct val="107000"/>
                        </a:lnSpc>
                        <a:spcAft>
                          <a:spcPts val="0"/>
                        </a:spcAft>
                      </a:pPr>
                      <a:r>
                        <a:rPr lang="en-GB"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Possible Symptoms of </a:t>
                      </a:r>
                      <a:br>
                        <a:rPr lang="en-GB"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br>
                      <a:r>
                        <a:rPr lang="en-GB"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Compassion Fatigue</a:t>
                      </a:r>
                      <a:endParaRPr lang="en-CA"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59ACA"/>
                    </a:solidFill>
                  </a:tcPr>
                </a:tc>
                <a:tc hMerge="1">
                  <a:txBody>
                    <a:bodyPr/>
                    <a:lstStyle/>
                    <a:p>
                      <a:pPr algn="ctr">
                        <a:lnSpc>
                          <a:spcPct val="107000"/>
                        </a:lnSpc>
                        <a:spcAft>
                          <a:spcPts val="0"/>
                        </a:spcAft>
                      </a:pPr>
                      <a:endParaRPr lang="en-CA"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59ACA"/>
                    </a:solidFill>
                  </a:tcPr>
                </a:tc>
                <a:extLst>
                  <a:ext uri="{0D108BD9-81ED-4DB2-BD59-A6C34878D82A}">
                    <a16:rowId xmlns:a16="http://schemas.microsoft.com/office/drawing/2014/main" val="1821622333"/>
                  </a:ext>
                </a:extLst>
              </a:tr>
              <a:tr h="350754">
                <a:tc gridSpan="3">
                  <a:txBody>
                    <a:bodyPr/>
                    <a:lstStyle/>
                    <a:p>
                      <a:pPr algn="ctr">
                        <a:lnSpc>
                          <a:spcPct val="107000"/>
                        </a:lnSpc>
                        <a:spcAft>
                          <a:spcPts val="800"/>
                        </a:spcAft>
                      </a:pPr>
                      <a:r>
                        <a:rPr lang="en-GB" sz="1600" b="1" kern="100" dirty="0">
                          <a:effectLst/>
                          <a:latin typeface="Aptos" panose="020B0004020202020204" pitchFamily="34" charset="0"/>
                          <a:ea typeface="Aptos" panose="020B0004020202020204" pitchFamily="34" charset="0"/>
                          <a:cs typeface="Arial" panose="020B0604020202020204" pitchFamily="34" charset="0"/>
                        </a:rPr>
                        <a:t>Leading to Chaos (Emotionally Overwhelmed)</a:t>
                      </a:r>
                      <a:endParaRPr lang="en-CA"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3F9"/>
                    </a:solidFill>
                  </a:tcPr>
                </a:tc>
                <a:tc hMerge="1">
                  <a:txBody>
                    <a:bodyPr/>
                    <a:lstStyle/>
                    <a:p>
                      <a:endParaRPr lang="en-CA"/>
                    </a:p>
                  </a:txBody>
                  <a:tcPr/>
                </a:tc>
                <a:tc hMerge="1">
                  <a:txBody>
                    <a:bodyPr/>
                    <a:lstStyle/>
                    <a:p>
                      <a:pPr algn="ctr">
                        <a:lnSpc>
                          <a:spcPct val="107000"/>
                        </a:lnSpc>
                        <a:spcAft>
                          <a:spcPts val="800"/>
                        </a:spcAft>
                      </a:pPr>
                      <a:endParaRPr lang="en-CA"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3F9"/>
                    </a:solidFill>
                  </a:tcPr>
                </a:tc>
                <a:extLst>
                  <a:ext uri="{0D108BD9-81ED-4DB2-BD59-A6C34878D82A}">
                    <a16:rowId xmlns:a16="http://schemas.microsoft.com/office/drawing/2014/main" val="2955494491"/>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Witnessing patient suffering</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Emotional exhaustion, sadness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Emotional exhaustion, sadness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962416"/>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High patient-to-nurse ratios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Feeling overwhelmed, irritability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Feeling overwhelmed, irritability</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66897"/>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Dealing with patient deaths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Deep sadness, detachment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Deep sadness, detachment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249200"/>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Time pressures and deadlines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Anxiety, trouble concentrating</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Anxiety, trouble concentrating</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369291"/>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Emotional demands of patient care</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Reduced empathy, burnout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Reduced empathy, burnout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008427"/>
                  </a:ext>
                </a:extLst>
              </a:tr>
              <a:tr h="350754">
                <a:tc gridSpan="3">
                  <a:txBody>
                    <a:bodyPr/>
                    <a:lstStyle/>
                    <a:p>
                      <a:pPr algn="ctr">
                        <a:lnSpc>
                          <a:spcPct val="107000"/>
                        </a:lnSpc>
                        <a:spcAft>
                          <a:spcPts val="800"/>
                        </a:spcAft>
                      </a:pPr>
                      <a:r>
                        <a:rPr lang="en-GB" sz="1600" b="1" kern="100" dirty="0">
                          <a:effectLst/>
                          <a:latin typeface="Aptos" panose="020B0004020202020204" pitchFamily="34" charset="0"/>
                          <a:ea typeface="Aptos" panose="020B0004020202020204" pitchFamily="34" charset="0"/>
                          <a:cs typeface="Arial" panose="020B0604020202020204" pitchFamily="34" charset="0"/>
                        </a:rPr>
                        <a:t>Leading to Rigidity (Apathy and Disengaged) </a:t>
                      </a:r>
                      <a:endParaRPr lang="en-CA"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F3F9"/>
                    </a:solidFill>
                  </a:tcPr>
                </a:tc>
                <a:tc hMerge="1">
                  <a:txBody>
                    <a:bodyPr/>
                    <a:lstStyle/>
                    <a:p>
                      <a:endParaRPr lang="en-CA"/>
                    </a:p>
                  </a:txBody>
                  <a:tcPr/>
                </a:tc>
                <a:tc hMerge="1">
                  <a:txBody>
                    <a:bodyPr/>
                    <a:lstStyle/>
                    <a:p>
                      <a:pPr algn="ctr">
                        <a:lnSpc>
                          <a:spcPct val="107000"/>
                        </a:lnSpc>
                        <a:spcAft>
                          <a:spcPts val="800"/>
                        </a:spcAft>
                      </a:pPr>
                      <a:endParaRPr lang="en-CA" sz="16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F3F9"/>
                    </a:solidFill>
                  </a:tcPr>
                </a:tc>
                <a:extLst>
                  <a:ext uri="{0D108BD9-81ED-4DB2-BD59-A6C34878D82A}">
                    <a16:rowId xmlns:a16="http://schemas.microsoft.com/office/drawing/2014/main" val="340549404"/>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Repetitive tasks in patient care</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Boredom, disinterest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Boredom, disinterest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586380"/>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Lack of feedback or recognition at work</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Feeling undervalued, detachment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Feeling undervalued, detachment</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822259"/>
                  </a:ext>
                </a:extLst>
              </a:tr>
              <a:tr h="350754">
                <a:tc gridSpan="2">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Bureaucratic challenges</a:t>
                      </a:r>
                      <a:endParaRPr lang="en-CA"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Frustration, cynicism</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Frustration, cynicism</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658688"/>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Limited professional development opportunities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Stagnation, lack of motivation</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Stagnation, lack of motivation</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9317060"/>
                  </a:ext>
                </a:extLst>
              </a:tr>
              <a:tr h="350754">
                <a:tc gridSpan="2">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Limited patient interaction due to administrative duties</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Isolation, disconnection from purpose</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Isolation, disconnection from purpose</a:t>
                      </a:r>
                      <a:endParaRPr lang="en-CA"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539376"/>
                  </a:ext>
                </a:extLst>
              </a:tr>
            </a:tbl>
          </a:graphicData>
        </a:graphic>
      </p:graphicFrame>
      <p:sp>
        <p:nvSpPr>
          <p:cNvPr id="2" name="TextBox 1">
            <a:extLst>
              <a:ext uri="{FF2B5EF4-FFF2-40B4-BE49-F238E27FC236}">
                <a16:creationId xmlns:a16="http://schemas.microsoft.com/office/drawing/2014/main" id="{D0AA8417-0B5A-85D7-48B4-137AD8F168AA}"/>
              </a:ext>
            </a:extLst>
          </p:cNvPr>
          <p:cNvSpPr txBox="1"/>
          <p:nvPr/>
        </p:nvSpPr>
        <p:spPr>
          <a:xfrm>
            <a:off x="152610" y="3470954"/>
            <a:ext cx="2409838" cy="1323439"/>
          </a:xfrm>
          <a:prstGeom prst="rect">
            <a:avLst/>
          </a:prstGeom>
          <a:noFill/>
        </p:spPr>
        <p:txBody>
          <a:bodyPr wrap="square">
            <a:spAutoFit/>
          </a:bodyPr>
          <a:lstStyle/>
          <a:p>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Using EI to manage compassion fatigue is like knowing when to rest and when to row</a:t>
            </a:r>
            <a:r>
              <a:rPr lang="en-CA" sz="1600" dirty="0">
                <a:solidFill>
                  <a:srgbClr val="4D7DBB"/>
                </a:solidFill>
                <a:latin typeface="Aptos" panose="020B0004020202020204" pitchFamily="34" charset="0"/>
                <a:ea typeface="Aptos" panose="020B0004020202020204" pitchFamily="34" charset="0"/>
                <a:cs typeface="Arial" panose="020B0604020202020204" pitchFamily="34" charset="0"/>
              </a:rPr>
              <a:t> in the “</a:t>
            </a:r>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River of Well-being”. </a:t>
            </a:r>
            <a:endParaRPr lang="en-CA" sz="1600" dirty="0">
              <a:solidFill>
                <a:srgbClr val="4D7DBB"/>
              </a:solidFill>
            </a:endParaRPr>
          </a:p>
        </p:txBody>
      </p:sp>
      <p:sp>
        <p:nvSpPr>
          <p:cNvPr id="9" name="TextBox 8">
            <a:extLst>
              <a:ext uri="{FF2B5EF4-FFF2-40B4-BE49-F238E27FC236}">
                <a16:creationId xmlns:a16="http://schemas.microsoft.com/office/drawing/2014/main" id="{B5C190C2-05FF-7681-5904-AB8C72F86F7E}"/>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1" name="Picture 10" descr="A close-up of a logo&#10;&#10;Description automatically generated">
            <a:extLst>
              <a:ext uri="{FF2B5EF4-FFF2-40B4-BE49-F238E27FC236}">
                <a16:creationId xmlns:a16="http://schemas.microsoft.com/office/drawing/2014/main" id="{9462E602-5D4F-24BA-0768-A57B99AA9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2" name="Straight Connector 11">
            <a:extLst>
              <a:ext uri="{FF2B5EF4-FFF2-40B4-BE49-F238E27FC236}">
                <a16:creationId xmlns:a16="http://schemas.microsoft.com/office/drawing/2014/main" id="{70851F5F-6418-F8BC-FCF9-347085CCC6B3}"/>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76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EFC60D-81F7-C9CF-25C7-DDE87481973A}"/>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571DB242-21F6-B0EC-7D8D-9D0FF29DA043}"/>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9" name="TextBox 8">
            <a:extLst>
              <a:ext uri="{FF2B5EF4-FFF2-40B4-BE49-F238E27FC236}">
                <a16:creationId xmlns:a16="http://schemas.microsoft.com/office/drawing/2014/main" id="{B9F8A642-4BC9-D67C-3269-3B289E0E918F}"/>
              </a:ext>
            </a:extLst>
          </p:cNvPr>
          <p:cNvSpPr txBox="1"/>
          <p:nvPr/>
        </p:nvSpPr>
        <p:spPr>
          <a:xfrm>
            <a:off x="138124" y="3490391"/>
            <a:ext cx="2266950" cy="1815882"/>
          </a:xfrm>
          <a:prstGeom prst="rect">
            <a:avLst/>
          </a:prstGeom>
          <a:noFill/>
        </p:spPr>
        <p:txBody>
          <a:bodyPr wrap="square">
            <a:spAutoFit/>
          </a:bodyPr>
          <a:lstStyle/>
          <a:p>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Practicing mindfulness is like smoothing out the waters around you. </a:t>
            </a:r>
            <a:r>
              <a:rPr lang="en-CA" sz="1600" dirty="0">
                <a:solidFill>
                  <a:srgbClr val="4D7DBB"/>
                </a:solidFill>
                <a:latin typeface="Aptos" panose="020B0004020202020204" pitchFamily="34" charset="0"/>
                <a:ea typeface="Aptos" panose="020B0004020202020204" pitchFamily="34" charset="0"/>
                <a:cs typeface="Arial" panose="020B0604020202020204" pitchFamily="34" charset="0"/>
              </a:rPr>
              <a:t>C</a:t>
            </a:r>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lear your mind of clutter and reduce your emotional turbulence.</a:t>
            </a:r>
            <a:endParaRPr lang="en-CA" sz="1600" dirty="0">
              <a:solidFill>
                <a:srgbClr val="4D7DBB"/>
              </a:solidFill>
            </a:endParaRPr>
          </a:p>
          <a:p>
            <a:endParaRPr lang="en-CA" sz="1600" dirty="0">
              <a:solidFill>
                <a:srgbClr val="4D7DBB"/>
              </a:solidFill>
            </a:endParaRPr>
          </a:p>
        </p:txBody>
      </p:sp>
      <p:sp>
        <p:nvSpPr>
          <p:cNvPr id="8" name="TextBox 7">
            <a:extLst>
              <a:ext uri="{FF2B5EF4-FFF2-40B4-BE49-F238E27FC236}">
                <a16:creationId xmlns:a16="http://schemas.microsoft.com/office/drawing/2014/main" id="{8CDA777A-E94A-EA00-97E9-CD356D3A63B3}"/>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1" name="Picture 10" descr="A close-up of a logo&#10;&#10;Description automatically generated">
            <a:extLst>
              <a:ext uri="{FF2B5EF4-FFF2-40B4-BE49-F238E27FC236}">
                <a16:creationId xmlns:a16="http://schemas.microsoft.com/office/drawing/2014/main" id="{54EC5BD3-575D-CF9A-5D10-D654C40CB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3" name="Straight Connector 12">
            <a:extLst>
              <a:ext uri="{FF2B5EF4-FFF2-40B4-BE49-F238E27FC236}">
                <a16:creationId xmlns:a16="http://schemas.microsoft.com/office/drawing/2014/main" id="{C4B327F2-0B21-53AA-BB6D-07864F0E5FC6}"/>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Picture 16" descr="A person holding an umbrella&#10;&#10;Description automatically generated">
            <a:extLst>
              <a:ext uri="{FF2B5EF4-FFF2-40B4-BE49-F238E27FC236}">
                <a16:creationId xmlns:a16="http://schemas.microsoft.com/office/drawing/2014/main" id="{44C36235-8113-5B55-9500-2BECC93EE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448" y="774797"/>
            <a:ext cx="9618999" cy="4246579"/>
          </a:xfrm>
          <a:prstGeom prst="rect">
            <a:avLst/>
          </a:prstGeom>
        </p:spPr>
      </p:pic>
      <p:sp>
        <p:nvSpPr>
          <p:cNvPr id="2" name="Title 3">
            <a:extLst>
              <a:ext uri="{FF2B5EF4-FFF2-40B4-BE49-F238E27FC236}">
                <a16:creationId xmlns:a16="http://schemas.microsoft.com/office/drawing/2014/main" id="{7DA7D82A-5399-A23F-A450-B2CECDD6691D}"/>
              </a:ext>
            </a:extLst>
          </p:cNvPr>
          <p:cNvSpPr txBox="1">
            <a:spLocks/>
          </p:cNvSpPr>
          <p:nvPr/>
        </p:nvSpPr>
        <p:spPr>
          <a:xfrm>
            <a:off x="2699173" y="87066"/>
            <a:ext cx="9340297" cy="6511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ea typeface="Calibri" panose="020F0502020204030204" pitchFamily="34" charset="0"/>
                <a:cs typeface="Times New Roman" panose="02020603050405020304" pitchFamily="18" charset="0"/>
              </a:rPr>
              <a:t>Shifting Perspective </a:t>
            </a:r>
            <a:endParaRPr lang="en-CA"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34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EFC60D-81F7-C9CF-25C7-DDE87481973A}"/>
              </a:ext>
            </a:extLst>
          </p:cNvPr>
          <p:cNvSpPr/>
          <p:nvPr/>
        </p:nvSpPr>
        <p:spPr>
          <a:xfrm>
            <a:off x="0" y="-1"/>
            <a:ext cx="2562448" cy="4611327"/>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571DB242-21F6-B0EC-7D8D-9D0FF29DA043}"/>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8" name="TextBox 7">
            <a:extLst>
              <a:ext uri="{FF2B5EF4-FFF2-40B4-BE49-F238E27FC236}">
                <a16:creationId xmlns:a16="http://schemas.microsoft.com/office/drawing/2014/main" id="{8CDA777A-E94A-EA00-97E9-CD356D3A63B3}"/>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1" name="Picture 10" descr="A close-up of a logo&#10;&#10;Description automatically generated">
            <a:extLst>
              <a:ext uri="{FF2B5EF4-FFF2-40B4-BE49-F238E27FC236}">
                <a16:creationId xmlns:a16="http://schemas.microsoft.com/office/drawing/2014/main" id="{54EC5BD3-575D-CF9A-5D10-D654C40CB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3" name="Straight Connector 12">
            <a:extLst>
              <a:ext uri="{FF2B5EF4-FFF2-40B4-BE49-F238E27FC236}">
                <a16:creationId xmlns:a16="http://schemas.microsoft.com/office/drawing/2014/main" id="{C4B327F2-0B21-53AA-BB6D-07864F0E5FC6}"/>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 name="Title 3">
            <a:extLst>
              <a:ext uri="{FF2B5EF4-FFF2-40B4-BE49-F238E27FC236}">
                <a16:creationId xmlns:a16="http://schemas.microsoft.com/office/drawing/2014/main" id="{F736B6C2-5151-58B4-4C88-899384C8DB5F}"/>
              </a:ext>
            </a:extLst>
          </p:cNvPr>
          <p:cNvSpPr txBox="1">
            <a:spLocks/>
          </p:cNvSpPr>
          <p:nvPr/>
        </p:nvSpPr>
        <p:spPr>
          <a:xfrm>
            <a:off x="2541745" y="271129"/>
            <a:ext cx="9629552" cy="503536"/>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950" dirty="0"/>
              <a:t>Using the S.H.I.F.T Model to Navigate your “River of Well-Being”</a:t>
            </a:r>
          </a:p>
        </p:txBody>
      </p:sp>
      <p:grpSp>
        <p:nvGrpSpPr>
          <p:cNvPr id="9" name="Group 8">
            <a:extLst>
              <a:ext uri="{FF2B5EF4-FFF2-40B4-BE49-F238E27FC236}">
                <a16:creationId xmlns:a16="http://schemas.microsoft.com/office/drawing/2014/main" id="{BDD6C9FB-F400-B514-98B8-7D5AB6AD8008}"/>
              </a:ext>
            </a:extLst>
          </p:cNvPr>
          <p:cNvGrpSpPr/>
          <p:nvPr/>
        </p:nvGrpSpPr>
        <p:grpSpPr>
          <a:xfrm>
            <a:off x="3720796" y="1196152"/>
            <a:ext cx="8150402" cy="4498797"/>
            <a:chOff x="4146085" y="1449976"/>
            <a:chExt cx="8150402" cy="4498797"/>
          </a:xfrm>
        </p:grpSpPr>
        <p:sp>
          <p:nvSpPr>
            <p:cNvPr id="4" name="TextBox 3">
              <a:extLst>
                <a:ext uri="{FF2B5EF4-FFF2-40B4-BE49-F238E27FC236}">
                  <a16:creationId xmlns:a16="http://schemas.microsoft.com/office/drawing/2014/main" id="{5593C044-3EDC-47E3-F57B-7350D38B450B}"/>
                </a:ext>
              </a:extLst>
            </p:cNvPr>
            <p:cNvSpPr txBox="1"/>
            <p:nvPr/>
          </p:nvSpPr>
          <p:spPr>
            <a:xfrm>
              <a:off x="4146085" y="1449976"/>
              <a:ext cx="8150402" cy="923330"/>
            </a:xfrm>
            <a:prstGeom prst="rect">
              <a:avLst/>
            </a:prstGeom>
            <a:noFill/>
          </p:spPr>
          <p:txBody>
            <a:bodyPr wrap="square">
              <a:spAutoFit/>
            </a:bodyPr>
            <a:lstStyle/>
            <a:p>
              <a:pPr>
                <a:spcBef>
                  <a:spcPts val="600"/>
                </a:spcBef>
              </a:pPr>
              <a:r>
                <a:rPr lang="en-CA" sz="1800" b="1"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Seek Alternative Viewpoints: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1800" kern="0"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Actively seek out different perspectives from diverse sources like books, articles, or conversations with various individuals</a:t>
              </a:r>
              <a:endParaRPr lang="en-CA" kern="100" dirty="0">
                <a:effectLst/>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49F1DB-FF8F-EA8D-C2AC-58B89B273E41}"/>
                </a:ext>
              </a:extLst>
            </p:cNvPr>
            <p:cNvSpPr txBox="1"/>
            <p:nvPr/>
          </p:nvSpPr>
          <p:spPr>
            <a:xfrm>
              <a:off x="4146085" y="2394639"/>
              <a:ext cx="7374193" cy="646331"/>
            </a:xfrm>
            <a:prstGeom prst="rect">
              <a:avLst/>
            </a:prstGeom>
            <a:noFill/>
          </p:spPr>
          <p:txBody>
            <a:bodyPr wrap="square">
              <a:spAutoFit/>
            </a:bodyPr>
            <a:lstStyle/>
            <a:p>
              <a:r>
                <a:rPr lang="en-CA" sz="1800" b="1"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Harness Gratitude: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1800"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Focus on appreciating the positive aspects of your life.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E8524485-ABD2-9921-7310-557E250D9955}"/>
                </a:ext>
              </a:extLst>
            </p:cNvPr>
            <p:cNvSpPr txBox="1"/>
            <p:nvPr/>
          </p:nvSpPr>
          <p:spPr>
            <a:xfrm>
              <a:off x="4146085" y="3249619"/>
              <a:ext cx="8020081" cy="646331"/>
            </a:xfrm>
            <a:prstGeom prst="rect">
              <a:avLst/>
            </a:prstGeom>
            <a:noFill/>
          </p:spPr>
          <p:txBody>
            <a:bodyPr wrap="square">
              <a:spAutoFit/>
            </a:bodyPr>
            <a:lstStyle/>
            <a:p>
              <a:r>
                <a:rPr lang="en-CA" sz="1800" b="1"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Identify Limiting Beliefs: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1800"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Be aware of any negative or self-limiting beliefs influencing your outlook.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1919ED49-4270-D731-D819-46D60462057D}"/>
                </a:ext>
              </a:extLst>
            </p:cNvPr>
            <p:cNvSpPr txBox="1"/>
            <p:nvPr/>
          </p:nvSpPr>
          <p:spPr>
            <a:xfrm>
              <a:off x="4146085" y="4039508"/>
              <a:ext cx="7727461" cy="923330"/>
            </a:xfrm>
            <a:prstGeom prst="rect">
              <a:avLst/>
            </a:prstGeom>
            <a:noFill/>
          </p:spPr>
          <p:txBody>
            <a:bodyPr wrap="square">
              <a:spAutoFit/>
            </a:bodyPr>
            <a:lstStyle/>
            <a:p>
              <a:pPr>
                <a:spcBef>
                  <a:spcPts val="600"/>
                </a:spcBef>
              </a:pPr>
              <a:r>
                <a:rPr lang="en-CA" sz="1800" b="1"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Focus on the Present: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1800" kern="0"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Practice mindfulness to anchor yourself in the current moment, fostering a non-judgmental awareness of your thoughts and emotions.</a:t>
              </a:r>
              <a:endParaRPr lang="en-CA" dirty="0"/>
            </a:p>
          </p:txBody>
        </p:sp>
        <p:sp>
          <p:nvSpPr>
            <p:cNvPr id="32" name="TextBox 31">
              <a:extLst>
                <a:ext uri="{FF2B5EF4-FFF2-40B4-BE49-F238E27FC236}">
                  <a16:creationId xmlns:a16="http://schemas.microsoft.com/office/drawing/2014/main" id="{19988D2D-373B-878F-397C-F82AD973A3B7}"/>
                </a:ext>
              </a:extLst>
            </p:cNvPr>
            <p:cNvSpPr txBox="1"/>
            <p:nvPr/>
          </p:nvSpPr>
          <p:spPr>
            <a:xfrm>
              <a:off x="4146085" y="5025443"/>
              <a:ext cx="8020081" cy="923330"/>
            </a:xfrm>
            <a:prstGeom prst="rect">
              <a:avLst/>
            </a:prstGeom>
            <a:noFill/>
          </p:spPr>
          <p:txBody>
            <a:bodyPr wrap="square">
              <a:spAutoFit/>
            </a:bodyPr>
            <a:lstStyle/>
            <a:p>
              <a:r>
                <a:rPr lang="en-CA" sz="1800" b="1"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Treasure Past Successes: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1800" dirty="0">
                  <a:solidFill>
                    <a:srgbClr val="363E4E"/>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Reflect on past achievements to bolster your confidence and recall your abilities. </a:t>
              </a:r>
              <a:endParaRPr lang="en-CA" sz="1800" dirty="0">
                <a:effectLst/>
                <a:latin typeface="Times New Roman" panose="02020603050405020304" pitchFamily="18" charset="0"/>
                <a:ea typeface="Aptos" panose="020B0004020202020204" pitchFamily="34" charset="0"/>
                <a:cs typeface="Times New Roman" panose="02020603050405020304" pitchFamily="18" charset="0"/>
              </a:endParaRPr>
            </a:p>
          </p:txBody>
        </p:sp>
      </p:grpSp>
      <p:pic>
        <p:nvPicPr>
          <p:cNvPr id="16" name="Picture 15" descr="A white letter on a blue background&#10;&#10;Description automatically generated">
            <a:extLst>
              <a:ext uri="{FF2B5EF4-FFF2-40B4-BE49-F238E27FC236}">
                <a16:creationId xmlns:a16="http://schemas.microsoft.com/office/drawing/2014/main" id="{63D5A583-84CC-FBCD-E490-052CD5562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37" y="3894697"/>
            <a:ext cx="622551" cy="646313"/>
          </a:xfrm>
          <a:prstGeom prst="rect">
            <a:avLst/>
          </a:prstGeom>
        </p:spPr>
      </p:pic>
      <p:pic>
        <p:nvPicPr>
          <p:cNvPr id="27" name="Picture 26" descr="A white letter on a blue background&#10;&#10;Description automatically generated">
            <a:extLst>
              <a:ext uri="{FF2B5EF4-FFF2-40B4-BE49-F238E27FC236}">
                <a16:creationId xmlns:a16="http://schemas.microsoft.com/office/drawing/2014/main" id="{85F84821-224F-E4C8-AC7E-654EDD41C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37" y="2140815"/>
            <a:ext cx="622551" cy="646313"/>
          </a:xfrm>
          <a:prstGeom prst="rect">
            <a:avLst/>
          </a:prstGeom>
        </p:spPr>
      </p:pic>
      <p:pic>
        <p:nvPicPr>
          <p:cNvPr id="31" name="Picture 30" descr="A white letter on a blue background&#10;&#10;Description automatically generated">
            <a:extLst>
              <a:ext uri="{FF2B5EF4-FFF2-40B4-BE49-F238E27FC236}">
                <a16:creationId xmlns:a16="http://schemas.microsoft.com/office/drawing/2014/main" id="{D025FF48-B240-78C6-A9FE-B8DF7EECD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737" y="3017756"/>
            <a:ext cx="622551" cy="646313"/>
          </a:xfrm>
          <a:prstGeom prst="rect">
            <a:avLst/>
          </a:prstGeom>
        </p:spPr>
      </p:pic>
      <p:pic>
        <p:nvPicPr>
          <p:cNvPr id="35" name="Picture 34" descr="A white letter on a blue background&#10;&#10;Description automatically generated">
            <a:extLst>
              <a:ext uri="{FF2B5EF4-FFF2-40B4-BE49-F238E27FC236}">
                <a16:creationId xmlns:a16="http://schemas.microsoft.com/office/drawing/2014/main" id="{A0988501-1E33-DC0B-5B6A-2D8AED9D9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737" y="1263874"/>
            <a:ext cx="622551" cy="646313"/>
          </a:xfrm>
          <a:prstGeom prst="rect">
            <a:avLst/>
          </a:prstGeom>
        </p:spPr>
      </p:pic>
      <p:pic>
        <p:nvPicPr>
          <p:cNvPr id="37" name="Picture 36" descr="A white letter on a blue background&#10;&#10;Description automatically generated">
            <a:extLst>
              <a:ext uri="{FF2B5EF4-FFF2-40B4-BE49-F238E27FC236}">
                <a16:creationId xmlns:a16="http://schemas.microsoft.com/office/drawing/2014/main" id="{E7165888-BD0F-1604-A55B-6E91A44FC7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7737" y="4771637"/>
            <a:ext cx="622551" cy="646313"/>
          </a:xfrm>
          <a:prstGeom prst="rect">
            <a:avLst/>
          </a:prstGeom>
        </p:spPr>
      </p:pic>
      <p:sp>
        <p:nvSpPr>
          <p:cNvPr id="6" name="TextBox 5">
            <a:extLst>
              <a:ext uri="{FF2B5EF4-FFF2-40B4-BE49-F238E27FC236}">
                <a16:creationId xmlns:a16="http://schemas.microsoft.com/office/drawing/2014/main" id="{318070FB-BF2C-A3C1-6AED-D12AD0700DB2}"/>
              </a:ext>
            </a:extLst>
          </p:cNvPr>
          <p:cNvSpPr txBox="1"/>
          <p:nvPr/>
        </p:nvSpPr>
        <p:spPr>
          <a:xfrm>
            <a:off x="224163" y="2722910"/>
            <a:ext cx="2222500" cy="2800767"/>
          </a:xfrm>
          <a:prstGeom prst="rect">
            <a:avLst/>
          </a:prstGeom>
          <a:noFill/>
        </p:spPr>
        <p:txBody>
          <a:bodyPr wrap="square">
            <a:spAutoFit/>
          </a:bodyPr>
          <a:lstStyle/>
          <a:p>
            <a:r>
              <a:rPr lang="en-CA" sz="1600" dirty="0">
                <a:solidFill>
                  <a:srgbClr val="4D7DBB"/>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By incorporating the actions represented by the acronym “S.H.I.F.T.”,</a:t>
            </a:r>
            <a:r>
              <a:rPr lang="en-CA" sz="1600" dirty="0">
                <a:solidFill>
                  <a:srgbClr val="4D7DBB"/>
                </a:solidFill>
                <a:highlight>
                  <a:srgbClr val="FFFFFF"/>
                </a:highlight>
                <a:latin typeface="Aptos" panose="020B0004020202020204" pitchFamily="34" charset="0"/>
                <a:ea typeface="Aptos" panose="020B0004020202020204" pitchFamily="34" charset="0"/>
                <a:cs typeface="Times New Roman" panose="02020603050405020304" pitchFamily="18" charset="0"/>
              </a:rPr>
              <a:t> </a:t>
            </a:r>
            <a:r>
              <a:rPr lang="en-CA" sz="1600" dirty="0">
                <a:solidFill>
                  <a:srgbClr val="4D7DBB"/>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you can actively work towards shifting your perspective to embrace a more positive, open-minded stance, and increase your stress tolerance</a:t>
            </a:r>
            <a:r>
              <a:rPr lang="en-CA" sz="1600" dirty="0">
                <a:solidFill>
                  <a:srgbClr val="4D7DBB"/>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endParaRPr lang="en-CA" sz="1600" dirty="0">
              <a:solidFill>
                <a:srgbClr val="4D7DBB"/>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61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BCFD00-6931-5D7A-DFFA-F66FCDA8F201}"/>
              </a:ext>
            </a:extLst>
          </p:cNvPr>
          <p:cNvSpPr/>
          <p:nvPr/>
        </p:nvSpPr>
        <p:spPr>
          <a:xfrm>
            <a:off x="0" y="0"/>
            <a:ext cx="2562448" cy="5956156"/>
          </a:xfrm>
          <a:prstGeom prst="rect">
            <a:avLst/>
          </a:prstGeom>
          <a:gradFill>
            <a:gsLst>
              <a:gs pos="99000">
                <a:srgbClr val="759ACA"/>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11086A2B-7353-AC10-2FAA-C506410DAF54}"/>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8</a:t>
            </a:r>
            <a:endParaRPr lang="en-CA" sz="1600" dirty="0">
              <a:solidFill>
                <a:schemeClr val="bg1"/>
              </a:solidFill>
            </a:endParaRPr>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18" name="Title 3">
            <a:extLst>
              <a:ext uri="{FF2B5EF4-FFF2-40B4-BE49-F238E27FC236}">
                <a16:creationId xmlns:a16="http://schemas.microsoft.com/office/drawing/2014/main" id="{B4C79855-A4CC-1C60-2A05-F63A0D04A15C}"/>
              </a:ext>
            </a:extLst>
          </p:cNvPr>
          <p:cNvSpPr txBox="1">
            <a:spLocks/>
          </p:cNvSpPr>
          <p:nvPr/>
        </p:nvSpPr>
        <p:spPr>
          <a:xfrm>
            <a:off x="2699173" y="284467"/>
            <a:ext cx="9340297" cy="6511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ea typeface="Calibri" panose="020F0502020204030204" pitchFamily="34" charset="0"/>
                <a:cs typeface="Times New Roman" panose="02020603050405020304" pitchFamily="18" charset="0"/>
              </a:rPr>
              <a:t>Take-aways</a:t>
            </a:r>
            <a:endParaRPr lang="en-CA" sz="28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0AA8417-0B5A-85D7-48B4-137AD8F168AA}"/>
              </a:ext>
            </a:extLst>
          </p:cNvPr>
          <p:cNvSpPr txBox="1"/>
          <p:nvPr/>
        </p:nvSpPr>
        <p:spPr>
          <a:xfrm>
            <a:off x="152610" y="3188143"/>
            <a:ext cx="2266950" cy="2308324"/>
          </a:xfrm>
          <a:prstGeom prst="rect">
            <a:avLst/>
          </a:prstGeom>
          <a:noFill/>
        </p:spPr>
        <p:txBody>
          <a:bodyPr wrap="square">
            <a:spAutoFit/>
          </a:bodyPr>
          <a:lstStyle/>
          <a:p>
            <a:r>
              <a:rPr lang="en-CA" sz="1600" dirty="0">
                <a:solidFill>
                  <a:srgbClr val="4D7DBB"/>
                </a:solidFill>
                <a:effectLst/>
                <a:latin typeface="Aptos" panose="020B0004020202020204" pitchFamily="34" charset="0"/>
                <a:ea typeface="Aptos" panose="020B0004020202020204" pitchFamily="34" charset="0"/>
                <a:cs typeface="Arial" panose="020B0604020202020204" pitchFamily="34" charset="0"/>
              </a:rPr>
              <a:t>Self-awareness and self-care are two sides of the same coin; by recognizing your emotions and knowing your triggers you can prevent compassion fatigue from eroding your well-being.</a:t>
            </a:r>
            <a:endParaRPr lang="en-CA" sz="1400" dirty="0">
              <a:solidFill>
                <a:srgbClr val="4D7DBB"/>
              </a:solidFill>
            </a:endParaRPr>
          </a:p>
        </p:txBody>
      </p:sp>
      <p:sp>
        <p:nvSpPr>
          <p:cNvPr id="8" name="TextBox 7">
            <a:extLst>
              <a:ext uri="{FF2B5EF4-FFF2-40B4-BE49-F238E27FC236}">
                <a16:creationId xmlns:a16="http://schemas.microsoft.com/office/drawing/2014/main" id="{2846BB84-4D79-D31F-1863-412EC540D09F}"/>
              </a:ext>
            </a:extLst>
          </p:cNvPr>
          <p:cNvSpPr txBox="1"/>
          <p:nvPr/>
        </p:nvSpPr>
        <p:spPr>
          <a:xfrm>
            <a:off x="3097990" y="1194887"/>
            <a:ext cx="6616464" cy="4727448"/>
          </a:xfrm>
          <a:prstGeom prst="rect">
            <a:avLst/>
          </a:prstGeom>
          <a:noFill/>
        </p:spPr>
        <p:txBody>
          <a:bodyPr wrap="square">
            <a:spAutoFit/>
          </a:bodyPr>
          <a:lstStyle/>
          <a:p>
            <a:pPr marL="342900" lvl="0" indent="-342900">
              <a:lnSpc>
                <a:spcPct val="107000"/>
              </a:lnSpc>
              <a:spcAft>
                <a:spcPts val="1200"/>
              </a:spcAft>
              <a:buFont typeface="Symbol" panose="05050102010706020507" pitchFamily="18" charset="2"/>
              <a:buChar char=""/>
            </a:pPr>
            <a:r>
              <a:rPr lang="en-CA" sz="2000" kern="100" dirty="0">
                <a:effectLst/>
                <a:latin typeface="Aptos" panose="020B0004020202020204" pitchFamily="34" charset="0"/>
                <a:ea typeface="Aptos" panose="020B0004020202020204" pitchFamily="34" charset="0"/>
                <a:cs typeface="Arial" panose="020B0604020202020204" pitchFamily="34" charset="0"/>
              </a:rPr>
              <a:t>Know Your Emotional Landscape</a:t>
            </a:r>
          </a:p>
          <a:p>
            <a:pPr marL="342900" lvl="0" indent="-342900">
              <a:lnSpc>
                <a:spcPct val="107000"/>
              </a:lnSpc>
              <a:spcAft>
                <a:spcPts val="1200"/>
              </a:spcAft>
              <a:buFont typeface="Symbol" panose="05050102010706020507" pitchFamily="18" charset="2"/>
              <a:buChar char=""/>
            </a:pPr>
            <a:r>
              <a:rPr lang="en-CA" sz="2000" kern="100" dirty="0">
                <a:effectLst/>
                <a:latin typeface="Aptos" panose="020B0004020202020204" pitchFamily="34" charset="0"/>
                <a:ea typeface="Aptos" panose="020B0004020202020204" pitchFamily="34" charset="0"/>
                <a:cs typeface="Arial" panose="020B0604020202020204" pitchFamily="34" charset="0"/>
              </a:rPr>
              <a:t>Balance is Key</a:t>
            </a:r>
          </a:p>
          <a:p>
            <a:pPr marL="342900" lvl="0" indent="-342900">
              <a:lnSpc>
                <a:spcPct val="107000"/>
              </a:lnSpc>
              <a:spcAft>
                <a:spcPts val="1200"/>
              </a:spcAft>
              <a:buFont typeface="Symbol" panose="05050102010706020507" pitchFamily="18" charset="2"/>
              <a:buChar char=""/>
            </a:pPr>
            <a:r>
              <a:rPr lang="en-CA" sz="2000" kern="100" dirty="0">
                <a:effectLst/>
                <a:latin typeface="Aptos" panose="020B0004020202020204" pitchFamily="34" charset="0"/>
                <a:ea typeface="Aptos" panose="020B0004020202020204" pitchFamily="34" charset="0"/>
                <a:cs typeface="Arial" panose="020B0604020202020204" pitchFamily="34" charset="0"/>
              </a:rPr>
              <a:t>Continuous Reflection and Adaptation</a:t>
            </a:r>
          </a:p>
          <a:p>
            <a:pPr marL="342900" lvl="0" indent="-342900">
              <a:lnSpc>
                <a:spcPct val="107000"/>
              </a:lnSpc>
              <a:spcAft>
                <a:spcPts val="1200"/>
              </a:spcAft>
              <a:buFont typeface="Symbol" panose="05050102010706020507" pitchFamily="18" charset="2"/>
              <a:buChar char=""/>
            </a:pPr>
            <a:r>
              <a:rPr lang="en-CA" sz="2000" kern="100" dirty="0">
                <a:effectLst/>
                <a:latin typeface="Aptos" panose="020B0004020202020204" pitchFamily="34" charset="0"/>
                <a:ea typeface="Aptos" panose="020B0004020202020204" pitchFamily="34" charset="0"/>
                <a:cs typeface="Arial" panose="020B0604020202020204" pitchFamily="34" charset="0"/>
              </a:rPr>
              <a:t>Navigate Your River of Well-Being </a:t>
            </a:r>
          </a:p>
          <a:p>
            <a:pPr marL="753300" lvl="2" indent="-162900">
              <a:lnSpc>
                <a:spcPct val="107000"/>
              </a:lnSpc>
              <a:spcAft>
                <a:spcPts val="1200"/>
              </a:spcAft>
              <a:buSzPct val="200000"/>
              <a:buFont typeface=".Hiragino Sans GB Interface W3"/>
              <a:buChar char="﹣"/>
            </a:pPr>
            <a:r>
              <a:rPr lang="en-CA" kern="100" dirty="0">
                <a:latin typeface="Aptos" panose="020B0004020202020204" pitchFamily="34" charset="0"/>
                <a:ea typeface="Aptos" panose="020B0004020202020204" pitchFamily="34" charset="0"/>
                <a:cs typeface="Arial" panose="020B0604020202020204" pitchFamily="34" charset="0"/>
              </a:rPr>
              <a:t>Start an emotional journal</a:t>
            </a:r>
          </a:p>
          <a:p>
            <a:pPr marL="753300" lvl="2" indent="-162900">
              <a:lnSpc>
                <a:spcPct val="107000"/>
              </a:lnSpc>
              <a:spcAft>
                <a:spcPts val="1200"/>
              </a:spcAft>
              <a:buSzPct val="200000"/>
              <a:buFont typeface=".Hiragino Sans GB Interface W3"/>
              <a:buChar char="﹣"/>
            </a:pPr>
            <a:r>
              <a:rPr lang="en-CA" kern="100" dirty="0">
                <a:latin typeface="Aptos" panose="020B0004020202020204" pitchFamily="34" charset="0"/>
                <a:cs typeface="Arial" panose="020B0604020202020204" pitchFamily="34" charset="0"/>
              </a:rPr>
              <a:t>Practice mindfulness</a:t>
            </a:r>
          </a:p>
          <a:p>
            <a:pPr marL="753300" lvl="2" indent="-162900">
              <a:lnSpc>
                <a:spcPct val="107000"/>
              </a:lnSpc>
              <a:spcAft>
                <a:spcPts val="1200"/>
              </a:spcAft>
              <a:buSzPct val="200000"/>
              <a:buFont typeface=".Hiragino Sans GB Interface W3"/>
              <a:buChar char="﹣"/>
            </a:pPr>
            <a:r>
              <a:rPr lang="en-CA" kern="100" dirty="0">
                <a:latin typeface="Aptos" panose="020B0004020202020204" pitchFamily="34" charset="0"/>
                <a:cs typeface="Arial" panose="020B0604020202020204" pitchFamily="34" charset="0"/>
              </a:rPr>
              <a:t>Identify one thing you’re grateful for</a:t>
            </a:r>
          </a:p>
          <a:p>
            <a:pPr marL="753300" lvl="2" indent="-162900">
              <a:lnSpc>
                <a:spcPct val="107000"/>
              </a:lnSpc>
              <a:spcAft>
                <a:spcPts val="1200"/>
              </a:spcAft>
              <a:buSzPct val="200000"/>
              <a:buFont typeface=".Hiragino Sans GB Interface W3"/>
              <a:buChar char="﹣"/>
            </a:pPr>
            <a:r>
              <a:rPr lang="en-CA" kern="100" dirty="0">
                <a:latin typeface="Aptos" panose="020B0004020202020204" pitchFamily="34" charset="0"/>
                <a:cs typeface="Arial" panose="020B0604020202020204" pitchFamily="34" charset="0"/>
              </a:rPr>
              <a:t>Set a daily value or goal</a:t>
            </a:r>
          </a:p>
          <a:p>
            <a:pPr marL="753300" lvl="2" indent="-162900">
              <a:lnSpc>
                <a:spcPct val="107000"/>
              </a:lnSpc>
              <a:spcAft>
                <a:spcPts val="1200"/>
              </a:spcAft>
              <a:buSzPct val="200000"/>
              <a:buFont typeface=".Hiragino Sans GB Interface W3"/>
              <a:buChar char="﹣"/>
            </a:pPr>
            <a:r>
              <a:rPr lang="en-CA" kern="100" dirty="0">
                <a:latin typeface="Aptos" panose="020B0004020202020204" pitchFamily="34" charset="0"/>
                <a:cs typeface="Arial" panose="020B0604020202020204" pitchFamily="34" charset="0"/>
              </a:rPr>
              <a:t>Engage in physical activity </a:t>
            </a:r>
          </a:p>
          <a:p>
            <a:pPr marL="342900" lvl="0" indent="-342900">
              <a:lnSpc>
                <a:spcPct val="107000"/>
              </a:lnSpc>
              <a:buFont typeface="Symbol" panose="05050102010706020507" pitchFamily="18" charset="2"/>
              <a:buChar char=""/>
            </a:pPr>
            <a:endParaRPr lang="en-CA"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F161C3-C0FC-2225-B753-AC7D750AFB0B}"/>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2" name="Picture 11" descr="A close-up of a logo&#10;&#10;Description automatically generated">
            <a:extLst>
              <a:ext uri="{FF2B5EF4-FFF2-40B4-BE49-F238E27FC236}">
                <a16:creationId xmlns:a16="http://schemas.microsoft.com/office/drawing/2014/main" id="{79190998-C88C-D802-C63F-2B93D0264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cxnSp>
        <p:nvCxnSpPr>
          <p:cNvPr id="14" name="Straight Connector 13">
            <a:extLst>
              <a:ext uri="{FF2B5EF4-FFF2-40B4-BE49-F238E27FC236}">
                <a16:creationId xmlns:a16="http://schemas.microsoft.com/office/drawing/2014/main" id="{790AF3FE-6D14-884B-22D2-1C246A6FBA01}"/>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80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1233</TotalTime>
  <Words>3136</Words>
  <Application>Microsoft Macintosh PowerPoint</Application>
  <PresentationFormat>Widescreen</PresentationFormat>
  <Paragraphs>244</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.Hiragino Sans GB Interface W3</vt:lpstr>
      <vt:lpstr>Söhne</vt:lpstr>
      <vt:lpstr>Aptos</vt:lpstr>
      <vt:lpstr>Aptos Display</vt:lpstr>
      <vt:lpstr>Arial</vt:lpstr>
      <vt:lpstr>Calibri</vt:lpstr>
      <vt:lpstr>Calibri Light</vt:lpstr>
      <vt:lpstr>Symbol</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Emotional Self-Awareness  Mindfulness</dc:title>
  <dc:creator>Nadine Henningsen</dc:creator>
  <cp:lastModifiedBy>CHCA Shared Drive</cp:lastModifiedBy>
  <cp:revision>80</cp:revision>
  <cp:lastPrinted>2024-04-24T13:49:28Z</cp:lastPrinted>
  <dcterms:created xsi:type="dcterms:W3CDTF">2024-03-12T21:48:43Z</dcterms:created>
  <dcterms:modified xsi:type="dcterms:W3CDTF">2024-04-24T16:18:45Z</dcterms:modified>
</cp:coreProperties>
</file>