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94" r:id="rId3"/>
    <p:sldId id="296" r:id="rId4"/>
    <p:sldId id="299" r:id="rId5"/>
    <p:sldId id="304" r:id="rId6"/>
    <p:sldId id="300" r:id="rId7"/>
    <p:sldId id="303" r:id="rId8"/>
    <p:sldId id="302" r:id="rId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BB5"/>
    <a:srgbClr val="9BC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43" autoAdjust="0"/>
    <p:restoredTop sz="93707" autoAdjust="0"/>
  </p:normalViewPr>
  <p:slideViewPr>
    <p:cSldViewPr snapToGrid="0">
      <p:cViewPr varScale="1">
        <p:scale>
          <a:sx n="75" d="100"/>
          <a:sy n="75" d="100"/>
        </p:scale>
        <p:origin x="520" y="36"/>
      </p:cViewPr>
      <p:guideLst/>
    </p:cSldViewPr>
  </p:slideViewPr>
  <p:outlineViewPr>
    <p:cViewPr>
      <p:scale>
        <a:sx n="33" d="100"/>
        <a:sy n="33" d="100"/>
      </p:scale>
      <p:origin x="0" y="-156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9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GB"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B8284E3D-7FED-4D99-B711-E005F6A58A85}" type="datetimeFigureOut">
              <a:rPr lang="en-GB" smtClean="0"/>
              <a:t>03/04/2024</a:t>
            </a:fld>
            <a:endParaRPr lang="en-GB"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GB"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CCB7A40F-EEE3-40DC-9D6B-7B3D14AA826A}" type="slidenum">
              <a:rPr lang="en-GB" smtClean="0"/>
              <a:t>‹#›</a:t>
            </a:fld>
            <a:endParaRPr lang="en-GB" dirty="0"/>
          </a:p>
        </p:txBody>
      </p:sp>
    </p:spTree>
    <p:extLst>
      <p:ext uri="{BB962C8B-B14F-4D97-AF65-F5344CB8AC3E}">
        <p14:creationId xmlns:p14="http://schemas.microsoft.com/office/powerpoint/2010/main" val="8105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16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FACILITATOR NOTES:</a:t>
            </a:r>
          </a:p>
          <a:p>
            <a:endParaRPr lang="en-CA" dirty="0"/>
          </a:p>
          <a:p>
            <a:pPr>
              <a:spcAft>
                <a:spcPts val="809"/>
              </a:spcAft>
            </a:pPr>
            <a:r>
              <a:rPr lang="en-CA" sz="1400" kern="100" dirty="0">
                <a:ea typeface="Aptos" panose="020B0004020202020204" pitchFamily="34" charset="0"/>
                <a:cs typeface="Arial" panose="020B0604020202020204" pitchFamily="34" charset="0"/>
              </a:rPr>
              <a:t>In this 10-minute group activity, you will: </a:t>
            </a:r>
            <a:endParaRPr lang="en-GB" sz="1400" kern="100" dirty="0">
              <a:ea typeface="Aptos" panose="020B0004020202020204" pitchFamily="34" charset="0"/>
              <a:cs typeface="Arial" panose="020B0604020202020204" pitchFamily="34" charset="0"/>
            </a:endParaRPr>
          </a:p>
          <a:p>
            <a:pPr marL="288893" indent="-288893">
              <a:spcAft>
                <a:spcPts val="809"/>
              </a:spcAft>
              <a:buFont typeface="Arial" panose="020B0604020202020204" pitchFamily="34" charset="0"/>
              <a:buChar char="•"/>
            </a:pPr>
            <a:r>
              <a:rPr lang="en-CA" sz="1400" kern="100" dirty="0">
                <a:ea typeface="Aptos" panose="020B0004020202020204" pitchFamily="34" charset="0"/>
                <a:cs typeface="Arial" panose="020B0604020202020204" pitchFamily="34" charset="0"/>
              </a:rPr>
              <a:t>Reinforce your understanding of emotional intelligence and why it is so important when providing palliative care. </a:t>
            </a:r>
            <a:endParaRPr lang="en-GB" sz="1400" kern="100" dirty="0">
              <a:ea typeface="Aptos" panose="020B0004020202020204" pitchFamily="34" charset="0"/>
              <a:cs typeface="Arial" panose="020B0604020202020204" pitchFamily="34" charset="0"/>
            </a:endParaRPr>
          </a:p>
          <a:p>
            <a:pPr marL="288893" indent="-288893">
              <a:spcAft>
                <a:spcPts val="809"/>
              </a:spcAft>
              <a:buFont typeface="Arial" panose="020B0604020202020204" pitchFamily="34" charset="0"/>
              <a:buChar char="•"/>
            </a:pPr>
            <a:r>
              <a:rPr lang="en-CA" sz="1400" kern="100" dirty="0">
                <a:ea typeface="Aptos" panose="020B0004020202020204" pitchFamily="34" charset="0"/>
                <a:cs typeface="Arial" panose="020B0604020202020204" pitchFamily="34" charset="0"/>
              </a:rPr>
              <a:t>Discuss emotional self-awareness and reflect this EI skill and how it fosters a holistic approach to patient care. </a:t>
            </a:r>
            <a:endParaRPr lang="en-GB" sz="1400" kern="100" dirty="0">
              <a:ea typeface="Aptos" panose="020B0004020202020204" pitchFamily="34" charset="0"/>
              <a:cs typeface="Arial" panose="020B0604020202020204" pitchFamily="34" charset="0"/>
            </a:endParaRPr>
          </a:p>
          <a:p>
            <a:pPr marL="288893" indent="-288893">
              <a:spcAft>
                <a:spcPts val="809"/>
              </a:spcAft>
              <a:buFont typeface="Arial" panose="020B0604020202020204" pitchFamily="34" charset="0"/>
              <a:buChar char="•"/>
            </a:pPr>
            <a:r>
              <a:rPr lang="en-CA" sz="1400" kern="100" dirty="0">
                <a:ea typeface="Aptos" panose="020B0004020202020204" pitchFamily="34" charset="0"/>
                <a:cs typeface="Arial" panose="020B0604020202020204" pitchFamily="34" charset="0"/>
              </a:rPr>
              <a:t>Practice mindfulness, a behaviour you can do every day to develop your emotional self-awareness.</a:t>
            </a:r>
            <a:endParaRPr lang="en-GB" sz="1400" kern="100" dirty="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CB7A40F-EEE3-40DC-9D6B-7B3D14AA826A}" type="slidenum">
              <a:rPr lang="en-GB" smtClean="0"/>
              <a:t>1</a:t>
            </a:fld>
            <a:endParaRPr lang="en-GB" dirty="0"/>
          </a:p>
        </p:txBody>
      </p:sp>
    </p:spTree>
    <p:extLst>
      <p:ext uri="{BB962C8B-B14F-4D97-AF65-F5344CB8AC3E}">
        <p14:creationId xmlns:p14="http://schemas.microsoft.com/office/powerpoint/2010/main" val="349465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8052" y="4473892"/>
            <a:ext cx="6349448" cy="4670108"/>
          </a:xfrm>
        </p:spPr>
        <p:txBody>
          <a:bodyPr/>
          <a:lstStyle/>
          <a:p>
            <a:pPr defTabSz="924458">
              <a:defRPr/>
            </a:pPr>
            <a:r>
              <a:rPr lang="en-GB" kern="100" dirty="0">
                <a:effectLst/>
                <a:ea typeface="Aptos" panose="020B0004020202020204" pitchFamily="34" charset="0"/>
                <a:cs typeface="Arial" panose="020B0604020202020204" pitchFamily="34" charset="0"/>
              </a:rPr>
              <a:t>Emotional intelligence plays a pivotal role when caring for patients receiving palliative care and their families, where you may encounter highly emotional situations. </a:t>
            </a:r>
          </a:p>
          <a:p>
            <a:pPr defTabSz="924458">
              <a:defRPr/>
            </a:pPr>
            <a:endParaRPr lang="en-CA" b="0" i="0" dirty="0">
              <a:solidFill>
                <a:srgbClr val="0D0D0D"/>
              </a:solidFill>
              <a:effectLst/>
            </a:endParaRPr>
          </a:p>
          <a:p>
            <a:pPr defTabSz="924458">
              <a:defRPr/>
            </a:pPr>
            <a:r>
              <a:rPr lang="en-CA" b="0" i="0" dirty="0">
                <a:solidFill>
                  <a:srgbClr val="0D0D0D"/>
                </a:solidFill>
                <a:effectLst/>
              </a:rPr>
              <a:t>Using emotional intelligence skills enables you to view patients holistically, recognizing the interconnectedness of various aspects of care. This perspective is fundamental when providing a palliative approach to care. </a:t>
            </a:r>
            <a:endParaRPr lang="en-GB" kern="100" dirty="0">
              <a:effectLst/>
              <a:ea typeface="Aptos" panose="020B0004020202020204" pitchFamily="34" charset="0"/>
              <a:cs typeface="Arial" panose="020B0604020202020204" pitchFamily="34" charset="0"/>
            </a:endParaRPr>
          </a:p>
          <a:p>
            <a:pPr defTabSz="924458">
              <a:defRPr/>
            </a:pPr>
            <a:endParaRPr lang="en-GB" kern="100" dirty="0">
              <a:effectLst/>
              <a:ea typeface="Aptos" panose="020B0004020202020204" pitchFamily="34" charset="0"/>
              <a:cs typeface="Arial" panose="020B0604020202020204" pitchFamily="34" charset="0"/>
            </a:endParaRPr>
          </a:p>
          <a:p>
            <a:pPr algn="l"/>
            <a:r>
              <a:rPr lang="en-CA" b="1" i="0" dirty="0">
                <a:solidFill>
                  <a:srgbClr val="0D0D0D"/>
                </a:solidFill>
                <a:effectLst/>
              </a:rPr>
              <a:t>The ABCs of Emotional Intelligence:</a:t>
            </a:r>
            <a:endParaRPr lang="en-CA" b="0" i="0" dirty="0">
              <a:solidFill>
                <a:srgbClr val="0D0D0D"/>
              </a:solidFill>
              <a:effectLst/>
            </a:endParaRPr>
          </a:p>
          <a:p>
            <a:pPr algn="l"/>
            <a:r>
              <a:rPr lang="en-CA" b="0" i="0" dirty="0">
                <a:solidFill>
                  <a:srgbClr val="0D0D0D"/>
                </a:solidFill>
                <a:effectLst/>
              </a:rPr>
              <a:t>An easy way to remember the core elements of emotional intelligence is to think about the A-B-Cs for EI. </a:t>
            </a:r>
          </a:p>
          <a:p>
            <a:pPr algn="l">
              <a:buFont typeface="Arial" panose="020B0604020202020204" pitchFamily="34" charset="0"/>
              <a:buNone/>
            </a:pPr>
            <a:r>
              <a:rPr lang="en-CA" b="1" i="0" dirty="0">
                <a:solidFill>
                  <a:srgbClr val="0D0D0D"/>
                </a:solidFill>
                <a:effectLst/>
              </a:rPr>
              <a:t>Awareness</a:t>
            </a:r>
            <a:r>
              <a:rPr lang="en-CA" b="0" i="0" dirty="0">
                <a:solidFill>
                  <a:srgbClr val="0D0D0D"/>
                </a:solidFill>
                <a:effectLst/>
              </a:rPr>
              <a:t> – </a:t>
            </a:r>
            <a:r>
              <a:rPr lang="en-CA" b="1" i="0" dirty="0">
                <a:solidFill>
                  <a:srgbClr val="0D0D0D"/>
                </a:solidFill>
                <a:effectLst/>
              </a:rPr>
              <a:t>Be aware of your own emotions and those of others. </a:t>
            </a:r>
            <a:r>
              <a:rPr lang="en-CA" b="0" i="0" dirty="0">
                <a:solidFill>
                  <a:srgbClr val="0D0D0D"/>
                </a:solidFill>
                <a:effectLst/>
              </a:rPr>
              <a:t>How do you feel right now and why? Remember that emotions impact our thoughts and actions, so being aware of them is critical when you need to respond thoughtfully to situations, rather than reacting impulsively.</a:t>
            </a:r>
          </a:p>
          <a:p>
            <a:pPr algn="l">
              <a:buFont typeface="Arial" panose="020B0604020202020204" pitchFamily="34" charset="0"/>
              <a:buNone/>
            </a:pPr>
            <a:endParaRPr lang="en-CA" b="0" i="0" dirty="0">
              <a:solidFill>
                <a:srgbClr val="0D0D0D"/>
              </a:solidFill>
              <a:effectLst/>
            </a:endParaRPr>
          </a:p>
          <a:p>
            <a:pPr algn="l">
              <a:buFont typeface="Arial" panose="020B0604020202020204" pitchFamily="34" charset="0"/>
              <a:buNone/>
            </a:pPr>
            <a:r>
              <a:rPr lang="en-CA" b="1" i="0" dirty="0">
                <a:solidFill>
                  <a:srgbClr val="0D0D0D"/>
                </a:solidFill>
                <a:effectLst/>
              </a:rPr>
              <a:t>Balance</a:t>
            </a:r>
            <a:r>
              <a:rPr lang="en-CA" b="0" i="0" dirty="0">
                <a:solidFill>
                  <a:srgbClr val="0D0D0D"/>
                </a:solidFill>
                <a:effectLst/>
              </a:rPr>
              <a:t> - </a:t>
            </a:r>
            <a:r>
              <a:rPr lang="en-CA" b="1" i="0" dirty="0">
                <a:solidFill>
                  <a:srgbClr val="0D0D0D"/>
                </a:solidFill>
                <a:effectLst/>
              </a:rPr>
              <a:t>Try to  maintain a balance in your emotions.  </a:t>
            </a:r>
            <a:r>
              <a:rPr lang="en-CA" b="0" i="0" dirty="0">
                <a:solidFill>
                  <a:srgbClr val="0D0D0D"/>
                </a:solidFill>
                <a:effectLst/>
              </a:rPr>
              <a:t>Don’t let any single emotion - positive or negative - overpower you.  Practice emotional balance so that you can respond to situations and people more effectively and appropriately.  </a:t>
            </a:r>
          </a:p>
          <a:p>
            <a:pPr algn="l"/>
            <a:endParaRPr lang="en-CA" b="0" i="0" dirty="0">
              <a:solidFill>
                <a:srgbClr val="0D0D0D"/>
              </a:solidFill>
              <a:effectLst/>
            </a:endParaRPr>
          </a:p>
          <a:p>
            <a:pPr defTabSz="924458">
              <a:defRPr/>
            </a:pPr>
            <a:r>
              <a:rPr lang="en-CA" b="1" i="0" dirty="0">
                <a:solidFill>
                  <a:srgbClr val="0D0D0D"/>
                </a:solidFill>
                <a:effectLst/>
              </a:rPr>
              <a:t>Compassion</a:t>
            </a:r>
            <a:r>
              <a:rPr lang="en-CA" b="0" i="0" dirty="0">
                <a:solidFill>
                  <a:srgbClr val="0D0D0D"/>
                </a:solidFill>
                <a:effectLst/>
              </a:rPr>
              <a:t> – </a:t>
            </a:r>
            <a:r>
              <a:rPr lang="en-CA" b="1" i="0" dirty="0">
                <a:solidFill>
                  <a:srgbClr val="0D0D0D"/>
                </a:solidFill>
                <a:effectLst/>
              </a:rPr>
              <a:t>Try to understand not only your feelings but those of others.   </a:t>
            </a:r>
            <a:r>
              <a:rPr lang="en-CA" b="0" i="0" dirty="0">
                <a:solidFill>
                  <a:srgbClr val="0D0D0D"/>
                </a:solidFill>
                <a:effectLst/>
              </a:rPr>
              <a:t>As health care providers we do this very well, however it is important to make sure you don’t </a:t>
            </a:r>
            <a:r>
              <a:rPr lang="en-CA" dirty="0">
                <a:effectLst/>
                <a:ea typeface="Calibri" panose="020F0502020204030204" pitchFamily="34" charset="0"/>
                <a:cs typeface="Times New Roman" panose="02020603050405020304" pitchFamily="18" charset="0"/>
              </a:rPr>
              <a:t>unconsciously take on the emotional pain and stress of their patients. This can happen in high-empathy environments like palliative care, where you are regularly exposed to suffering, grief, and death.</a:t>
            </a: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2</a:t>
            </a:fld>
            <a:endParaRPr lang="en-GB" dirty="0"/>
          </a:p>
        </p:txBody>
      </p:sp>
    </p:spTree>
    <p:extLst>
      <p:ext uri="{BB962C8B-B14F-4D97-AF65-F5344CB8AC3E}">
        <p14:creationId xmlns:p14="http://schemas.microsoft.com/office/powerpoint/2010/main" val="325399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500" y="4473892"/>
            <a:ext cx="6267450" cy="4670108"/>
          </a:xfrm>
        </p:spPr>
        <p:txBody>
          <a:bodyPr/>
          <a:lstStyle/>
          <a:p>
            <a:pPr defTabSz="924458">
              <a:spcBef>
                <a:spcPts val="607"/>
              </a:spcBef>
              <a:defRPr/>
            </a:pPr>
            <a:r>
              <a:rPr lang="en-CA" b="1" u="sng" cap="all" dirty="0">
                <a:ea typeface="Calibri" panose="020F0502020204030204" pitchFamily="34" charset="0"/>
                <a:cs typeface="Arial" panose="020B0604020202020204" pitchFamily="34" charset="0"/>
              </a:rPr>
              <a:t>Facilitator NOTES </a:t>
            </a:r>
            <a:endParaRPr lang="en-GB" b="1" u="sng" cap="all" dirty="0">
              <a:ea typeface="Calibri" panose="020F0502020204030204" pitchFamily="34" charset="0"/>
              <a:cs typeface="Arial" panose="020B0604020202020204" pitchFamily="34" charset="0"/>
            </a:endParaRPr>
          </a:p>
          <a:p>
            <a:pPr defTabSz="924458">
              <a:spcBef>
                <a:spcPts val="607"/>
              </a:spcBef>
              <a:defRPr/>
            </a:pPr>
            <a:r>
              <a:rPr lang="en-GB" sz="1400" kern="100" dirty="0">
                <a:ea typeface="Aptos" panose="020B0004020202020204" pitchFamily="34" charset="0"/>
                <a:cs typeface="Arial" panose="020B0604020202020204" pitchFamily="34" charset="0"/>
              </a:rPr>
              <a:t>Emotional Self-awareness is your ability to notice and understand your emotions and actions and see their impact on others around you. </a:t>
            </a:r>
          </a:p>
          <a:p>
            <a:pPr defTabSz="924458">
              <a:spcBef>
                <a:spcPts val="607"/>
              </a:spcBef>
              <a:defRPr/>
            </a:pPr>
            <a:r>
              <a:rPr lang="en-GB" sz="1400" kern="100" dirty="0">
                <a:ea typeface="Aptos" panose="020B0004020202020204" pitchFamily="34" charset="0"/>
                <a:cs typeface="Arial" panose="020B0604020202020204" pitchFamily="34" charset="0"/>
              </a:rPr>
              <a:t>It's crucial to be aware of how your feelings and behaviours affect those in your care. If you are angry and frustrated, are your actions reflecting this and making others mad too?  </a:t>
            </a:r>
          </a:p>
          <a:p>
            <a:pPr defTabSz="924458">
              <a:spcBef>
                <a:spcPts val="607"/>
              </a:spcBef>
              <a:defRPr/>
            </a:pPr>
            <a:r>
              <a:rPr lang="en-GB" sz="1400" kern="100" dirty="0">
                <a:ea typeface="Aptos" panose="020B0004020202020204" pitchFamily="34" charset="0"/>
                <a:cs typeface="Arial" panose="020B0604020202020204" pitchFamily="34" charset="0"/>
              </a:rPr>
              <a:t>Engaging in continuous self-reflection and improvement is key to enhancing your emotional intelligence skills. </a:t>
            </a:r>
            <a:r>
              <a:rPr lang="en-CA" sz="1400" dirty="0">
                <a:solidFill>
                  <a:srgbClr val="0D0D0D"/>
                </a:solidFill>
              </a:rPr>
              <a:t>Once you grasp why you think and act as you do, you're in a better position to decide how and if you should change.</a:t>
            </a:r>
          </a:p>
          <a:p>
            <a:pPr>
              <a:spcBef>
                <a:spcPts val="607"/>
              </a:spcBef>
            </a:pPr>
            <a:endParaRPr lang="en-CA" sz="1400" dirty="0">
              <a:ea typeface="Calibri" panose="020F0502020204030204" pitchFamily="34" charset="0"/>
              <a:cs typeface="Arial" panose="020B0604020202020204" pitchFamily="34" charset="0"/>
            </a:endParaRPr>
          </a:p>
          <a:p>
            <a:pPr>
              <a:spcBef>
                <a:spcPts val="607"/>
              </a:spcBef>
            </a:pPr>
            <a:r>
              <a:rPr lang="en-CA" sz="1400" b="1" dirty="0">
                <a:solidFill>
                  <a:srgbClr val="FF0000"/>
                </a:solidFill>
                <a:ea typeface="Calibri" panose="020F0502020204030204" pitchFamily="34" charset="0"/>
                <a:cs typeface="Arial" panose="020B0604020202020204" pitchFamily="34" charset="0"/>
              </a:rPr>
              <a:t>FUN FACT:</a:t>
            </a:r>
          </a:p>
          <a:p>
            <a:pPr>
              <a:spcBef>
                <a:spcPts val="607"/>
              </a:spcBef>
            </a:pPr>
            <a:r>
              <a:rPr lang="en-CA" sz="1400" dirty="0">
                <a:solidFill>
                  <a:srgbClr val="FF0000"/>
                </a:solidFill>
              </a:rPr>
              <a:t>Long before EI was formally recognized in the psychological lexicon, ancient philosophers like Socrates, Plato, and Aristotle were discussing virtues such as emotional self-awareness, self-regulation emphasizing the importance of mastering one's passions and understanding others. It's fascinating to think that discussions around the dinner tables of ancient Greece laid the groundwork for a concept that would become a major field of study thousands of years later</a:t>
            </a:r>
            <a:r>
              <a:rPr lang="en-CA" sz="1400" b="0" i="0" dirty="0">
                <a:solidFill>
                  <a:srgbClr val="0D0D0D"/>
                </a:solidFill>
                <a:effectLst/>
              </a:rPr>
              <a:t>.</a:t>
            </a: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3</a:t>
            </a:fld>
            <a:endParaRPr lang="en-GB"/>
          </a:p>
        </p:txBody>
      </p:sp>
    </p:spTree>
    <p:extLst>
      <p:ext uri="{BB962C8B-B14F-4D97-AF65-F5344CB8AC3E}">
        <p14:creationId xmlns:p14="http://schemas.microsoft.com/office/powerpoint/2010/main" val="58085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39343-41D4-3F91-836D-A0E1A621B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E9E5C-254C-59F9-D604-BA939C7B3FCF}"/>
              </a:ext>
            </a:extLst>
          </p:cNvPr>
          <p:cNvSpPr>
            <a:spLocks noGrp="1" noRot="1" noChangeAspect="1"/>
          </p:cNvSpPr>
          <p:nvPr>
            <p:ph type="sldImg"/>
          </p:nvPr>
        </p:nvSpPr>
        <p:spPr>
          <a:xfrm>
            <a:off x="652463" y="923925"/>
            <a:ext cx="5575300" cy="3136900"/>
          </a:xfrm>
        </p:spPr>
      </p:sp>
      <p:sp>
        <p:nvSpPr>
          <p:cNvPr id="3" name="Notes Placeholder 2">
            <a:extLst>
              <a:ext uri="{FF2B5EF4-FFF2-40B4-BE49-F238E27FC236}">
                <a16:creationId xmlns:a16="http://schemas.microsoft.com/office/drawing/2014/main" id="{10B62C47-8379-6A82-1B82-B448966B00B3}"/>
              </a:ext>
            </a:extLst>
          </p:cNvPr>
          <p:cNvSpPr>
            <a:spLocks noGrp="1"/>
          </p:cNvSpPr>
          <p:nvPr>
            <p:ph type="body" idx="1"/>
          </p:nvPr>
        </p:nvSpPr>
        <p:spPr>
          <a:xfrm>
            <a:off x="303199" y="4060825"/>
            <a:ext cx="6400799" cy="5235575"/>
          </a:xfrm>
        </p:spPr>
        <p:txBody>
          <a:bodyPr/>
          <a:lstStyle/>
          <a:p>
            <a:r>
              <a:rPr lang="en-CA" sz="1400" kern="100" dirty="0">
                <a:latin typeface="Aptos" panose="020B0004020202020204" pitchFamily="34" charset="0"/>
                <a:ea typeface="Aptos" panose="020B0004020202020204" pitchFamily="34" charset="0"/>
                <a:cs typeface="Arial" panose="020B0604020202020204" pitchFamily="34" charset="0"/>
              </a:rPr>
              <a:t>.</a:t>
            </a:r>
            <a:endParaRPr lang="en-GB" sz="1400" kern="100" dirty="0">
              <a:ea typeface="Aptos" panose="020B0004020202020204" pitchFamily="34" charset="0"/>
              <a:cs typeface="Arial" panose="020B0604020202020204" pitchFamily="34" charset="0"/>
            </a:endParaRPr>
          </a:p>
          <a:p>
            <a:pPr defTabSz="924458">
              <a:defRPr/>
            </a:pPr>
            <a:r>
              <a:rPr lang="en-CA" sz="1200" b="1" u="sng" cap="all" dirty="0">
                <a:ea typeface="Calibri" panose="020F0502020204030204" pitchFamily="34" charset="0"/>
                <a:cs typeface="Arial" panose="020B0604020202020204" pitchFamily="34" charset="0"/>
              </a:rPr>
              <a:t>FACILITATOR NOTES – SELF-REFLECTION EXERCISE </a:t>
            </a:r>
            <a:endParaRPr lang="en-CA" sz="1200" dirty="0">
              <a:ea typeface="Calibri" panose="020F0502020204030204" pitchFamily="34" charset="0"/>
              <a:cs typeface="Arial" panose="020B0604020202020204" pitchFamily="34" charset="0"/>
            </a:endParaRPr>
          </a:p>
          <a:p>
            <a:pPr defTabSz="924458">
              <a:defRPr/>
            </a:pPr>
            <a:r>
              <a:rPr lang="en-GB" sz="1200" kern="100" dirty="0">
                <a:ea typeface="Aptos" panose="020B0004020202020204" pitchFamily="34" charset="0"/>
                <a:cs typeface="Arial" panose="020B0604020202020204" pitchFamily="34" charset="0"/>
              </a:rPr>
              <a:t>Let’s take a moment now to assess our emotional self-awareness through this guided self-assessment. </a:t>
            </a:r>
          </a:p>
          <a:p>
            <a:pPr defTabSz="924458">
              <a:defRPr/>
            </a:pPr>
            <a:endParaRPr lang="en-GB" sz="1200" kern="100" dirty="0">
              <a:ea typeface="Aptos" panose="020B0004020202020204" pitchFamily="34" charset="0"/>
              <a:cs typeface="Arial" panose="020B0604020202020204" pitchFamily="34" charset="0"/>
            </a:endParaRPr>
          </a:p>
          <a:p>
            <a:pPr defTabSz="924458">
              <a:defRPr/>
            </a:pPr>
            <a:r>
              <a:rPr lang="en-GB" sz="1200" kern="100" dirty="0">
                <a:ea typeface="Aptos" panose="020B0004020202020204" pitchFamily="34" charset="0"/>
                <a:cs typeface="Arial" panose="020B0604020202020204" pitchFamily="34" charset="0"/>
              </a:rPr>
              <a:t>This tool, adapted from the Workplace Strategies for Mental Health EI Assessment Tool, includes several statements that you'll rate from 'strongly agree' to 'strongly disagree.’ </a:t>
            </a:r>
          </a:p>
          <a:p>
            <a:pPr defTabSz="924458">
              <a:defRPr/>
            </a:pPr>
            <a:endParaRPr lang="en-GB" sz="1200" kern="100" dirty="0">
              <a:ea typeface="Aptos" panose="020B0004020202020204" pitchFamily="34" charset="0"/>
              <a:cs typeface="Arial" panose="020B0604020202020204" pitchFamily="34" charset="0"/>
            </a:endParaRPr>
          </a:p>
          <a:p>
            <a:pPr defTabSz="924458">
              <a:defRPr/>
            </a:pPr>
            <a:r>
              <a:rPr lang="en-GB" sz="1200" kern="100" dirty="0">
                <a:ea typeface="Aptos" panose="020B0004020202020204" pitchFamily="34" charset="0"/>
                <a:cs typeface="Arial" panose="020B0604020202020204" pitchFamily="34" charset="0"/>
              </a:rPr>
              <a:t>Reflect on each statement, such as 'I can describe my emotions in the moment I experience them,’ </a:t>
            </a:r>
          </a:p>
          <a:p>
            <a:pPr defTabSz="924458">
              <a:defRPr/>
            </a:pPr>
            <a:r>
              <a:rPr lang="en-GB" sz="1200" kern="100" dirty="0">
                <a:ea typeface="Aptos" panose="020B0004020202020204" pitchFamily="34" charset="0"/>
                <a:cs typeface="Arial" panose="020B0604020202020204" pitchFamily="34" charset="0"/>
              </a:rPr>
              <a:t>I encourage you to answer honestly.</a:t>
            </a:r>
          </a:p>
          <a:p>
            <a:pPr defTabSz="924458">
              <a:defRPr/>
            </a:pPr>
            <a:r>
              <a:rPr lang="en-GB" sz="1200" kern="100" dirty="0">
                <a:ea typeface="Aptos" panose="020B0004020202020204" pitchFamily="34" charset="0"/>
                <a:cs typeface="Arial" panose="020B0604020202020204" pitchFamily="34" charset="0"/>
              </a:rPr>
              <a:t>Once you are done, add up your total score and reflect on the areas that you can grow and strengthen your emotional intelligence.</a:t>
            </a:r>
          </a:p>
          <a:p>
            <a:pPr defTabSz="924458">
              <a:defRPr/>
            </a:pPr>
            <a:r>
              <a:rPr lang="en-GB" kern="100" cap="all" dirty="0">
                <a:solidFill>
                  <a:srgbClr val="FF0000"/>
                </a:solidFill>
                <a:ea typeface="Aptos" panose="020B0004020202020204" pitchFamily="34" charset="0"/>
                <a:cs typeface="Arial" panose="020B0604020202020204" pitchFamily="34" charset="0"/>
              </a:rPr>
              <a:t>(</a:t>
            </a:r>
            <a:r>
              <a:rPr lang="en-GB" sz="1200" kern="100" cap="all" dirty="0">
                <a:solidFill>
                  <a:srgbClr val="FF0000"/>
                </a:solidFill>
                <a:ea typeface="Aptos" panose="020B0004020202020204" pitchFamily="34" charset="0"/>
                <a:cs typeface="Arial" panose="020B0604020202020204" pitchFamily="34" charset="0"/>
              </a:rPr>
              <a:t>PAUSE and allow group to complete)</a:t>
            </a:r>
          </a:p>
          <a:p>
            <a:r>
              <a:rPr lang="en-US" b="0" i="0" u="sng" strike="noStrike" baseline="0" dirty="0"/>
              <a:t>SCORING </a:t>
            </a:r>
          </a:p>
          <a:p>
            <a:r>
              <a:rPr lang="en-US" b="1" i="0" u="none" strike="noStrike" baseline="0" dirty="0"/>
              <a:t>26 and above</a:t>
            </a:r>
            <a:r>
              <a:rPr lang="en-US" b="0" i="0" u="none" strike="noStrike" baseline="0" dirty="0"/>
              <a:t>: High level of self-awareness.</a:t>
            </a:r>
          </a:p>
          <a:p>
            <a:r>
              <a:rPr lang="en-US" b="0" i="0" u="none" strike="noStrike" baseline="0" dirty="0"/>
              <a:t>You recognize your emotions, the causes and impact of your emotions. </a:t>
            </a:r>
          </a:p>
          <a:p>
            <a:r>
              <a:rPr lang="en-US" b="1" i="0" u="none" strike="noStrike" baseline="0" dirty="0"/>
              <a:t>18-25</a:t>
            </a:r>
            <a:r>
              <a:rPr lang="en-US" b="0" i="0" u="none" strike="noStrike" baseline="0" dirty="0"/>
              <a:t>: Moderate level of self-awareness. Think about emotional intensity and triggers. Practice mindfulness every day. </a:t>
            </a:r>
          </a:p>
          <a:p>
            <a:r>
              <a:rPr lang="en-US" b="1" i="0" u="none" strike="noStrike" baseline="0" dirty="0"/>
              <a:t>17 or less</a:t>
            </a:r>
            <a:r>
              <a:rPr lang="en-US" b="0" i="0" u="none" strike="noStrike" baseline="0" dirty="0"/>
              <a:t>: Low level of self-awareness. Self-awareness if the core of emotional intelligence. Remember with knowledge and practice you can increase your self-awareness. Reflect on your emotions and practice mindfulness every day. Recognize emotional intensity and triggers. Think about how you manage and use your emotions. </a:t>
            </a:r>
          </a:p>
          <a:p>
            <a:pPr defTabSz="924458">
              <a:defRPr/>
            </a:pPr>
            <a:endParaRPr lang="en-GB" sz="1200" kern="100" cap="all" dirty="0">
              <a:solidFill>
                <a:srgbClr val="FF0000"/>
              </a:solidFill>
              <a:ea typeface="Aptos" panose="020B0004020202020204" pitchFamily="34" charset="0"/>
              <a:cs typeface="Arial" panose="020B0604020202020204" pitchFamily="34" charset="0"/>
            </a:endParaRPr>
          </a:p>
          <a:p>
            <a:pPr defTabSz="924458">
              <a:defRPr/>
            </a:pPr>
            <a:r>
              <a:rPr lang="en-GB" u="sng" kern="100" cap="all" dirty="0">
                <a:solidFill>
                  <a:srgbClr val="FF0000"/>
                </a:solidFill>
                <a:ea typeface="Aptos" panose="020B0004020202020204" pitchFamily="34" charset="0"/>
                <a:cs typeface="Arial" panose="020B0604020202020204" pitchFamily="34" charset="0"/>
              </a:rPr>
              <a:t>Optional </a:t>
            </a:r>
            <a:endParaRPr lang="en-GB" sz="1200" u="sng" kern="100" cap="all" dirty="0">
              <a:solidFill>
                <a:srgbClr val="FF0000"/>
              </a:solidFill>
              <a:ea typeface="Aptos" panose="020B0004020202020204" pitchFamily="34" charset="0"/>
              <a:cs typeface="Arial" panose="020B0604020202020204" pitchFamily="34" charset="0"/>
            </a:endParaRPr>
          </a:p>
          <a:p>
            <a:pPr defTabSz="924458">
              <a:defRPr/>
            </a:pPr>
            <a:r>
              <a:rPr lang="en-GB" kern="100" cap="all" dirty="0">
                <a:solidFill>
                  <a:srgbClr val="FF0000"/>
                </a:solidFill>
                <a:ea typeface="Aptos" panose="020B0004020202020204" pitchFamily="34" charset="0"/>
                <a:cs typeface="Arial" panose="020B0604020202020204" pitchFamily="34" charset="0"/>
              </a:rPr>
              <a:t>(You can ask the group if anyone would like to share any AH-HA moments – REMEMBER no wrong answers.      </a:t>
            </a:r>
            <a:r>
              <a:rPr lang="en-GB" sz="1200" kern="100" cap="all" dirty="0">
                <a:solidFill>
                  <a:srgbClr val="FF0000"/>
                </a:solidFill>
                <a:ea typeface="Aptos" panose="020B0004020202020204" pitchFamily="34" charset="0"/>
                <a:cs typeface="Arial" panose="020B0604020202020204" pitchFamily="34" charset="0"/>
              </a:rPr>
              <a:t>If no one wants to share move on) </a:t>
            </a:r>
          </a:p>
          <a:p>
            <a:pPr defTabSz="924458">
              <a:defRPr/>
            </a:pPr>
            <a:r>
              <a:rPr lang="en-GB" sz="1200" kern="100" dirty="0">
                <a:ea typeface="Aptos" panose="020B0004020202020204" pitchFamily="34" charset="0"/>
                <a:cs typeface="Arial" panose="020B0604020202020204" pitchFamily="34" charset="0"/>
              </a:rPr>
              <a:t> </a:t>
            </a:r>
          </a:p>
          <a:p>
            <a:pPr defTabSz="924458">
              <a:defRPr/>
            </a:pPr>
            <a:endParaRPr lang="en-GB" sz="1600" kern="100" dirty="0">
              <a:latin typeface="Aptos" panose="020B0004020202020204" pitchFamily="34" charset="0"/>
              <a:ea typeface="Aptos" panose="020B0004020202020204" pitchFamily="34" charset="0"/>
              <a:cs typeface="Arial" panose="020B0604020202020204" pitchFamily="34" charset="0"/>
            </a:endParaRPr>
          </a:p>
          <a:p>
            <a:pPr defTabSz="924458">
              <a:defRPr/>
            </a:pPr>
            <a:endParaRPr lang="en-GB" sz="1600" kern="100" dirty="0">
              <a:latin typeface="Aptos" panose="020B0004020202020204" pitchFamily="34" charset="0"/>
              <a:ea typeface="Aptos" panose="020B0004020202020204" pitchFamily="34" charset="0"/>
              <a:cs typeface="Arial" panose="020B0604020202020204" pitchFamily="34" charset="0"/>
            </a:endParaRPr>
          </a:p>
          <a:p>
            <a:pPr defTabSz="924458">
              <a:defRPr/>
            </a:pPr>
            <a:endParaRPr lang="en-CA" sz="1600" dirty="0">
              <a:latin typeface="Calibri" panose="020F0502020204030204" pitchFamily="34" charset="0"/>
              <a:ea typeface="Calibri" panose="020F0502020204030204" pitchFamily="34" charset="0"/>
              <a:cs typeface="Arial" panose="020B0604020202020204" pitchFamily="34" charset="0"/>
            </a:endParaRPr>
          </a:p>
          <a:p>
            <a:pPr defTabSz="924458">
              <a:defRPr/>
            </a:pPr>
            <a:endParaRPr lang="en-CA" sz="1600" dirty="0">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429BBEF7-F365-C896-1D4E-2980F067B2EB}"/>
              </a:ext>
            </a:extLst>
          </p:cNvPr>
          <p:cNvSpPr>
            <a:spLocks noGrp="1"/>
          </p:cNvSpPr>
          <p:nvPr>
            <p:ph type="sldNum" sz="quarter" idx="5"/>
          </p:nvPr>
        </p:nvSpPr>
        <p:spPr/>
        <p:txBody>
          <a:bodyPr/>
          <a:lstStyle/>
          <a:p>
            <a:fld id="{CCB7A40F-EEE3-40DC-9D6B-7B3D14AA826A}" type="slidenum">
              <a:rPr lang="en-GB" smtClean="0"/>
              <a:t>4</a:t>
            </a:fld>
            <a:endParaRPr lang="en-GB" dirty="0"/>
          </a:p>
        </p:txBody>
      </p:sp>
    </p:spTree>
    <p:extLst>
      <p:ext uri="{BB962C8B-B14F-4D97-AF65-F5344CB8AC3E}">
        <p14:creationId xmlns:p14="http://schemas.microsoft.com/office/powerpoint/2010/main" val="190272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150" y="4473892"/>
            <a:ext cx="6409800" cy="4670108"/>
          </a:xfrm>
        </p:spPr>
        <p:txBody>
          <a:bodyPr/>
          <a:lstStyle/>
          <a:p>
            <a:pPr algn="l"/>
            <a:r>
              <a:rPr lang="en-CA" b="1" u="sng" cap="all" dirty="0">
                <a:ea typeface="Calibri" panose="020F0502020204030204" pitchFamily="34" charset="0"/>
                <a:cs typeface="Arial" panose="020B0604020202020204" pitchFamily="34" charset="0"/>
              </a:rPr>
              <a:t>FACILITATOR NOTES </a:t>
            </a:r>
            <a:r>
              <a:rPr lang="en-CA" b="1" i="0" dirty="0">
                <a:solidFill>
                  <a:srgbClr val="0D0D0D"/>
                </a:solidFill>
                <a:effectLst/>
              </a:rPr>
              <a:t>:</a:t>
            </a:r>
          </a:p>
          <a:p>
            <a:pPr defTabSz="924458">
              <a:defRPr/>
            </a:pPr>
            <a:r>
              <a:rPr lang="en-GB" sz="1400" kern="100" dirty="0">
                <a:ea typeface="Aptos" panose="020B0004020202020204" pitchFamily="34" charset="0"/>
                <a:cs typeface="Arial" panose="020B0604020202020204" pitchFamily="34" charset="0"/>
              </a:rPr>
              <a:t>Mindfulness is about being fully present in the moment, aware of our thoughts, feelings, and surroundings without judgment. </a:t>
            </a:r>
          </a:p>
          <a:p>
            <a:pPr defTabSz="924458">
              <a:defRPr/>
            </a:pPr>
            <a:endParaRPr lang="en-GB" sz="1400" kern="100" dirty="0">
              <a:ea typeface="Aptos" panose="020B0004020202020204" pitchFamily="34" charset="0"/>
              <a:cs typeface="Arial" panose="020B0604020202020204" pitchFamily="34" charset="0"/>
            </a:endParaRPr>
          </a:p>
          <a:p>
            <a:pPr defTabSz="924458">
              <a:defRPr/>
            </a:pPr>
            <a:r>
              <a:rPr lang="en-GB" sz="1400" kern="100" dirty="0">
                <a:ea typeface="Aptos" panose="020B0004020202020204" pitchFamily="34" charset="0"/>
                <a:cs typeface="Arial" panose="020B0604020202020204" pitchFamily="34" charset="0"/>
              </a:rPr>
              <a:t>Have you ever found yourself lost in thought, replaying past conversations or worrying about the future? </a:t>
            </a:r>
            <a:r>
              <a:rPr lang="en-GB" sz="1400" kern="100" dirty="0">
                <a:solidFill>
                  <a:srgbClr val="FF0000"/>
                </a:solidFill>
                <a:ea typeface="Aptos" panose="020B0004020202020204" pitchFamily="34" charset="0"/>
                <a:cs typeface="Arial" panose="020B0604020202020204" pitchFamily="34" charset="0"/>
              </a:rPr>
              <a:t>(</a:t>
            </a:r>
            <a:r>
              <a:rPr lang="en-GB" sz="1600" kern="100" cap="all" dirty="0">
                <a:solidFill>
                  <a:srgbClr val="FF0000"/>
                </a:solidFill>
                <a:ea typeface="Aptos" panose="020B0004020202020204" pitchFamily="34" charset="0"/>
                <a:cs typeface="Arial" panose="020B0604020202020204" pitchFamily="34" charset="0"/>
              </a:rPr>
              <a:t>PAUSE - let group reflect for a minute )</a:t>
            </a:r>
          </a:p>
          <a:p>
            <a:pPr defTabSz="924458">
              <a:defRPr/>
            </a:pPr>
            <a:endParaRPr lang="en-GB" sz="1400" kern="100" dirty="0">
              <a:ea typeface="Aptos" panose="020B0004020202020204" pitchFamily="34" charset="0"/>
              <a:cs typeface="Arial" panose="020B0604020202020204" pitchFamily="34" charset="0"/>
            </a:endParaRPr>
          </a:p>
          <a:p>
            <a:pPr defTabSz="924458">
              <a:defRPr/>
            </a:pPr>
            <a:r>
              <a:rPr lang="en-GB" sz="1400" kern="100" dirty="0">
                <a:ea typeface="Aptos" panose="020B0004020202020204" pitchFamily="34" charset="0"/>
                <a:cs typeface="Arial" panose="020B0604020202020204" pitchFamily="34" charset="0"/>
              </a:rPr>
              <a:t>Mindfulness brings our attention back to the now, helping us focus on what's happening in the present.  Let's explore how mindfulness can become a powerful tool in enhancing our emotional intelligence."</a:t>
            </a:r>
          </a:p>
          <a:p>
            <a:pPr algn="l"/>
            <a:endParaRPr lang="en-CA" sz="1400" dirty="0">
              <a:solidFill>
                <a:srgbClr val="0D0D0D"/>
              </a:solidFill>
            </a:endParaRPr>
          </a:p>
          <a:p>
            <a:pPr defTabSz="924458">
              <a:defRPr/>
            </a:pPr>
            <a:r>
              <a:rPr lang="en-GB" sz="1400" b="1" kern="100" dirty="0">
                <a:ea typeface="Aptos" panose="020B0004020202020204" pitchFamily="34" charset="0"/>
                <a:cs typeface="Arial" panose="020B0604020202020204" pitchFamily="34" charset="0"/>
              </a:rPr>
              <a:t>Practicing mindfulness comes with a wealth of benefits.</a:t>
            </a:r>
          </a:p>
          <a:p>
            <a:pPr marL="288893" indent="-288893" defTabSz="924458">
              <a:buFont typeface="Arial" panose="020B0604020202020204" pitchFamily="34" charset="0"/>
              <a:buChar char="•"/>
              <a:defRPr/>
            </a:pPr>
            <a:r>
              <a:rPr lang="en-GB" sz="1400" kern="100" dirty="0">
                <a:ea typeface="Aptos" panose="020B0004020202020204" pitchFamily="34" charset="0"/>
                <a:cs typeface="Arial" panose="020B0604020202020204" pitchFamily="34" charset="0"/>
              </a:rPr>
              <a:t>It can lower stress levels, reduce overthinking, decrease negative emotions like anxiety and depression, and improve our emotional regulation. </a:t>
            </a:r>
          </a:p>
          <a:p>
            <a:pPr marL="288893" indent="-288893" defTabSz="924458">
              <a:buFont typeface="Arial" panose="020B0604020202020204" pitchFamily="34" charset="0"/>
              <a:buChar char="•"/>
              <a:defRPr/>
            </a:pPr>
            <a:r>
              <a:rPr lang="en-GB" sz="1400" kern="100" dirty="0">
                <a:ea typeface="Aptos" panose="020B0004020202020204" pitchFamily="34" charset="0"/>
                <a:cs typeface="Arial" panose="020B0604020202020204" pitchFamily="34" charset="0"/>
              </a:rPr>
              <a:t>Mindfulness sharpens our focus and enhances our cognitive flexibility. </a:t>
            </a:r>
          </a:p>
          <a:p>
            <a:pPr marL="288893" indent="-288893" defTabSz="924458">
              <a:buFont typeface="Arial" panose="020B0604020202020204" pitchFamily="34" charset="0"/>
              <a:buChar char="•"/>
              <a:defRPr/>
            </a:pPr>
            <a:r>
              <a:rPr lang="en-GB" sz="1400" kern="100" dirty="0">
                <a:ea typeface="Aptos" panose="020B0004020202020204" pitchFamily="34" charset="0"/>
                <a:cs typeface="Arial" panose="020B0604020202020204" pitchFamily="34" charset="0"/>
              </a:rPr>
              <a:t>As we become more mindful, we also enhance our self-awareness, allowing us to better understand and manage our emotions in healthy ways.</a:t>
            </a: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5</a:t>
            </a:fld>
            <a:endParaRPr lang="en-GB" dirty="0"/>
          </a:p>
        </p:txBody>
      </p:sp>
    </p:spTree>
    <p:extLst>
      <p:ext uri="{BB962C8B-B14F-4D97-AF65-F5344CB8AC3E}">
        <p14:creationId xmlns:p14="http://schemas.microsoft.com/office/powerpoint/2010/main" val="312322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500" y="4473892"/>
            <a:ext cx="6267450" cy="4670108"/>
          </a:xfrm>
        </p:spPr>
        <p:txBody>
          <a:bodyPr/>
          <a:lstStyle/>
          <a:p>
            <a:pPr defTabSz="924458">
              <a:defRPr/>
            </a:pPr>
            <a:r>
              <a:rPr lang="en-US" sz="1400" dirty="0">
                <a:latin typeface="Calibri" panose="020F0502020204030204" pitchFamily="34" charset="0"/>
                <a:ea typeface="Calibri" panose="020F0502020204030204" pitchFamily="34" charset="0"/>
                <a:cs typeface="Times New Roman" panose="02020603050405020304" pitchFamily="18" charset="0"/>
              </a:rPr>
              <a:t>FACILITATOR NOTES:</a:t>
            </a:r>
          </a:p>
          <a:p>
            <a:pPr defTabSz="924458">
              <a:defRP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defTabSz="924458">
              <a:defRPr/>
            </a:pPr>
            <a:r>
              <a:rPr lang="en-US" sz="1400" b="0" i="0" dirty="0">
                <a:solidFill>
                  <a:srgbClr val="040C28"/>
                </a:solidFill>
                <a:effectLst/>
              </a:rPr>
              <a:t>Let’s take a minute to practice </a:t>
            </a:r>
            <a:r>
              <a:rPr lang="en-US" sz="1400" dirty="0">
                <a:solidFill>
                  <a:srgbClr val="040C28"/>
                </a:solidFill>
              </a:rPr>
              <a:t>a </a:t>
            </a:r>
            <a:r>
              <a:rPr lang="en-US" sz="1400" b="0" i="0" dirty="0">
                <a:solidFill>
                  <a:srgbClr val="040C28"/>
                </a:solidFill>
                <a:effectLst/>
              </a:rPr>
              <a:t>technique called 5 Finger Breathing.</a:t>
            </a:r>
          </a:p>
          <a:p>
            <a:pPr defTabSz="924458">
              <a:defRPr/>
            </a:pPr>
            <a:endParaRPr lang="en-US" sz="1400" b="0" i="0" dirty="0">
              <a:solidFill>
                <a:srgbClr val="040C28"/>
              </a:solidFill>
              <a:effectLst/>
            </a:endParaRPr>
          </a:p>
          <a:p>
            <a:pPr defTabSz="924458">
              <a:defRPr/>
            </a:pPr>
            <a:r>
              <a:rPr lang="en-US" sz="1400" b="0" i="0" dirty="0">
                <a:solidFill>
                  <a:srgbClr val="040C28"/>
                </a:solidFill>
                <a:effectLst/>
              </a:rPr>
              <a:t>Five-finger breathing is a quick and easy breathing exercise to find balance and </a:t>
            </a:r>
            <a:r>
              <a:rPr lang="en-US" sz="1400" dirty="0">
                <a:solidFill>
                  <a:srgbClr val="040C28"/>
                </a:solidFill>
              </a:rPr>
              <a:t>mindfulness.</a:t>
            </a:r>
          </a:p>
          <a:p>
            <a:pPr defTabSz="924458">
              <a:defRPr/>
            </a:pPr>
            <a:endParaRPr lang="en-US" sz="1400" dirty="0">
              <a:solidFill>
                <a:srgbClr val="040C28"/>
              </a:solidFill>
            </a:endParaRPr>
          </a:p>
          <a:p>
            <a:pPr defTabSz="924458">
              <a:defRPr/>
            </a:pPr>
            <a:r>
              <a:rPr lang="en-US" sz="1400" b="0" i="0" dirty="0">
                <a:solidFill>
                  <a:srgbClr val="FF0000"/>
                </a:solidFill>
                <a:effectLst/>
              </a:rPr>
              <a:t>[ GO VERY SLOWLY THROUGH THE INSTRUCTIONS]</a:t>
            </a:r>
          </a:p>
          <a:p>
            <a:pPr defTabSz="924458">
              <a:defRPr/>
            </a:pPr>
            <a:r>
              <a:rPr lang="en-US" sz="1400" b="0" i="0" dirty="0">
                <a:solidFill>
                  <a:srgbClr val="040C28"/>
                </a:solidFill>
                <a:effectLst/>
              </a:rPr>
              <a:t>Okay everyone…</a:t>
            </a:r>
          </a:p>
          <a:p>
            <a:pPr marL="285750" indent="-285750" defTabSz="924458">
              <a:buFont typeface="Arial" panose="020B0604020202020204" pitchFamily="34" charset="0"/>
              <a:buChar char="•"/>
              <a:defRPr/>
            </a:pPr>
            <a:r>
              <a:rPr lang="en-US" sz="1400" b="0" i="0" dirty="0">
                <a:solidFill>
                  <a:srgbClr val="040C28"/>
                </a:solidFill>
                <a:effectLst/>
              </a:rPr>
              <a:t>Hold one hand out.</a:t>
            </a:r>
            <a:r>
              <a:rPr lang="en-US" sz="1400" b="0" i="0" dirty="0">
                <a:solidFill>
                  <a:srgbClr val="1F1F1F"/>
                </a:solidFill>
                <a:effectLst/>
              </a:rPr>
              <a:t> </a:t>
            </a:r>
          </a:p>
          <a:p>
            <a:pPr marL="285750" indent="-285750" defTabSz="924458">
              <a:buFont typeface="Arial" panose="020B0604020202020204" pitchFamily="34" charset="0"/>
              <a:buChar char="•"/>
              <a:defRPr/>
            </a:pPr>
            <a:r>
              <a:rPr lang="en-US" sz="1400" b="0" i="0" dirty="0">
                <a:solidFill>
                  <a:srgbClr val="040C28"/>
                </a:solidFill>
                <a:effectLst/>
              </a:rPr>
              <a:t>With your other hand, starting at your thumb trace each finger up as you slowly breathe in and trace each finger down as you slowly breathe out.</a:t>
            </a:r>
            <a:endParaRPr lang="en-US" sz="1400" dirty="0">
              <a:solidFill>
                <a:srgbClr val="040C28"/>
              </a:solidFill>
            </a:endParaRPr>
          </a:p>
          <a:p>
            <a:pPr marL="285750" indent="-285750" defTabSz="924458">
              <a:buFont typeface="Arial" panose="020B0604020202020204" pitchFamily="34" charset="0"/>
              <a:buChar char="•"/>
              <a:defRPr/>
            </a:pPr>
            <a:r>
              <a:rPr lang="en-US" sz="1400" dirty="0">
                <a:solidFill>
                  <a:srgbClr val="040C28"/>
                </a:solidFill>
              </a:rPr>
              <a:t>Slowly breathe in going up </a:t>
            </a:r>
          </a:p>
          <a:p>
            <a:pPr marL="285750" indent="-285750" defTabSz="924458">
              <a:buFont typeface="Arial" panose="020B0604020202020204" pitchFamily="34" charset="0"/>
              <a:buChar char="•"/>
              <a:defRPr/>
            </a:pPr>
            <a:r>
              <a:rPr lang="en-US" sz="1400" b="0" i="0" dirty="0">
                <a:solidFill>
                  <a:srgbClr val="040C28"/>
                </a:solidFill>
                <a:effectLst/>
              </a:rPr>
              <a:t>Slowly breath out going down </a:t>
            </a:r>
          </a:p>
          <a:p>
            <a:pPr marL="285750" indent="-285750" defTabSz="924458">
              <a:buFont typeface="Arial" panose="020B0604020202020204" pitchFamily="34" charset="0"/>
              <a:buChar char="•"/>
              <a:defRPr/>
            </a:pPr>
            <a:endParaRPr lang="en-US" sz="1400" dirty="0">
              <a:solidFill>
                <a:srgbClr val="040C28"/>
              </a:solidFill>
            </a:endParaRPr>
          </a:p>
          <a:p>
            <a:pPr marL="285750" indent="-285750" defTabSz="924458">
              <a:buFont typeface="Arial" panose="020B0604020202020204" pitchFamily="34" charset="0"/>
              <a:buChar char="•"/>
              <a:defRPr/>
            </a:pPr>
            <a:r>
              <a:rPr lang="en-US" sz="1400" b="0" i="0" dirty="0">
                <a:solidFill>
                  <a:srgbClr val="040C28"/>
                </a:solidFill>
                <a:effectLst/>
              </a:rPr>
              <a:t>And continue </a:t>
            </a:r>
          </a:p>
          <a:p>
            <a:pPr marL="285750" indent="-285750" defTabSz="924458">
              <a:buFont typeface="Arial" panose="020B0604020202020204" pitchFamily="34" charset="0"/>
              <a:buChar char="•"/>
              <a:defRPr/>
            </a:pPr>
            <a:r>
              <a:rPr lang="en-US" sz="1400" dirty="0">
                <a:solidFill>
                  <a:srgbClr val="040C28"/>
                </a:solidFill>
              </a:rPr>
              <a:t>F</a:t>
            </a:r>
            <a:r>
              <a:rPr lang="en-US" sz="1400" b="0" i="0" dirty="0">
                <a:solidFill>
                  <a:srgbClr val="040C28"/>
                </a:solidFill>
                <a:effectLst/>
              </a:rPr>
              <a:t>inish with five deep breaths</a:t>
            </a:r>
            <a:r>
              <a:rPr lang="en-US" sz="1400" b="0" i="0" dirty="0">
                <a:solidFill>
                  <a:srgbClr val="1F1F1F"/>
                </a:solidFill>
                <a:effectLst/>
              </a:rPr>
              <a:t>. </a:t>
            </a:r>
          </a:p>
          <a:p>
            <a:pPr marL="285750" indent="-285750" defTabSz="924458">
              <a:buFont typeface="Arial" panose="020B0604020202020204" pitchFamily="34" charset="0"/>
              <a:buChar char="•"/>
              <a:defRPr/>
            </a:pPr>
            <a:endParaRPr lang="en-US" sz="1400" b="0" i="0" dirty="0">
              <a:solidFill>
                <a:srgbClr val="1F1F1F"/>
              </a:solidFill>
              <a:effectLst/>
            </a:endParaRPr>
          </a:p>
          <a:p>
            <a:pPr marL="285750" indent="-285750" defTabSz="924458">
              <a:buFont typeface="Arial" panose="020B0604020202020204" pitchFamily="34" charset="0"/>
              <a:buChar char="•"/>
              <a:defRPr/>
            </a:pPr>
            <a:r>
              <a:rPr lang="en-US" sz="1400" b="0" i="0" dirty="0">
                <a:solidFill>
                  <a:srgbClr val="1F1F1F"/>
                </a:solidFill>
                <a:effectLst/>
              </a:rPr>
              <a:t>When you're done, use your other hand and repeat the exercise.</a:t>
            </a:r>
          </a:p>
          <a:p>
            <a:pPr defTabSz="924458">
              <a:defRPr/>
            </a:pPr>
            <a:endParaRPr lang="en-CA" sz="1400" dirty="0">
              <a:ea typeface="Calibri" panose="020F0502020204030204" pitchFamily="34" charset="0"/>
              <a:cs typeface="Times New Roman" panose="02020603050405020304" pitchFamily="18" charset="0"/>
            </a:endParaRPr>
          </a:p>
          <a:p>
            <a:pPr defTabSz="924458">
              <a:defRPr/>
            </a:pPr>
            <a:r>
              <a:rPr lang="en-CA" sz="1400" cap="all" dirty="0">
                <a:solidFill>
                  <a:srgbClr val="FF0000"/>
                </a:solidFill>
                <a:ea typeface="Calibri" panose="020F0502020204030204" pitchFamily="34" charset="0"/>
                <a:cs typeface="Times New Roman" panose="02020603050405020304" pitchFamily="18" charset="0"/>
              </a:rPr>
              <a:t>[you can ask participants how this made them feel – if time]</a:t>
            </a:r>
          </a:p>
        </p:txBody>
      </p:sp>
      <p:sp>
        <p:nvSpPr>
          <p:cNvPr id="4" name="Slide Number Placeholder 3"/>
          <p:cNvSpPr>
            <a:spLocks noGrp="1"/>
          </p:cNvSpPr>
          <p:nvPr>
            <p:ph type="sldNum" sz="quarter" idx="5"/>
          </p:nvPr>
        </p:nvSpPr>
        <p:spPr/>
        <p:txBody>
          <a:bodyPr/>
          <a:lstStyle/>
          <a:p>
            <a:fld id="{CCB7A40F-EEE3-40DC-9D6B-7B3D14AA826A}" type="slidenum">
              <a:rPr lang="en-GB" smtClean="0"/>
              <a:t>6</a:t>
            </a:fld>
            <a:endParaRPr lang="en-GB" dirty="0"/>
          </a:p>
        </p:txBody>
      </p:sp>
    </p:spTree>
    <p:extLst>
      <p:ext uri="{BB962C8B-B14F-4D97-AF65-F5344CB8AC3E}">
        <p14:creationId xmlns:p14="http://schemas.microsoft.com/office/powerpoint/2010/main" val="272881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963613"/>
            <a:ext cx="5575300" cy="3136900"/>
          </a:xfrm>
        </p:spPr>
      </p:sp>
      <p:sp>
        <p:nvSpPr>
          <p:cNvPr id="3" name="Notes Placeholder 2"/>
          <p:cNvSpPr>
            <a:spLocks noGrp="1"/>
          </p:cNvSpPr>
          <p:nvPr>
            <p:ph type="body" idx="1"/>
          </p:nvPr>
        </p:nvSpPr>
        <p:spPr>
          <a:xfrm>
            <a:off x="372939" y="4159858"/>
            <a:ext cx="6267450" cy="5136541"/>
          </a:xfrm>
        </p:spPr>
        <p:txBody>
          <a:bodyPr/>
          <a:lstStyle/>
          <a:p>
            <a:r>
              <a:rPr lang="en-CA" b="1" dirty="0"/>
              <a:t>FACILITATOR NOTES</a:t>
            </a:r>
            <a:r>
              <a:rPr lang="en-CA" dirty="0"/>
              <a:t>:</a:t>
            </a:r>
          </a:p>
          <a:p>
            <a:r>
              <a:rPr lang="en-CA" sz="1400" b="1" dirty="0">
                <a:solidFill>
                  <a:srgbClr val="FF0000"/>
                </a:solidFill>
              </a:rPr>
              <a:t>[</a:t>
            </a:r>
            <a:r>
              <a:rPr lang="en-CA" sz="1400" b="1" cap="all" dirty="0">
                <a:solidFill>
                  <a:srgbClr val="FF0000"/>
                </a:solidFill>
              </a:rPr>
              <a:t>Note –If you want you can read the slide before final wrap up words] </a:t>
            </a:r>
          </a:p>
          <a:p>
            <a:endParaRPr lang="en-CA" sz="1400" b="1" dirty="0">
              <a:solidFill>
                <a:srgbClr val="FF0000"/>
              </a:solidFill>
            </a:endParaRPr>
          </a:p>
          <a:p>
            <a:r>
              <a:rPr lang="en-CA" sz="1400" b="1" dirty="0">
                <a:solidFill>
                  <a:srgbClr val="FF0000"/>
                </a:solidFill>
              </a:rPr>
              <a:t>[WRAP UP] </a:t>
            </a:r>
          </a:p>
          <a:p>
            <a:r>
              <a:rPr lang="en-GB" sz="1400" dirty="0">
                <a:ea typeface="Aptos" panose="020B0004020202020204" pitchFamily="34" charset="0"/>
                <a:cs typeface="Arial" panose="020B0604020202020204" pitchFamily="34" charset="0"/>
              </a:rPr>
              <a:t>To wrap up, we've explored: </a:t>
            </a:r>
          </a:p>
          <a:p>
            <a:pPr marL="288893" indent="-288893">
              <a:buFont typeface="Arial" panose="020B0604020202020204" pitchFamily="34" charset="0"/>
              <a:buChar char="•"/>
            </a:pPr>
            <a:r>
              <a:rPr lang="en-GB" sz="1400" dirty="0">
                <a:ea typeface="Aptos" panose="020B0004020202020204" pitchFamily="34" charset="0"/>
                <a:cs typeface="Arial" panose="020B0604020202020204" pitchFamily="34" charset="0"/>
              </a:rPr>
              <a:t>the critical role of emotional intelligence in palliative care. </a:t>
            </a:r>
          </a:p>
          <a:p>
            <a:pPr marL="171450" indent="-171450">
              <a:buFont typeface="Arial" panose="020B0604020202020204" pitchFamily="34" charset="0"/>
              <a:buChar char="•"/>
            </a:pPr>
            <a:r>
              <a:rPr lang="en-GB" sz="1400" dirty="0">
                <a:ea typeface="Aptos" panose="020B0004020202020204" pitchFamily="34" charset="0"/>
                <a:cs typeface="Arial" panose="020B0604020202020204" pitchFamily="34" charset="0"/>
              </a:rPr>
              <a:t>the EI skill of Emotional Self-Awareness and why it is important to recognize your own emotions, and </a:t>
            </a:r>
          </a:p>
          <a:p>
            <a:pPr marL="171450" indent="-171450">
              <a:buFont typeface="Arial" panose="020B0604020202020204" pitchFamily="34" charset="0"/>
              <a:buChar char="•"/>
            </a:pPr>
            <a:r>
              <a:rPr lang="en-GB" sz="1400" dirty="0">
                <a:ea typeface="Aptos" panose="020B0004020202020204" pitchFamily="34" charset="0"/>
                <a:cs typeface="Arial" panose="020B0604020202020204" pitchFamily="34" charset="0"/>
              </a:rPr>
              <a:t>how practicing mindfulness can help develop your emotional self-awareness and help you recognize how you are feeling and manage your actions. </a:t>
            </a:r>
          </a:p>
          <a:p>
            <a:pPr algn="l">
              <a:buFont typeface="Arial" panose="020B0604020202020204" pitchFamily="34" charset="0"/>
              <a:buNone/>
            </a:pPr>
            <a:endParaRPr lang="en-CA" sz="1400" b="1" dirty="0">
              <a:solidFill>
                <a:srgbClr val="0D0D0D"/>
              </a:solidFill>
            </a:endParaRPr>
          </a:p>
          <a:p>
            <a:pPr algn="l">
              <a:buFont typeface="Arial" panose="020B0604020202020204" pitchFamily="34" charset="0"/>
              <a:buNone/>
            </a:pPr>
            <a:r>
              <a:rPr lang="en-CA" sz="1400" dirty="0">
                <a:solidFill>
                  <a:srgbClr val="0D0D0D"/>
                </a:solidFill>
                <a:cs typeface="Calibri" panose="020F0502020204030204" pitchFamily="34" charset="0"/>
              </a:rPr>
              <a:t>Remember the ABC’s of Emotional Intelligence</a:t>
            </a:r>
          </a:p>
          <a:p>
            <a:pPr algn="l">
              <a:buFont typeface="Arial" panose="020B0604020202020204" pitchFamily="34" charset="0"/>
              <a:buNone/>
            </a:pPr>
            <a:r>
              <a:rPr lang="en-CA" sz="1400" b="1" dirty="0">
                <a:solidFill>
                  <a:srgbClr val="0D0D0D"/>
                </a:solidFill>
                <a:cs typeface="Calibri" panose="020F0502020204030204" pitchFamily="34" charset="0"/>
              </a:rPr>
              <a:t>Awareness</a:t>
            </a:r>
            <a:r>
              <a:rPr lang="en-CA" sz="1400" dirty="0">
                <a:solidFill>
                  <a:srgbClr val="0D0D0D"/>
                </a:solidFill>
                <a:cs typeface="Calibri" panose="020F0502020204030204" pitchFamily="34" charset="0"/>
              </a:rPr>
              <a:t> – Be aware of your own emotions and those of others and recognize how they impact throughs and actions.</a:t>
            </a:r>
          </a:p>
          <a:p>
            <a:pPr algn="l">
              <a:buFont typeface="Arial" panose="020B0604020202020204" pitchFamily="34" charset="0"/>
              <a:buNone/>
            </a:pPr>
            <a:endParaRPr lang="en-CA" sz="1400" dirty="0">
              <a:solidFill>
                <a:srgbClr val="0D0D0D"/>
              </a:solidFill>
              <a:cs typeface="Calibri" panose="020F0502020204030204" pitchFamily="34" charset="0"/>
            </a:endParaRPr>
          </a:p>
          <a:p>
            <a:pPr algn="l">
              <a:buFont typeface="Arial" panose="020B0604020202020204" pitchFamily="34" charset="0"/>
              <a:buNone/>
            </a:pPr>
            <a:r>
              <a:rPr lang="en-CA" sz="1400" b="1" dirty="0">
                <a:solidFill>
                  <a:srgbClr val="0D0D0D"/>
                </a:solidFill>
                <a:cs typeface="Calibri" panose="020F0502020204030204" pitchFamily="34" charset="0"/>
              </a:rPr>
              <a:t>Balance</a:t>
            </a:r>
            <a:r>
              <a:rPr lang="en-CA" sz="1400" dirty="0">
                <a:solidFill>
                  <a:srgbClr val="0D0D0D"/>
                </a:solidFill>
                <a:cs typeface="Calibri" panose="020F0502020204030204" pitchFamily="34" charset="0"/>
              </a:rPr>
              <a:t> – Maintain a balance in your emotions.  </a:t>
            </a:r>
          </a:p>
          <a:p>
            <a:pPr algn="l">
              <a:buFont typeface="Arial" panose="020B0604020202020204" pitchFamily="34" charset="0"/>
              <a:buNone/>
            </a:pPr>
            <a:endParaRPr lang="en-CA" sz="1400" dirty="0">
              <a:solidFill>
                <a:srgbClr val="0D0D0D"/>
              </a:solidFill>
              <a:cs typeface="Calibri" panose="020F0502020204030204" pitchFamily="34" charset="0"/>
            </a:endParaRPr>
          </a:p>
          <a:p>
            <a:pPr defTabSz="924458">
              <a:defRPr/>
            </a:pPr>
            <a:r>
              <a:rPr lang="en-CA" sz="1400" b="1" dirty="0">
                <a:solidFill>
                  <a:srgbClr val="0D0D0D"/>
                </a:solidFill>
                <a:cs typeface="Calibri" panose="020F0502020204030204" pitchFamily="34" charset="0"/>
              </a:rPr>
              <a:t>Compassion</a:t>
            </a:r>
            <a:r>
              <a:rPr lang="en-CA" sz="1400" dirty="0">
                <a:solidFill>
                  <a:srgbClr val="0D0D0D"/>
                </a:solidFill>
                <a:cs typeface="Calibri" panose="020F0502020204030204" pitchFamily="34" charset="0"/>
              </a:rPr>
              <a:t> – Understand what your patients and their families are feeling but don’t </a:t>
            </a:r>
            <a:r>
              <a:rPr lang="en-CA" sz="1400" dirty="0">
                <a:ea typeface="Calibri" panose="020F0502020204030204" pitchFamily="34" charset="0"/>
                <a:cs typeface="Calibri" panose="020F0502020204030204" pitchFamily="34" charset="0"/>
              </a:rPr>
              <a:t>unconsciously take on their emotional pain and stress.  </a:t>
            </a:r>
            <a:endParaRPr lang="en-GB" sz="1400" dirty="0">
              <a:ea typeface="Aptos" panose="020B0004020202020204" pitchFamily="34" charset="0"/>
              <a:cs typeface="Calibri" panose="020F0502020204030204" pitchFamily="34" charset="0"/>
            </a:endParaRP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defTabSz="924458">
              <a:defRPr/>
            </a:pPr>
            <a:r>
              <a:rPr lang="en-CA" sz="1400" dirty="0">
                <a:ea typeface="Calibri" panose="020F0502020204030204" pitchFamily="34" charset="0"/>
                <a:cs typeface="Times New Roman" panose="02020603050405020304" pitchFamily="18" charset="0"/>
              </a:rPr>
              <a:t>Finally – remind yourself to be mindful of your emotions and thoughts throughout the day. Give yourself “a hand” and “take 5”.</a:t>
            </a:r>
          </a:p>
          <a:p>
            <a:pPr defTabSz="924458">
              <a:defRPr/>
            </a:pPr>
            <a:endParaRPr lang="en-C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B7A40F-EEE3-40DC-9D6B-7B3D14AA826A}" type="slidenum">
              <a:rPr lang="en-GB" smtClean="0"/>
              <a:t>7</a:t>
            </a:fld>
            <a:endParaRPr lang="en-GB" dirty="0"/>
          </a:p>
        </p:txBody>
      </p:sp>
    </p:spTree>
    <p:extLst>
      <p:ext uri="{BB962C8B-B14F-4D97-AF65-F5344CB8AC3E}">
        <p14:creationId xmlns:p14="http://schemas.microsoft.com/office/powerpoint/2010/main" val="333527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CDC4-63C7-B36D-C508-D8375C894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130B79-EC98-17DC-E376-CA04E52AC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756F48-D68D-5734-5461-BAF131CCA2D4}"/>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5" name="Footer Placeholder 4">
            <a:extLst>
              <a:ext uri="{FF2B5EF4-FFF2-40B4-BE49-F238E27FC236}">
                <a16:creationId xmlns:a16="http://schemas.microsoft.com/office/drawing/2014/main" id="{21E53256-94D5-AB3B-25F7-1AB6DFE622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BD50B1-778D-AD90-0727-A29F414E8369}"/>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276771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3029-A5CB-1560-676D-825829B569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9D7649-FFBE-AEE1-4C95-388E82C71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C9ABCC-126B-E3C8-7101-DDBC6657A6C9}"/>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5" name="Footer Placeholder 4">
            <a:extLst>
              <a:ext uri="{FF2B5EF4-FFF2-40B4-BE49-F238E27FC236}">
                <a16:creationId xmlns:a16="http://schemas.microsoft.com/office/drawing/2014/main" id="{D2FAC266-DE93-238D-2245-CEF5C9C4F9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61B0AD-F51D-B739-9153-0A8FE23C6ECA}"/>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149617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3397C0-6967-A671-9611-BB35EAB7B3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83E69B-FC93-0FD5-017E-D831EAB1C0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6518B6-105A-1B07-4192-3FE9FCE025B7}"/>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5" name="Footer Placeholder 4">
            <a:extLst>
              <a:ext uri="{FF2B5EF4-FFF2-40B4-BE49-F238E27FC236}">
                <a16:creationId xmlns:a16="http://schemas.microsoft.com/office/drawing/2014/main" id="{F05ECC10-0E59-75EE-4D76-16A91D58B11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BAC06FD-09B0-58A4-B64C-CD682BA4D3BD}"/>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286599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1102-89FB-43DD-B84B-AB78035D6DC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847FBA3-6C3A-4FAF-87B6-0A862D3B65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9EE0C5-42DC-45E9-BC51-40E387F24712}"/>
              </a:ext>
            </a:extLst>
          </p:cNvPr>
          <p:cNvSpPr>
            <a:spLocks noGrp="1"/>
          </p:cNvSpPr>
          <p:nvPr>
            <p:ph type="dt" sz="half" idx="10"/>
          </p:nvPr>
        </p:nvSpPr>
        <p:spPr>
          <a:xfrm>
            <a:off x="838200" y="6356351"/>
            <a:ext cx="2743200" cy="365125"/>
          </a:xfrm>
          <a:prstGeom prst="rect">
            <a:avLst/>
          </a:prstGeom>
        </p:spPr>
        <p:txBody>
          <a:bodyPr/>
          <a:lstStyle/>
          <a:p>
            <a:fld id="{444219A6-7CBB-46C3-A3A3-94CE21E629DB}" type="datetimeFigureOut">
              <a:rPr lang="en-CA" smtClean="0"/>
              <a:t>2024-04-03</a:t>
            </a:fld>
            <a:endParaRPr lang="en-CA" dirty="0"/>
          </a:p>
        </p:txBody>
      </p:sp>
      <p:sp>
        <p:nvSpPr>
          <p:cNvPr id="5" name="Footer Placeholder 4">
            <a:extLst>
              <a:ext uri="{FF2B5EF4-FFF2-40B4-BE49-F238E27FC236}">
                <a16:creationId xmlns:a16="http://schemas.microsoft.com/office/drawing/2014/main" id="{0584E630-3A8D-4131-A4C1-7B1FEB68F75E}"/>
              </a:ext>
            </a:extLst>
          </p:cNvPr>
          <p:cNvSpPr>
            <a:spLocks noGrp="1"/>
          </p:cNvSpPr>
          <p:nvPr>
            <p:ph type="ftr" sz="quarter" idx="11"/>
          </p:nvPr>
        </p:nvSpPr>
        <p:spPr>
          <a:xfrm>
            <a:off x="4038600" y="6356351"/>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10FDD67F-4257-442C-8902-B6C0D54020E9}"/>
              </a:ext>
            </a:extLst>
          </p:cNvPr>
          <p:cNvSpPr>
            <a:spLocks noGrp="1"/>
          </p:cNvSpPr>
          <p:nvPr>
            <p:ph type="sldNum" sz="quarter" idx="12"/>
          </p:nvPr>
        </p:nvSpPr>
        <p:spPr>
          <a:xfrm>
            <a:off x="8610600" y="6356351"/>
            <a:ext cx="2743200" cy="365125"/>
          </a:xfrm>
          <a:prstGeom prst="rect">
            <a:avLst/>
          </a:prstGeom>
        </p:spPr>
        <p:txBody>
          <a:bodyPr/>
          <a:lstStyle/>
          <a:p>
            <a:fld id="{9A55B40C-F1E7-4DAE-8130-9260BE2CF8E3}" type="slidenum">
              <a:rPr lang="en-CA" smtClean="0"/>
              <a:t>‹#›</a:t>
            </a:fld>
            <a:endParaRPr lang="en-CA" dirty="0"/>
          </a:p>
        </p:txBody>
      </p:sp>
    </p:spTree>
    <p:extLst>
      <p:ext uri="{BB962C8B-B14F-4D97-AF65-F5344CB8AC3E}">
        <p14:creationId xmlns:p14="http://schemas.microsoft.com/office/powerpoint/2010/main" val="4105907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6425-6AF5-4D92-ADF3-0EB677286AA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60F040B-99C1-4DCD-8422-25769756B1B8}"/>
              </a:ext>
            </a:extLst>
          </p:cNvPr>
          <p:cNvSpPr>
            <a:spLocks noGrp="1"/>
          </p:cNvSpPr>
          <p:nvPr>
            <p:ph type="dt" sz="half" idx="10"/>
          </p:nvPr>
        </p:nvSpPr>
        <p:spPr>
          <a:xfrm>
            <a:off x="838200" y="6356351"/>
            <a:ext cx="2743200" cy="365125"/>
          </a:xfrm>
          <a:prstGeom prst="rect">
            <a:avLst/>
          </a:prstGeom>
        </p:spPr>
        <p:txBody>
          <a:bodyPr/>
          <a:lstStyle/>
          <a:p>
            <a:fld id="{444219A6-7CBB-46C3-A3A3-94CE21E629DB}" type="datetimeFigureOut">
              <a:rPr lang="en-CA" smtClean="0"/>
              <a:t>2024-04-03</a:t>
            </a:fld>
            <a:endParaRPr lang="en-CA" dirty="0"/>
          </a:p>
        </p:txBody>
      </p:sp>
      <p:sp>
        <p:nvSpPr>
          <p:cNvPr id="4" name="Footer Placeholder 3">
            <a:extLst>
              <a:ext uri="{FF2B5EF4-FFF2-40B4-BE49-F238E27FC236}">
                <a16:creationId xmlns:a16="http://schemas.microsoft.com/office/drawing/2014/main" id="{F0A212AB-A959-4AF8-8B2C-68B83F133270}"/>
              </a:ext>
            </a:extLst>
          </p:cNvPr>
          <p:cNvSpPr>
            <a:spLocks noGrp="1"/>
          </p:cNvSpPr>
          <p:nvPr>
            <p:ph type="ftr" sz="quarter" idx="11"/>
          </p:nvPr>
        </p:nvSpPr>
        <p:spPr>
          <a:xfrm>
            <a:off x="4038600" y="6356351"/>
            <a:ext cx="4114800" cy="365125"/>
          </a:xfrm>
          <a:prstGeom prst="rect">
            <a:avLst/>
          </a:prstGeom>
        </p:spPr>
        <p:txBody>
          <a:bodyPr/>
          <a:lstStyle/>
          <a:p>
            <a:endParaRPr lang="en-CA" dirty="0"/>
          </a:p>
        </p:txBody>
      </p:sp>
      <p:sp>
        <p:nvSpPr>
          <p:cNvPr id="5" name="Slide Number Placeholder 4">
            <a:extLst>
              <a:ext uri="{FF2B5EF4-FFF2-40B4-BE49-F238E27FC236}">
                <a16:creationId xmlns:a16="http://schemas.microsoft.com/office/drawing/2014/main" id="{A1941A11-DCE6-4BEA-9036-EB101A45C241}"/>
              </a:ext>
            </a:extLst>
          </p:cNvPr>
          <p:cNvSpPr>
            <a:spLocks noGrp="1"/>
          </p:cNvSpPr>
          <p:nvPr>
            <p:ph type="sldNum" sz="quarter" idx="12"/>
          </p:nvPr>
        </p:nvSpPr>
        <p:spPr>
          <a:xfrm>
            <a:off x="8610600" y="6356351"/>
            <a:ext cx="2743200" cy="365125"/>
          </a:xfrm>
          <a:prstGeom prst="rect">
            <a:avLst/>
          </a:prstGeom>
        </p:spPr>
        <p:txBody>
          <a:bodyPr/>
          <a:lstStyle/>
          <a:p>
            <a:fld id="{9A55B40C-F1E7-4DAE-8130-9260BE2CF8E3}" type="slidenum">
              <a:rPr lang="en-CA" smtClean="0"/>
              <a:t>‹#›</a:t>
            </a:fld>
            <a:endParaRPr lang="en-CA" dirty="0"/>
          </a:p>
        </p:txBody>
      </p:sp>
    </p:spTree>
    <p:extLst>
      <p:ext uri="{BB962C8B-B14F-4D97-AF65-F5344CB8AC3E}">
        <p14:creationId xmlns:p14="http://schemas.microsoft.com/office/powerpoint/2010/main" val="1097974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6B4B7F-6BAD-4850-9406-5617FB785EF2}"/>
              </a:ext>
            </a:extLst>
          </p:cNvPr>
          <p:cNvSpPr>
            <a:spLocks noGrp="1"/>
          </p:cNvSpPr>
          <p:nvPr>
            <p:ph type="ftr" sz="quarter" idx="11"/>
          </p:nvPr>
        </p:nvSpPr>
        <p:spPr>
          <a:xfrm>
            <a:off x="4038600" y="6356351"/>
            <a:ext cx="4114800" cy="365125"/>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B67AEE18-74C7-4252-AD15-24A647978E6A}"/>
              </a:ext>
            </a:extLst>
          </p:cNvPr>
          <p:cNvSpPr>
            <a:spLocks noGrp="1"/>
          </p:cNvSpPr>
          <p:nvPr>
            <p:ph type="sldNum" sz="quarter" idx="12"/>
          </p:nvPr>
        </p:nvSpPr>
        <p:spPr>
          <a:xfrm>
            <a:off x="8610600" y="6356351"/>
            <a:ext cx="2743200" cy="365125"/>
          </a:xfrm>
          <a:prstGeom prst="rect">
            <a:avLst/>
          </a:prstGeom>
        </p:spPr>
        <p:txBody>
          <a:bodyPr/>
          <a:lstStyle/>
          <a:p>
            <a:fld id="{9A55B40C-F1E7-4DAE-8130-9260BE2CF8E3}" type="slidenum">
              <a:rPr lang="en-CA" smtClean="0"/>
              <a:t>‹#›</a:t>
            </a:fld>
            <a:endParaRPr lang="en-CA" dirty="0"/>
          </a:p>
        </p:txBody>
      </p:sp>
    </p:spTree>
    <p:extLst>
      <p:ext uri="{BB962C8B-B14F-4D97-AF65-F5344CB8AC3E}">
        <p14:creationId xmlns:p14="http://schemas.microsoft.com/office/powerpoint/2010/main" val="172700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59D1-2D55-28BE-569D-CF8FA82493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38211B-4B22-1E60-6901-ADEFA08EE7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7BD051-6051-1B08-C863-5C9FF8FC439E}"/>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5" name="Footer Placeholder 4">
            <a:extLst>
              <a:ext uri="{FF2B5EF4-FFF2-40B4-BE49-F238E27FC236}">
                <a16:creationId xmlns:a16="http://schemas.microsoft.com/office/drawing/2014/main" id="{D338A314-F840-4613-8F11-DE0894104D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8BEEAA3-D773-63B7-9869-D121E8BB88E2}"/>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427017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AEBE-3EB4-8843-56CC-EC762F2B3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7F635D-412E-DA95-ADF0-D66F303E68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98D4-95DD-EFBA-5692-1362D6E9B868}"/>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5" name="Footer Placeholder 4">
            <a:extLst>
              <a:ext uri="{FF2B5EF4-FFF2-40B4-BE49-F238E27FC236}">
                <a16:creationId xmlns:a16="http://schemas.microsoft.com/office/drawing/2014/main" id="{1C9FCCF8-104A-2BC0-AFDB-C46BD3CA0A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06EC7B-8DE6-3A99-D538-D4B4DB5BB315}"/>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334308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AEB9-68AE-888A-B204-1DDDE78EAE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74C3C9-DED7-01AF-197B-F6B81D8EFB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9CA1E5-13B9-3C1D-FF6A-32190BE254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B50910-0722-2ED7-1F3E-741DF1A8EBB3}"/>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6" name="Footer Placeholder 5">
            <a:extLst>
              <a:ext uri="{FF2B5EF4-FFF2-40B4-BE49-F238E27FC236}">
                <a16:creationId xmlns:a16="http://schemas.microsoft.com/office/drawing/2014/main" id="{37BE2173-607B-24F6-78BE-36C81B21092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50A2A8B-6EF5-63EA-FF3A-2730F3B8A3A4}"/>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16627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AA42-FDAC-58BF-ACCE-22A554FCD8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857CA3-6780-BF67-B513-4523BD130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ED9FFE-5C5B-22CB-49CB-57104EE57C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1C3B98-B3CF-6414-F549-9A092F7A0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4C789-5B7A-A68B-273E-DB95F35CB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B2F82E-CC8D-A366-58FB-F24AB6649B7C}"/>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8" name="Footer Placeholder 7">
            <a:extLst>
              <a:ext uri="{FF2B5EF4-FFF2-40B4-BE49-F238E27FC236}">
                <a16:creationId xmlns:a16="http://schemas.microsoft.com/office/drawing/2014/main" id="{692FA381-5CAC-08E1-CB55-0FE11945DF7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E0E592-55D3-F047-0BA3-E106E3245E7A}"/>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427481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6824-1B1C-0CFC-FECC-8EF3EAE2C3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66A149-D26D-5AF4-8AB8-C14DE5E09576}"/>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4" name="Footer Placeholder 3">
            <a:extLst>
              <a:ext uri="{FF2B5EF4-FFF2-40B4-BE49-F238E27FC236}">
                <a16:creationId xmlns:a16="http://schemas.microsoft.com/office/drawing/2014/main" id="{E51420C0-B654-06F7-ACB9-CA902EDE72F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A8F6BE7-BCAA-1086-D582-51A85ACFBA22}"/>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35463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3CA26-525B-467A-90F3-D342313810B2}"/>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3" name="Footer Placeholder 2">
            <a:extLst>
              <a:ext uri="{FF2B5EF4-FFF2-40B4-BE49-F238E27FC236}">
                <a16:creationId xmlns:a16="http://schemas.microsoft.com/office/drawing/2014/main" id="{D8C44C5F-A4B8-0844-E7F8-C6120F4191E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07A67D0-11C4-FFAE-9048-7AF4C9EE22CB}"/>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234137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DF9C-FDB9-4E7F-B1BF-FA4733F3A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C7A82D-D5D3-3990-377B-98BB4315B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E7B4C-11AC-268C-7035-97EC15E27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B84D6-2F1A-0B68-553F-50A5B950EB36}"/>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6" name="Footer Placeholder 5">
            <a:extLst>
              <a:ext uri="{FF2B5EF4-FFF2-40B4-BE49-F238E27FC236}">
                <a16:creationId xmlns:a16="http://schemas.microsoft.com/office/drawing/2014/main" id="{A4F38916-84D9-EBAA-F626-35838E59737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0723223-E037-F99F-5A01-32ABED7E8355}"/>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101064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B694-2598-2D6A-2E6C-F905D8D6A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61E41B-DA38-26C7-9EE6-CB2DFD9B8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259D55D-5D23-4435-0053-496F90D1C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5111A-30DE-36EC-AB2D-BC8979E69C38}"/>
              </a:ext>
            </a:extLst>
          </p:cNvPr>
          <p:cNvSpPr>
            <a:spLocks noGrp="1"/>
          </p:cNvSpPr>
          <p:nvPr>
            <p:ph type="dt" sz="half" idx="10"/>
          </p:nvPr>
        </p:nvSpPr>
        <p:spPr/>
        <p:txBody>
          <a:bodyPr/>
          <a:lstStyle/>
          <a:p>
            <a:fld id="{49C101C2-D4A4-4B55-B023-5033C1E6F2CD}" type="datetimeFigureOut">
              <a:rPr lang="en-GB" smtClean="0"/>
              <a:t>03/04/2024</a:t>
            </a:fld>
            <a:endParaRPr lang="en-GB" dirty="0"/>
          </a:p>
        </p:txBody>
      </p:sp>
      <p:sp>
        <p:nvSpPr>
          <p:cNvPr id="6" name="Footer Placeholder 5">
            <a:extLst>
              <a:ext uri="{FF2B5EF4-FFF2-40B4-BE49-F238E27FC236}">
                <a16:creationId xmlns:a16="http://schemas.microsoft.com/office/drawing/2014/main" id="{4DFB4798-6ADE-2B8E-5A82-8F827F03ED4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92DEEC8-0C76-BE27-AED3-449BB8E6B5A0}"/>
              </a:ext>
            </a:extLst>
          </p:cNvPr>
          <p:cNvSpPr>
            <a:spLocks noGrp="1"/>
          </p:cNvSpPr>
          <p:nvPr>
            <p:ph type="sldNum" sz="quarter" idx="12"/>
          </p:nvPr>
        </p:nvSpPr>
        <p:spPr/>
        <p:txBody>
          <a:bodyPr/>
          <a:lstStyle/>
          <a:p>
            <a:fld id="{F3D3764D-CF01-411B-98F2-B3A83A1C18BC}" type="slidenum">
              <a:rPr lang="en-GB" smtClean="0"/>
              <a:t>‹#›</a:t>
            </a:fld>
            <a:endParaRPr lang="en-GB" dirty="0"/>
          </a:p>
        </p:txBody>
      </p:sp>
    </p:spTree>
    <p:extLst>
      <p:ext uri="{BB962C8B-B14F-4D97-AF65-F5344CB8AC3E}">
        <p14:creationId xmlns:p14="http://schemas.microsoft.com/office/powerpoint/2010/main" val="378576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922D2-A7EF-B3EC-7B06-967898787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901287-5FF7-2657-0C1A-5356FE455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50E11-62B7-7C6C-82B9-940CB272B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C101C2-D4A4-4B55-B023-5033C1E6F2CD}" type="datetimeFigureOut">
              <a:rPr lang="en-GB" smtClean="0"/>
              <a:t>03/04/2024</a:t>
            </a:fld>
            <a:endParaRPr lang="en-GB" dirty="0"/>
          </a:p>
        </p:txBody>
      </p:sp>
      <p:sp>
        <p:nvSpPr>
          <p:cNvPr id="5" name="Footer Placeholder 4">
            <a:extLst>
              <a:ext uri="{FF2B5EF4-FFF2-40B4-BE49-F238E27FC236}">
                <a16:creationId xmlns:a16="http://schemas.microsoft.com/office/drawing/2014/main" id="{16E819C5-DA95-1D7A-1AB1-7DD4C9DD3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4DA0D97-BCFE-0422-4AA9-CF91672DF9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D3764D-CF01-411B-98F2-B3A83A1C18BC}" type="slidenum">
              <a:rPr lang="en-GB" smtClean="0"/>
              <a:t>‹#›</a:t>
            </a:fld>
            <a:endParaRPr lang="en-GB" dirty="0"/>
          </a:p>
        </p:txBody>
      </p:sp>
    </p:spTree>
    <p:extLst>
      <p:ext uri="{BB962C8B-B14F-4D97-AF65-F5344CB8AC3E}">
        <p14:creationId xmlns:p14="http://schemas.microsoft.com/office/powerpoint/2010/main" val="227848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ECD40-7082-4367-9985-A1E7816D94E0}"/>
              </a:ext>
            </a:extLst>
          </p:cNvPr>
          <p:cNvSpPr>
            <a:spLocks noGrp="1"/>
          </p:cNvSpPr>
          <p:nvPr>
            <p:ph type="title"/>
          </p:nvPr>
        </p:nvSpPr>
        <p:spPr>
          <a:xfrm>
            <a:off x="749300" y="1023358"/>
            <a:ext cx="10718800" cy="82449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DF8EBD52-58A8-4A50-8DDD-C09DD2F4DF50}"/>
              </a:ext>
            </a:extLst>
          </p:cNvPr>
          <p:cNvSpPr>
            <a:spLocks noGrp="1"/>
          </p:cNvSpPr>
          <p:nvPr>
            <p:ph type="body" idx="1"/>
          </p:nvPr>
        </p:nvSpPr>
        <p:spPr>
          <a:xfrm>
            <a:off x="698500" y="1884609"/>
            <a:ext cx="10769600" cy="41267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6">
            <a:extLst>
              <a:ext uri="{FF2B5EF4-FFF2-40B4-BE49-F238E27FC236}">
                <a16:creationId xmlns:a16="http://schemas.microsoft.com/office/drawing/2014/main" id="{C1B95722-B2B9-44A0-B1F0-511DF00A8FF8}"/>
              </a:ext>
            </a:extLst>
          </p:cNvPr>
          <p:cNvSpPr/>
          <p:nvPr userDrawn="1"/>
        </p:nvSpPr>
        <p:spPr>
          <a:xfrm>
            <a:off x="0" y="0"/>
            <a:ext cx="12192000" cy="986599"/>
          </a:xfrm>
          <a:prstGeom prst="rect">
            <a:avLst/>
          </a:prstGeom>
          <a:gradFill>
            <a:gsLst>
              <a:gs pos="100000">
                <a:srgbClr val="42BA85">
                  <a:alpha val="30000"/>
                </a:srgbClr>
              </a:gs>
              <a:gs pos="35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397A88BC-A27E-4533-981B-D02552CF4E63}"/>
              </a:ext>
            </a:extLst>
          </p:cNvPr>
          <p:cNvSpPr txBox="1"/>
          <p:nvPr userDrawn="1"/>
        </p:nvSpPr>
        <p:spPr>
          <a:xfrm>
            <a:off x="432158" y="393313"/>
            <a:ext cx="5864426" cy="369332"/>
          </a:xfrm>
          <a:prstGeom prst="rect">
            <a:avLst/>
          </a:prstGeom>
          <a:noFill/>
        </p:spPr>
        <p:txBody>
          <a:bodyPr wrap="none" rtlCol="0">
            <a:spAutoFit/>
          </a:bodyPr>
          <a:lstStyle/>
          <a:p>
            <a:r>
              <a:rPr lang="en-US" sz="1800" dirty="0">
                <a:solidFill>
                  <a:srgbClr val="42BA85"/>
                </a:solidFill>
                <a:cs typeface="Calibri Light"/>
              </a:rPr>
              <a:t>Group Activity 1: Emotional Self-Awareness and Mindfulness</a:t>
            </a:r>
            <a:endParaRPr lang="en-CA" sz="1800" dirty="0">
              <a:solidFill>
                <a:srgbClr val="42BA85"/>
              </a:solidFill>
              <a:cs typeface="Calibri Light"/>
            </a:endParaRPr>
          </a:p>
        </p:txBody>
      </p:sp>
      <p:sp>
        <p:nvSpPr>
          <p:cNvPr id="9" name="TextBox 8">
            <a:extLst>
              <a:ext uri="{FF2B5EF4-FFF2-40B4-BE49-F238E27FC236}">
                <a16:creationId xmlns:a16="http://schemas.microsoft.com/office/drawing/2014/main" id="{3F26618C-7426-484F-B5A0-23DC6C28B8D7}"/>
              </a:ext>
            </a:extLst>
          </p:cNvPr>
          <p:cNvSpPr txBox="1"/>
          <p:nvPr userDrawn="1"/>
        </p:nvSpPr>
        <p:spPr>
          <a:xfrm>
            <a:off x="432157" y="132602"/>
            <a:ext cx="3281411" cy="307777"/>
          </a:xfrm>
          <a:prstGeom prst="rect">
            <a:avLst/>
          </a:prstGeom>
          <a:noFill/>
        </p:spPr>
        <p:txBody>
          <a:bodyPr wrap="none" rtlCol="0">
            <a:spAutoFit/>
          </a:bodyPr>
          <a:lstStyle/>
          <a:p>
            <a:r>
              <a:rPr lang="en-US" sz="1400" dirty="0">
                <a:solidFill>
                  <a:schemeClr val="tx1">
                    <a:lumMod val="75000"/>
                    <a:lumOff val="25000"/>
                  </a:schemeClr>
                </a:solidFill>
                <a:cs typeface="Calibri Light"/>
              </a:rPr>
              <a:t>Emotional Intelligence and Palliative Care  </a:t>
            </a:r>
            <a:endParaRPr lang="en-CA" sz="1400" dirty="0">
              <a:solidFill>
                <a:schemeClr val="tx1">
                  <a:lumMod val="75000"/>
                  <a:lumOff val="25000"/>
                </a:schemeClr>
              </a:solidFill>
              <a:cs typeface="Calibri Light"/>
            </a:endParaRPr>
          </a:p>
        </p:txBody>
      </p:sp>
      <p:sp>
        <p:nvSpPr>
          <p:cNvPr id="16" name="TextBox 15">
            <a:extLst>
              <a:ext uri="{FF2B5EF4-FFF2-40B4-BE49-F238E27FC236}">
                <a16:creationId xmlns:a16="http://schemas.microsoft.com/office/drawing/2014/main" id="{30FCEF7F-7CBE-4A21-9ECA-4A4B969B3DB7}"/>
              </a:ext>
            </a:extLst>
          </p:cNvPr>
          <p:cNvSpPr txBox="1"/>
          <p:nvPr userDrawn="1"/>
        </p:nvSpPr>
        <p:spPr>
          <a:xfrm>
            <a:off x="8918575" y="203717"/>
            <a:ext cx="2244725" cy="461665"/>
          </a:xfrm>
          <a:prstGeom prst="rect">
            <a:avLst/>
          </a:prstGeom>
          <a:noFill/>
        </p:spPr>
        <p:txBody>
          <a:bodyPr wrap="square">
            <a:spAutoFit/>
          </a:bodyPr>
          <a:lstStyle/>
          <a:p>
            <a:r>
              <a:rPr lang="en-US" sz="2400" b="1" i="1" cap="none" spc="0" dirty="0">
                <a:ln w="12700">
                  <a:solidFill>
                    <a:schemeClr val="accent3">
                      <a:lumMod val="50000"/>
                    </a:schemeClr>
                  </a:solidFill>
                  <a:prstDash val="solid"/>
                </a:ln>
                <a:solidFill>
                  <a:srgbClr val="00D282"/>
                </a:solidFill>
                <a:effectLst>
                  <a:innerShdw blurRad="177800">
                    <a:schemeClr val="accent3">
                      <a:lumMod val="50000"/>
                    </a:schemeClr>
                  </a:innerShdw>
                </a:effectLst>
                <a:latin typeface="+mj-lt"/>
              </a:rPr>
              <a:t>EXERCISE </a:t>
            </a:r>
            <a:endParaRPr lang="en-CA" sz="2400" dirty="0">
              <a:solidFill>
                <a:srgbClr val="00D282"/>
              </a:solidFill>
            </a:endParaRPr>
          </a:p>
        </p:txBody>
      </p:sp>
    </p:spTree>
    <p:extLst>
      <p:ext uri="{BB962C8B-B14F-4D97-AF65-F5344CB8AC3E}">
        <p14:creationId xmlns:p14="http://schemas.microsoft.com/office/powerpoint/2010/main" val="138870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hyperlink" Target="https://www.ncbi.nlm.nih.gov/pmc/articles/PMC7520462/#cit0011l" TargetMode="External"/><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workplacestrategiesformentalhealth.com/resources/emotional-intelligence-methodolo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CBAEC8-0BE9-8B5D-66FC-FD103DF49E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7733"/>
            <a:ext cx="12192000" cy="5879253"/>
          </a:xfrm>
          <a:prstGeom prst="rect">
            <a:avLst/>
          </a:prstGeom>
        </p:spPr>
      </p:pic>
      <p:sp>
        <p:nvSpPr>
          <p:cNvPr id="2" name="Title 1">
            <a:extLst>
              <a:ext uri="{FF2B5EF4-FFF2-40B4-BE49-F238E27FC236}">
                <a16:creationId xmlns:a16="http://schemas.microsoft.com/office/drawing/2014/main" id="{D2712BF4-3D09-ADF5-FA5A-C0EC1D321B97}"/>
              </a:ext>
            </a:extLst>
          </p:cNvPr>
          <p:cNvSpPr>
            <a:spLocks noGrp="1"/>
          </p:cNvSpPr>
          <p:nvPr>
            <p:ph type="ctrTitle"/>
          </p:nvPr>
        </p:nvSpPr>
        <p:spPr>
          <a:xfrm>
            <a:off x="3779170" y="1734658"/>
            <a:ext cx="7474248" cy="1221029"/>
          </a:xfrm>
        </p:spPr>
        <p:txBody>
          <a:bodyPr>
            <a:noAutofit/>
          </a:bodyPr>
          <a:lstStyle/>
          <a:p>
            <a:r>
              <a:rPr lang="en-CA" sz="4800" dirty="0"/>
              <a:t>Emotional Self-Awareness </a:t>
            </a:r>
            <a:br>
              <a:rPr lang="en-CA" sz="4800" dirty="0"/>
            </a:br>
            <a:r>
              <a:rPr lang="en-CA" sz="2400" dirty="0"/>
              <a:t> and </a:t>
            </a:r>
            <a:br>
              <a:rPr lang="en-CA" sz="4800" dirty="0"/>
            </a:br>
            <a:r>
              <a:rPr lang="en-CA" sz="4800" dirty="0"/>
              <a:t>Mindfulness</a:t>
            </a:r>
            <a:endParaRPr lang="en-GB" sz="4800" dirty="0"/>
          </a:p>
        </p:txBody>
      </p:sp>
      <p:sp>
        <p:nvSpPr>
          <p:cNvPr id="3" name="Subtitle 2">
            <a:extLst>
              <a:ext uri="{FF2B5EF4-FFF2-40B4-BE49-F238E27FC236}">
                <a16:creationId xmlns:a16="http://schemas.microsoft.com/office/drawing/2014/main" id="{467210B3-BD04-5627-F882-F1426B3D6FE8}"/>
              </a:ext>
            </a:extLst>
          </p:cNvPr>
          <p:cNvSpPr>
            <a:spLocks noGrp="1"/>
          </p:cNvSpPr>
          <p:nvPr>
            <p:ph type="subTitle" idx="1"/>
          </p:nvPr>
        </p:nvSpPr>
        <p:spPr>
          <a:xfrm>
            <a:off x="3920057" y="3158697"/>
            <a:ext cx="7192475" cy="944582"/>
          </a:xfrm>
        </p:spPr>
        <p:txBody>
          <a:bodyPr>
            <a:normAutofit/>
          </a:bodyPr>
          <a:lstStyle/>
          <a:p>
            <a:r>
              <a:rPr lang="en-CA" dirty="0"/>
              <a:t>Developing the Attitude to provide a Palliative Approach to Care </a:t>
            </a:r>
            <a:endParaRPr lang="en-GB"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8" name="TextBox 7">
            <a:extLst>
              <a:ext uri="{FF2B5EF4-FFF2-40B4-BE49-F238E27FC236}">
                <a16:creationId xmlns:a16="http://schemas.microsoft.com/office/drawing/2014/main" id="{B4A9BF83-CC18-8B14-39E9-8158283CC2BC}"/>
              </a:ext>
            </a:extLst>
          </p:cNvPr>
          <p:cNvSpPr txBox="1"/>
          <p:nvPr/>
        </p:nvSpPr>
        <p:spPr>
          <a:xfrm>
            <a:off x="6454913" y="291901"/>
            <a:ext cx="1923604" cy="400110"/>
          </a:xfrm>
          <a:prstGeom prst="rect">
            <a:avLst/>
          </a:prstGeom>
          <a:noFill/>
        </p:spPr>
        <p:txBody>
          <a:bodyPr wrap="none" rtlCol="0">
            <a:spAutoFit/>
          </a:bodyPr>
          <a:lstStyle/>
          <a:p>
            <a:r>
              <a:rPr lang="en-US" sz="2000" dirty="0"/>
              <a:t>Group Activity 1</a:t>
            </a:r>
            <a:endParaRPr lang="en-CA" sz="2000" dirty="0"/>
          </a:p>
        </p:txBody>
      </p:sp>
      <p:pic>
        <p:nvPicPr>
          <p:cNvPr id="9" name="Picture 8" descr="A person with a blue and white shirt&#10;&#10;Description automatically generated with medium confidence">
            <a:extLst>
              <a:ext uri="{FF2B5EF4-FFF2-40B4-BE49-F238E27FC236}">
                <a16:creationId xmlns:a16="http://schemas.microsoft.com/office/drawing/2014/main" id="{C5F60A36-11AB-8662-722C-06A1B5F1B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6366" y="4365939"/>
            <a:ext cx="3459856" cy="1167350"/>
          </a:xfrm>
          <a:prstGeom prst="rect">
            <a:avLst/>
          </a:prstGeom>
        </p:spPr>
      </p:pic>
      <p:pic>
        <p:nvPicPr>
          <p:cNvPr id="18" name="Picture 17" descr="A silhouette of a person with a mirror&#10;&#10;Description automatically generated">
            <a:extLst>
              <a:ext uri="{FF2B5EF4-FFF2-40B4-BE49-F238E27FC236}">
                <a16:creationId xmlns:a16="http://schemas.microsoft.com/office/drawing/2014/main" id="{A257605D-C95B-7906-25E3-53D15785ED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098" y="914400"/>
            <a:ext cx="3386072" cy="4035214"/>
          </a:xfrm>
          <a:prstGeom prst="rect">
            <a:avLst/>
          </a:prstGeom>
        </p:spPr>
      </p:pic>
    </p:spTree>
    <p:extLst>
      <p:ext uri="{BB962C8B-B14F-4D97-AF65-F5344CB8AC3E}">
        <p14:creationId xmlns:p14="http://schemas.microsoft.com/office/powerpoint/2010/main" val="287422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5F4F14B-21B1-FD98-9590-3AE28EBCE2C2}"/>
              </a:ext>
            </a:extLst>
          </p:cNvPr>
          <p:cNvSpPr/>
          <p:nvPr/>
        </p:nvSpPr>
        <p:spPr>
          <a:xfrm>
            <a:off x="0" y="-7760"/>
            <a:ext cx="2562448" cy="5956156"/>
          </a:xfrm>
          <a:prstGeom prst="rect">
            <a:avLst/>
          </a:prstGeom>
          <a:gradFill>
            <a:gsLst>
              <a:gs pos="99000">
                <a:srgbClr val="36ABB5"/>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14" name="Title 3">
            <a:extLst>
              <a:ext uri="{FF2B5EF4-FFF2-40B4-BE49-F238E27FC236}">
                <a16:creationId xmlns:a16="http://schemas.microsoft.com/office/drawing/2014/main" id="{10C2170B-E379-1AFE-2996-25EDFC1A1382}"/>
              </a:ext>
            </a:extLst>
          </p:cNvPr>
          <p:cNvSpPr txBox="1">
            <a:spLocks/>
          </p:cNvSpPr>
          <p:nvPr/>
        </p:nvSpPr>
        <p:spPr>
          <a:xfrm>
            <a:off x="2562448" y="402071"/>
            <a:ext cx="9672084" cy="7109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t>Emotional Intelligence (EI) and Palliative Care </a:t>
            </a:r>
            <a:endParaRPr lang="en-GB" sz="3200" dirty="0"/>
          </a:p>
        </p:txBody>
      </p:sp>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302366"/>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2000" dirty="0"/>
              <a:t>Highly emotional situations when dealing will illness and end-of-life issues.</a:t>
            </a:r>
          </a:p>
          <a:p>
            <a:pPr marL="342900" indent="-342900" algn="l">
              <a:buFont typeface="Arial" panose="020B0604020202020204" pitchFamily="34" charset="0"/>
              <a:buChar char="•"/>
            </a:pPr>
            <a:r>
              <a:rPr lang="en-CA" sz="2000" dirty="0"/>
              <a:t>EI helps you validate your emotions and those of others.</a:t>
            </a:r>
          </a:p>
          <a:p>
            <a:pPr marL="342900" indent="-342900" algn="l">
              <a:buFont typeface="Arial" panose="020B0604020202020204" pitchFamily="34" charset="0"/>
              <a:buChar char="•"/>
            </a:pPr>
            <a:r>
              <a:rPr lang="en-CA" sz="2000" dirty="0"/>
              <a:t>Using EI  you can recognize patients’ holistic needs – how they feel, their concerns, fears and anxieties.</a:t>
            </a:r>
          </a:p>
          <a:p>
            <a:endParaRPr lang="en-GB" sz="1600" dirty="0"/>
          </a:p>
          <a:p>
            <a:endParaRPr lang="en-GB" dirty="0"/>
          </a:p>
        </p:txBody>
      </p:sp>
      <p:sp>
        <p:nvSpPr>
          <p:cNvPr id="16" name="TextBox 15">
            <a:extLst>
              <a:ext uri="{FF2B5EF4-FFF2-40B4-BE49-F238E27FC236}">
                <a16:creationId xmlns:a16="http://schemas.microsoft.com/office/drawing/2014/main" id="{1A66735A-3C3E-B850-A1F1-E25060EB6B78}"/>
              </a:ext>
            </a:extLst>
          </p:cNvPr>
          <p:cNvSpPr txBox="1"/>
          <p:nvPr/>
        </p:nvSpPr>
        <p:spPr>
          <a:xfrm>
            <a:off x="3394240" y="5005296"/>
            <a:ext cx="2199443" cy="584775"/>
          </a:xfrm>
          <a:prstGeom prst="rect">
            <a:avLst/>
          </a:prstGeom>
          <a:noFill/>
        </p:spPr>
        <p:txBody>
          <a:bodyPr wrap="square" rtlCol="0">
            <a:spAutoFit/>
          </a:bodyPr>
          <a:lstStyle/>
          <a:p>
            <a:pPr algn="ctr"/>
            <a:r>
              <a:rPr lang="en-CA" sz="1600" dirty="0"/>
              <a:t>Understand and manage emotions </a:t>
            </a:r>
            <a:endParaRPr lang="en-GB" sz="1600" dirty="0"/>
          </a:p>
        </p:txBody>
      </p:sp>
      <p:sp>
        <p:nvSpPr>
          <p:cNvPr id="17" name="TextBox 16">
            <a:extLst>
              <a:ext uri="{FF2B5EF4-FFF2-40B4-BE49-F238E27FC236}">
                <a16:creationId xmlns:a16="http://schemas.microsoft.com/office/drawing/2014/main" id="{2E1AE64C-9A8B-F12E-3B10-DBAC339C9873}"/>
              </a:ext>
            </a:extLst>
          </p:cNvPr>
          <p:cNvSpPr txBox="1"/>
          <p:nvPr/>
        </p:nvSpPr>
        <p:spPr>
          <a:xfrm>
            <a:off x="6082715" y="5009618"/>
            <a:ext cx="2686050" cy="584775"/>
          </a:xfrm>
          <a:prstGeom prst="rect">
            <a:avLst/>
          </a:prstGeom>
          <a:noFill/>
        </p:spPr>
        <p:txBody>
          <a:bodyPr wrap="square" rtlCol="0">
            <a:spAutoFit/>
          </a:bodyPr>
          <a:lstStyle/>
          <a:p>
            <a:pPr algn="ctr"/>
            <a:r>
              <a:rPr lang="en-CA" sz="1600" dirty="0"/>
              <a:t>Balance positive and negative emotions </a:t>
            </a:r>
            <a:endParaRPr lang="en-GB" sz="1600" dirty="0"/>
          </a:p>
        </p:txBody>
      </p:sp>
      <p:sp>
        <p:nvSpPr>
          <p:cNvPr id="18" name="TextBox 17">
            <a:extLst>
              <a:ext uri="{FF2B5EF4-FFF2-40B4-BE49-F238E27FC236}">
                <a16:creationId xmlns:a16="http://schemas.microsoft.com/office/drawing/2014/main" id="{B8FF847D-8A0C-A928-A33F-0664ABF5CE1F}"/>
              </a:ext>
            </a:extLst>
          </p:cNvPr>
          <p:cNvSpPr txBox="1"/>
          <p:nvPr/>
        </p:nvSpPr>
        <p:spPr>
          <a:xfrm>
            <a:off x="8987808" y="5034408"/>
            <a:ext cx="2686050" cy="584775"/>
          </a:xfrm>
          <a:prstGeom prst="rect">
            <a:avLst/>
          </a:prstGeom>
          <a:noFill/>
        </p:spPr>
        <p:txBody>
          <a:bodyPr wrap="square" rtlCol="0">
            <a:spAutoFit/>
          </a:bodyPr>
          <a:lstStyle/>
          <a:p>
            <a:pPr algn="ctr"/>
            <a:r>
              <a:rPr lang="en-CA" sz="1600" dirty="0"/>
              <a:t>Acknowledge emotions and practice empathy </a:t>
            </a:r>
            <a:endParaRPr lang="en-GB" sz="1600" dirty="0"/>
          </a:p>
        </p:txBody>
      </p:sp>
      <p:pic>
        <p:nvPicPr>
          <p:cNvPr id="19" name="Picture 2" descr="AWARENESS">
            <a:extLst>
              <a:ext uri="{FF2B5EF4-FFF2-40B4-BE49-F238E27FC236}">
                <a16:creationId xmlns:a16="http://schemas.microsoft.com/office/drawing/2014/main" id="{C0058426-7A0B-410A-2BF2-C836391735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656" y="3605644"/>
            <a:ext cx="1236613" cy="12366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ALANCE">
            <a:extLst>
              <a:ext uri="{FF2B5EF4-FFF2-40B4-BE49-F238E27FC236}">
                <a16:creationId xmlns:a16="http://schemas.microsoft.com/office/drawing/2014/main" id="{BF0C5082-B912-A994-4726-AA9D5C915E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091" y="3605644"/>
            <a:ext cx="1236614" cy="12366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OMPASSION">
            <a:extLst>
              <a:ext uri="{FF2B5EF4-FFF2-40B4-BE49-F238E27FC236}">
                <a16:creationId xmlns:a16="http://schemas.microsoft.com/office/drawing/2014/main" id="{2EC51E93-8228-960B-2463-F9FFFBE4DD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2527" y="3605644"/>
            <a:ext cx="1236613" cy="123661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927D05A-F09A-99D6-A356-1045E1E7CC81}"/>
              </a:ext>
            </a:extLst>
          </p:cNvPr>
          <p:cNvSpPr txBox="1"/>
          <p:nvPr/>
        </p:nvSpPr>
        <p:spPr>
          <a:xfrm>
            <a:off x="4315120" y="2999493"/>
            <a:ext cx="6108404" cy="400110"/>
          </a:xfrm>
          <a:prstGeom prst="rect">
            <a:avLst/>
          </a:prstGeom>
          <a:noFill/>
        </p:spPr>
        <p:txBody>
          <a:bodyPr wrap="square">
            <a:spAutoFit/>
          </a:bodyPr>
          <a:lstStyle/>
          <a:p>
            <a:pPr algn="ctr"/>
            <a:r>
              <a:rPr lang="en-GB" sz="2000" b="1" dirty="0"/>
              <a:t>The ABCs of Emotional Intelligence </a:t>
            </a:r>
          </a:p>
        </p:txBody>
      </p:sp>
      <p:sp>
        <p:nvSpPr>
          <p:cNvPr id="25" name="TextBox 24">
            <a:extLst>
              <a:ext uri="{FF2B5EF4-FFF2-40B4-BE49-F238E27FC236}">
                <a16:creationId xmlns:a16="http://schemas.microsoft.com/office/drawing/2014/main" id="{8ACE9EB5-D21C-04ED-E49B-E3AC068C0547}"/>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1</a:t>
            </a:r>
            <a:endParaRPr lang="en-CA" sz="1600" dirty="0">
              <a:solidFill>
                <a:schemeClr val="bg1"/>
              </a:solidFill>
            </a:endParaRPr>
          </a:p>
        </p:txBody>
      </p:sp>
      <p:pic>
        <p:nvPicPr>
          <p:cNvPr id="9" name="Picture 8" descr="A diagram of skill and skill&#10;&#10;Description automatically generated">
            <a:extLst>
              <a:ext uri="{FF2B5EF4-FFF2-40B4-BE49-F238E27FC236}">
                <a16:creationId xmlns:a16="http://schemas.microsoft.com/office/drawing/2014/main" id="{6618DFC1-0456-FCA6-CA93-7214BB742A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194" y="1074652"/>
            <a:ext cx="1578061" cy="1565309"/>
          </a:xfrm>
          <a:prstGeom prst="rect">
            <a:avLst/>
          </a:prstGeom>
        </p:spPr>
      </p:pic>
      <p:cxnSp>
        <p:nvCxnSpPr>
          <p:cNvPr id="11" name="Straight Connector 10">
            <a:extLst>
              <a:ext uri="{FF2B5EF4-FFF2-40B4-BE49-F238E27FC236}">
                <a16:creationId xmlns:a16="http://schemas.microsoft.com/office/drawing/2014/main" id="{DDCECD88-1203-F8A8-8B8E-A340A7739F40}"/>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5A6EE61-DB9C-A9F8-0E94-0253EB9A962B}"/>
              </a:ext>
            </a:extLst>
          </p:cNvPr>
          <p:cNvSpPr txBox="1"/>
          <p:nvPr/>
        </p:nvSpPr>
        <p:spPr>
          <a:xfrm>
            <a:off x="177572" y="3316362"/>
            <a:ext cx="2269226" cy="2292935"/>
          </a:xfrm>
          <a:prstGeom prst="rect">
            <a:avLst/>
          </a:prstGeom>
          <a:noFill/>
        </p:spPr>
        <p:txBody>
          <a:bodyPr wrap="square" rtlCol="0">
            <a:spAutoFit/>
          </a:bodyPr>
          <a:lstStyle/>
          <a:p>
            <a:pPr>
              <a:spcAft>
                <a:spcPts val="600"/>
              </a:spcAft>
            </a:pPr>
            <a:r>
              <a:rPr lang="en-CA" sz="1500" dirty="0">
                <a:solidFill>
                  <a:srgbClr val="36ABB5"/>
                </a:solidFill>
                <a:effectLst/>
                <a:ea typeface="Aptos" panose="020B0004020202020204" pitchFamily="34" charset="0"/>
                <a:cs typeface="Times New Roman" panose="02020603050405020304" pitchFamily="18" charset="0"/>
              </a:rPr>
              <a:t>Each healthcare position requires a specific set of competencies, and particularly human resources for employees to function adequately, and EI plays a substantial role among these</a:t>
            </a:r>
            <a:r>
              <a:rPr lang="en-CA" sz="1500" dirty="0">
                <a:solidFill>
                  <a:srgbClr val="212121"/>
                </a:solidFill>
                <a:effectLst/>
                <a:ea typeface="Aptos" panose="020B0004020202020204" pitchFamily="34" charset="0"/>
                <a:cs typeface="Times New Roman" panose="02020603050405020304" pitchFamily="18" charset="0"/>
              </a:rPr>
              <a:t>.</a:t>
            </a:r>
            <a:r>
              <a:rPr lang="en-CA" sz="1500" dirty="0">
                <a:effectLst/>
                <a:ea typeface="Aptos" panose="020B0004020202020204" pitchFamily="34" charset="0"/>
                <a:cs typeface="Times New Roman" panose="02020603050405020304" pitchFamily="18" charset="0"/>
              </a:rPr>
              <a:t>  </a:t>
            </a:r>
          </a:p>
          <a:p>
            <a:r>
              <a:rPr lang="en-CA" sz="900" dirty="0">
                <a:solidFill>
                  <a:srgbClr val="212121"/>
                </a:solidFill>
                <a:effectLst/>
                <a:latin typeface="Aptos" panose="020B0004020202020204" pitchFamily="34" charset="0"/>
                <a:ea typeface="Aptos" panose="020B0004020202020204" pitchFamily="34" charset="0"/>
                <a:cs typeface="Times New Roman" panose="02020603050405020304" pitchFamily="18" charset="0"/>
                <a:hlinkClick r:id="rId8"/>
              </a:rPr>
              <a:t>https://www.ncbi.nlm.nih.gov/pmc/articles/PMC7520462/#cit0011l</a:t>
            </a:r>
            <a:endParaRPr lang="en-CA" sz="900" dirty="0"/>
          </a:p>
        </p:txBody>
      </p:sp>
    </p:spTree>
    <p:extLst>
      <p:ext uri="{BB962C8B-B14F-4D97-AF65-F5344CB8AC3E}">
        <p14:creationId xmlns:p14="http://schemas.microsoft.com/office/powerpoint/2010/main" val="87513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4793D0-4024-C46C-5385-633E232DE45F}"/>
              </a:ext>
            </a:extLst>
          </p:cNvPr>
          <p:cNvSpPr/>
          <p:nvPr/>
        </p:nvSpPr>
        <p:spPr>
          <a:xfrm>
            <a:off x="0" y="-7760"/>
            <a:ext cx="2562448" cy="5956156"/>
          </a:xfrm>
          <a:prstGeom prst="rect">
            <a:avLst/>
          </a:prstGeom>
          <a:gradFill>
            <a:gsLst>
              <a:gs pos="99000">
                <a:srgbClr val="36ABB5"/>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CD9F4CCE-614C-4491-A2D1-93AE7448398A}"/>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1</a:t>
            </a:r>
            <a:endParaRPr lang="en-CA" sz="1600" dirty="0">
              <a:solidFill>
                <a:schemeClr val="bg1"/>
              </a:solidFill>
            </a:endParaRPr>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14" name="Title 3">
            <a:extLst>
              <a:ext uri="{FF2B5EF4-FFF2-40B4-BE49-F238E27FC236}">
                <a16:creationId xmlns:a16="http://schemas.microsoft.com/office/drawing/2014/main" id="{10C2170B-E379-1AFE-2996-25EDFC1A1382}"/>
              </a:ext>
            </a:extLst>
          </p:cNvPr>
          <p:cNvSpPr txBox="1">
            <a:spLocks/>
          </p:cNvSpPr>
          <p:nvPr/>
        </p:nvSpPr>
        <p:spPr>
          <a:xfrm>
            <a:off x="2562448" y="557712"/>
            <a:ext cx="9340297" cy="7109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ea typeface="Times New Roman" panose="02020603050405020304" pitchFamily="18" charset="0"/>
                <a:cs typeface="Times New Roman" panose="02020603050405020304" pitchFamily="18" charset="0"/>
              </a:rPr>
              <a:t>The EI Skill – Emotional Self-Awareness </a:t>
            </a:r>
            <a:endParaRPr lang="en-GB" sz="3200" dirty="0"/>
          </a:p>
        </p:txBody>
      </p:sp>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525655"/>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dirty="0"/>
          </a:p>
          <a:p>
            <a:endParaRPr lang="en-GB" dirty="0"/>
          </a:p>
        </p:txBody>
      </p:sp>
      <p:pic>
        <p:nvPicPr>
          <p:cNvPr id="5" name="Picture 4" descr="A statue of a person holding a torch&#10;&#10;Description automatically generated with low confidence">
            <a:extLst>
              <a:ext uri="{FF2B5EF4-FFF2-40B4-BE49-F238E27FC236}">
                <a16:creationId xmlns:a16="http://schemas.microsoft.com/office/drawing/2014/main" id="{5FEAAB61-983E-1515-EB8E-09CC6B78B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8537" y="2941440"/>
            <a:ext cx="3586591" cy="1635643"/>
          </a:xfrm>
          <a:prstGeom prst="rect">
            <a:avLst/>
          </a:prstGeom>
        </p:spPr>
      </p:pic>
      <p:sp>
        <p:nvSpPr>
          <p:cNvPr id="8" name="TextBox 7">
            <a:extLst>
              <a:ext uri="{FF2B5EF4-FFF2-40B4-BE49-F238E27FC236}">
                <a16:creationId xmlns:a16="http://schemas.microsoft.com/office/drawing/2014/main" id="{756C5556-0E50-8BD0-8268-5D9E63842D0B}"/>
              </a:ext>
            </a:extLst>
          </p:cNvPr>
          <p:cNvSpPr txBox="1"/>
          <p:nvPr/>
        </p:nvSpPr>
        <p:spPr>
          <a:xfrm>
            <a:off x="2697378" y="1484126"/>
            <a:ext cx="9024313" cy="1200329"/>
          </a:xfrm>
          <a:prstGeom prst="rect">
            <a:avLst/>
          </a:prstGeom>
          <a:noFill/>
        </p:spPr>
        <p:txBody>
          <a:bodyPr wrap="square">
            <a:spAutoFit/>
          </a:bodyPr>
          <a:lstStyle/>
          <a:p>
            <a:pPr defTabSz="457200"/>
            <a:r>
              <a:rPr lang="en-CA" sz="2400" dirty="0">
                <a:solidFill>
                  <a:prstClr val="black"/>
                </a:solidFill>
                <a:ea typeface="Calibri" panose="020F0502020204030204" pitchFamily="34" charset="0"/>
              </a:rPr>
              <a:t>Emotional self-awareness is our ability to be aware of and understand our feelings and behaviours, and the impact they have on others.</a:t>
            </a:r>
            <a:endParaRPr lang="en-CA" sz="2400" dirty="0">
              <a:solidFill>
                <a:prstClr val="black"/>
              </a:solidFill>
            </a:endParaRPr>
          </a:p>
        </p:txBody>
      </p:sp>
      <p:sp>
        <p:nvSpPr>
          <p:cNvPr id="9" name="TextBox 8">
            <a:extLst>
              <a:ext uri="{FF2B5EF4-FFF2-40B4-BE49-F238E27FC236}">
                <a16:creationId xmlns:a16="http://schemas.microsoft.com/office/drawing/2014/main" id="{47CCCB6B-1D36-60BD-1535-CC876A537CA1}"/>
              </a:ext>
            </a:extLst>
          </p:cNvPr>
          <p:cNvSpPr txBox="1"/>
          <p:nvPr/>
        </p:nvSpPr>
        <p:spPr>
          <a:xfrm>
            <a:off x="2697379" y="2767442"/>
            <a:ext cx="4617822" cy="1938992"/>
          </a:xfrm>
          <a:prstGeom prst="rect">
            <a:avLst/>
          </a:prstGeom>
          <a:noFill/>
        </p:spPr>
        <p:txBody>
          <a:bodyPr wrap="square">
            <a:spAutoFit/>
          </a:bodyPr>
          <a:lstStyle/>
          <a:p>
            <a:pPr marL="342900" indent="-198900" defTabSz="457200">
              <a:buFont typeface="Arial" panose="020B0604020202020204" pitchFamily="34" charset="0"/>
              <a:buChar char="•"/>
            </a:pPr>
            <a:r>
              <a:rPr lang="en-CA" sz="2000" dirty="0">
                <a:solidFill>
                  <a:prstClr val="black"/>
                </a:solidFill>
                <a:ea typeface="Calibri" panose="020F0502020204030204" pitchFamily="34" charset="0"/>
              </a:rPr>
              <a:t>It means we know why we are thinking and acting in certain ways.</a:t>
            </a:r>
          </a:p>
          <a:p>
            <a:pPr marL="342900" indent="-198900" defTabSz="457200">
              <a:buFont typeface="Arial" panose="020B0604020202020204" pitchFamily="34" charset="0"/>
              <a:buChar char="•"/>
            </a:pPr>
            <a:endParaRPr lang="en-CA" sz="2000" dirty="0">
              <a:solidFill>
                <a:prstClr val="black"/>
              </a:solidFill>
              <a:ea typeface="Calibri" panose="020F0502020204030204" pitchFamily="34" charset="0"/>
            </a:endParaRPr>
          </a:p>
          <a:p>
            <a:pPr marL="342900" indent="-198900" defTabSz="457200">
              <a:buFont typeface="Arial" panose="020B0604020202020204" pitchFamily="34" charset="0"/>
              <a:buChar char="•"/>
            </a:pPr>
            <a:r>
              <a:rPr lang="en-CA" sz="2000" dirty="0">
                <a:solidFill>
                  <a:prstClr val="black"/>
                </a:solidFill>
                <a:ea typeface="Calibri" panose="020F0502020204030204" pitchFamily="34" charset="0"/>
              </a:rPr>
              <a:t>Self-awareness helps us understand how we are influencing the emotions and actions of others.</a:t>
            </a:r>
            <a:endParaRPr lang="en-CA" sz="2000" dirty="0">
              <a:solidFill>
                <a:prstClr val="black"/>
              </a:solidFill>
            </a:endParaRPr>
          </a:p>
        </p:txBody>
      </p:sp>
      <p:sp>
        <p:nvSpPr>
          <p:cNvPr id="2" name="TextBox 1">
            <a:extLst>
              <a:ext uri="{FF2B5EF4-FFF2-40B4-BE49-F238E27FC236}">
                <a16:creationId xmlns:a16="http://schemas.microsoft.com/office/drawing/2014/main" id="{EA7D5EC9-3559-FC6F-51DD-D4679E061585}"/>
              </a:ext>
            </a:extLst>
          </p:cNvPr>
          <p:cNvSpPr txBox="1"/>
          <p:nvPr/>
        </p:nvSpPr>
        <p:spPr>
          <a:xfrm>
            <a:off x="121216" y="3470817"/>
            <a:ext cx="2264735" cy="1754326"/>
          </a:xfrm>
          <a:prstGeom prst="rect">
            <a:avLst/>
          </a:prstGeom>
          <a:noFill/>
        </p:spPr>
        <p:txBody>
          <a:bodyPr wrap="square" rtlCol="0">
            <a:spAutoFit/>
          </a:bodyPr>
          <a:lstStyle/>
          <a:p>
            <a:pPr algn="ctr">
              <a:spcAft>
                <a:spcPts val="600"/>
              </a:spcAft>
            </a:pPr>
            <a:r>
              <a:rPr lang="en-US" b="0" i="0" dirty="0">
                <a:solidFill>
                  <a:srgbClr val="36ABB5"/>
                </a:solidFill>
                <a:effectLst/>
              </a:rPr>
              <a:t>“95 percent of people think they’re self-aware, but only 10-15 percent actually are.”</a:t>
            </a:r>
          </a:p>
          <a:p>
            <a:pPr algn="ctr"/>
            <a:r>
              <a:rPr lang="en-US" sz="1200" b="0" i="0" dirty="0">
                <a:solidFill>
                  <a:srgbClr val="36ABB5"/>
                </a:solidFill>
                <a:effectLst/>
              </a:rPr>
              <a:t>(</a:t>
            </a:r>
            <a:r>
              <a:rPr lang="en-US" sz="1200" b="0" i="0" dirty="0" err="1">
                <a:solidFill>
                  <a:srgbClr val="36ABB5"/>
                </a:solidFill>
                <a:effectLst/>
              </a:rPr>
              <a:t>Eurich</a:t>
            </a:r>
            <a:r>
              <a:rPr lang="en-US" sz="1200" b="0" i="0" dirty="0">
                <a:solidFill>
                  <a:srgbClr val="36ABB5"/>
                </a:solidFill>
                <a:effectLst/>
              </a:rPr>
              <a:t>, 2018)</a:t>
            </a:r>
            <a:endParaRPr lang="en-CA" sz="1200" dirty="0">
              <a:solidFill>
                <a:srgbClr val="36ABB5"/>
              </a:solidFill>
            </a:endParaRPr>
          </a:p>
        </p:txBody>
      </p:sp>
      <p:cxnSp>
        <p:nvCxnSpPr>
          <p:cNvPr id="16" name="Straight Connector 15">
            <a:extLst>
              <a:ext uri="{FF2B5EF4-FFF2-40B4-BE49-F238E27FC236}">
                <a16:creationId xmlns:a16="http://schemas.microsoft.com/office/drawing/2014/main" id="{F90A2525-0FDE-E4C4-D372-B97765789E30}"/>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7" name="Picture 16" descr="A silhouette of a person with a mirror&#10;&#10;Description automatically generated">
            <a:extLst>
              <a:ext uri="{FF2B5EF4-FFF2-40B4-BE49-F238E27FC236}">
                <a16:creationId xmlns:a16="http://schemas.microsoft.com/office/drawing/2014/main" id="{3245B9A7-0DF9-773A-8BFF-1DEEBE2EB9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99" y="452671"/>
            <a:ext cx="1137249" cy="1355270"/>
          </a:xfrm>
          <a:prstGeom prst="rect">
            <a:avLst/>
          </a:prstGeom>
        </p:spPr>
      </p:pic>
    </p:spTree>
    <p:extLst>
      <p:ext uri="{BB962C8B-B14F-4D97-AF65-F5344CB8AC3E}">
        <p14:creationId xmlns:p14="http://schemas.microsoft.com/office/powerpoint/2010/main" val="316208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DE95D-0F0D-DA4A-9FE6-B09326D85BE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B2BDBB0-305B-9FE2-FB83-780101E00A05}"/>
              </a:ext>
            </a:extLst>
          </p:cNvPr>
          <p:cNvSpPr/>
          <p:nvPr/>
        </p:nvSpPr>
        <p:spPr>
          <a:xfrm rot="5400000">
            <a:off x="5709226" y="-5707101"/>
            <a:ext cx="773544" cy="12192001"/>
          </a:xfrm>
          <a:prstGeom prst="rect">
            <a:avLst/>
          </a:prstGeom>
          <a:gradFill>
            <a:gsLst>
              <a:gs pos="99000">
                <a:srgbClr val="36ABB5"/>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9E2D49AB-7DBB-5E9F-38A7-E222BA70D3D5}"/>
              </a:ext>
            </a:extLst>
          </p:cNvPr>
          <p:cNvSpPr txBox="1"/>
          <p:nvPr/>
        </p:nvSpPr>
        <p:spPr>
          <a:xfrm>
            <a:off x="9611833" y="6217539"/>
            <a:ext cx="1971630" cy="369332"/>
          </a:xfrm>
          <a:prstGeom prst="rect">
            <a:avLst/>
          </a:prstGeom>
          <a:noFill/>
        </p:spPr>
        <p:txBody>
          <a:bodyPr wrap="none" rtlCol="0">
            <a:spAutoFit/>
          </a:bodyPr>
          <a:lstStyle/>
          <a:p>
            <a:r>
              <a:rPr lang="en-US"/>
              <a:t>Organization Logo</a:t>
            </a:r>
            <a:endParaRPr lang="en-CA"/>
          </a:p>
        </p:txBody>
      </p:sp>
      <p:pic>
        <p:nvPicPr>
          <p:cNvPr id="10" name="Picture 9" descr="A close-up of a logo&#10;&#10;Description automatically generated">
            <a:extLst>
              <a:ext uri="{FF2B5EF4-FFF2-40B4-BE49-F238E27FC236}">
                <a16:creationId xmlns:a16="http://schemas.microsoft.com/office/drawing/2014/main" id="{4697B65A-C533-5EDA-99FD-79EE2224C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graphicFrame>
        <p:nvGraphicFramePr>
          <p:cNvPr id="13" name="Table 12">
            <a:extLst>
              <a:ext uri="{FF2B5EF4-FFF2-40B4-BE49-F238E27FC236}">
                <a16:creationId xmlns:a16="http://schemas.microsoft.com/office/drawing/2014/main" id="{752E2EED-987B-FED7-6F53-BBAC202D1F58}"/>
              </a:ext>
            </a:extLst>
          </p:cNvPr>
          <p:cNvGraphicFramePr>
            <a:graphicFrameLocks noGrp="1"/>
          </p:cNvGraphicFramePr>
          <p:nvPr>
            <p:extLst>
              <p:ext uri="{D42A27DB-BD31-4B8C-83A1-F6EECF244321}">
                <p14:modId xmlns:p14="http://schemas.microsoft.com/office/powerpoint/2010/main" val="1153240075"/>
              </p:ext>
            </p:extLst>
          </p:nvPr>
        </p:nvGraphicFramePr>
        <p:xfrm>
          <a:off x="630171" y="832175"/>
          <a:ext cx="11206716" cy="4982772"/>
        </p:xfrm>
        <a:graphic>
          <a:graphicData uri="http://schemas.openxmlformats.org/drawingml/2006/table">
            <a:tbl>
              <a:tblPr firstRow="1" firstCol="1" bandRow="1"/>
              <a:tblGrid>
                <a:gridCol w="6373483">
                  <a:extLst>
                    <a:ext uri="{9D8B030D-6E8A-4147-A177-3AD203B41FA5}">
                      <a16:colId xmlns:a16="http://schemas.microsoft.com/office/drawing/2014/main" val="4017476741"/>
                    </a:ext>
                  </a:extLst>
                </a:gridCol>
                <a:gridCol w="1119296">
                  <a:extLst>
                    <a:ext uri="{9D8B030D-6E8A-4147-A177-3AD203B41FA5}">
                      <a16:colId xmlns:a16="http://schemas.microsoft.com/office/drawing/2014/main" val="2745316251"/>
                    </a:ext>
                  </a:extLst>
                </a:gridCol>
                <a:gridCol w="1250278">
                  <a:extLst>
                    <a:ext uri="{9D8B030D-6E8A-4147-A177-3AD203B41FA5}">
                      <a16:colId xmlns:a16="http://schemas.microsoft.com/office/drawing/2014/main" val="2484894680"/>
                    </a:ext>
                  </a:extLst>
                </a:gridCol>
                <a:gridCol w="1333629">
                  <a:extLst>
                    <a:ext uri="{9D8B030D-6E8A-4147-A177-3AD203B41FA5}">
                      <a16:colId xmlns:a16="http://schemas.microsoft.com/office/drawing/2014/main" val="1835320904"/>
                    </a:ext>
                  </a:extLst>
                </a:gridCol>
                <a:gridCol w="1130030">
                  <a:extLst>
                    <a:ext uri="{9D8B030D-6E8A-4147-A177-3AD203B41FA5}">
                      <a16:colId xmlns:a16="http://schemas.microsoft.com/office/drawing/2014/main" val="3082843754"/>
                    </a:ext>
                  </a:extLst>
                </a:gridCol>
              </a:tblGrid>
              <a:tr h="676290">
                <a:tc>
                  <a:txBody>
                    <a:bodyPr/>
                    <a:lstStyle/>
                    <a:p>
                      <a:pPr>
                        <a:spcBef>
                          <a:spcPts val="600"/>
                        </a:spcBef>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pPr>
                      <a:r>
                        <a:rPr lang="en-US" sz="1200" b="1" dirty="0">
                          <a:solidFill>
                            <a:schemeClr val="bg1"/>
                          </a:solidFill>
                          <a:effectLst/>
                          <a:latin typeface="+mn-lt"/>
                          <a:ea typeface="Calibri" panose="020F0502020204030204" pitchFamily="34" charset="0"/>
                          <a:cs typeface="Times New Roman" panose="02020603050405020304" pitchFamily="18" charset="0"/>
                        </a:rPr>
                        <a:t>Strongly agree</a:t>
                      </a:r>
                      <a:endParaRPr lang="en-CA" sz="1200" b="1" dirty="0">
                        <a:solidFill>
                          <a:schemeClr val="bg1"/>
                        </a:solidFill>
                        <a:effectLst/>
                        <a:latin typeface="+mn-lt"/>
                        <a:ea typeface="Calibri" panose="020F0502020204030204" pitchFamily="34" charset="0"/>
                        <a:cs typeface="Times New Roman" panose="02020603050405020304" pitchFamily="18" charset="0"/>
                      </a:endParaRPr>
                    </a:p>
                    <a:p>
                      <a:pPr algn="ctr">
                        <a:spcBef>
                          <a:spcPts val="600"/>
                        </a:spcBef>
                      </a:pPr>
                      <a:r>
                        <a:rPr lang="en-US" sz="1200" b="1" dirty="0">
                          <a:solidFill>
                            <a:schemeClr val="bg1"/>
                          </a:solidFill>
                          <a:effectLst/>
                          <a:latin typeface="+mn-lt"/>
                          <a:ea typeface="Calibri" panose="020F0502020204030204" pitchFamily="34" charset="0"/>
                          <a:cs typeface="Times New Roman" panose="02020603050405020304" pitchFamily="18" charset="0"/>
                        </a:rPr>
                        <a:t>(4 points)</a:t>
                      </a:r>
                      <a:endParaRPr lang="en-CA"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ABB5"/>
                    </a:solidFill>
                  </a:tcPr>
                </a:tc>
                <a:tc>
                  <a:txBody>
                    <a:bodyPr/>
                    <a:lstStyle/>
                    <a:p>
                      <a:pPr algn="ctr">
                        <a:spcBef>
                          <a:spcPts val="600"/>
                        </a:spcBef>
                      </a:pPr>
                      <a:r>
                        <a:rPr lang="en-US" sz="1200" b="1" dirty="0">
                          <a:solidFill>
                            <a:schemeClr val="bg1"/>
                          </a:solidFill>
                          <a:effectLst/>
                          <a:latin typeface="+mn-lt"/>
                          <a:ea typeface="Calibri" panose="020F0502020204030204" pitchFamily="34" charset="0"/>
                          <a:cs typeface="Times New Roman" panose="02020603050405020304" pitchFamily="18" charset="0"/>
                        </a:rPr>
                        <a:t>Somewhat agree</a:t>
                      </a:r>
                    </a:p>
                    <a:p>
                      <a:pPr algn="ctr">
                        <a:spcBef>
                          <a:spcPts val="600"/>
                        </a:spcBef>
                      </a:pPr>
                      <a:r>
                        <a:rPr lang="en-US" sz="1200" b="1" dirty="0">
                          <a:solidFill>
                            <a:schemeClr val="bg1"/>
                          </a:solidFill>
                          <a:effectLst/>
                          <a:latin typeface="+mn-lt"/>
                          <a:ea typeface="Calibri" panose="020F0502020204030204" pitchFamily="34" charset="0"/>
                          <a:cs typeface="Times New Roman" panose="02020603050405020304" pitchFamily="18" charset="0"/>
                        </a:rPr>
                        <a:t>(3 points)</a:t>
                      </a:r>
                      <a:endParaRPr lang="en-CA"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ABB5"/>
                    </a:solidFill>
                  </a:tcPr>
                </a:tc>
                <a:tc>
                  <a:txBody>
                    <a:bodyPr/>
                    <a:lstStyle/>
                    <a:p>
                      <a:pPr algn="ctr">
                        <a:spcBef>
                          <a:spcPts val="600"/>
                        </a:spcBef>
                      </a:pPr>
                      <a:r>
                        <a:rPr lang="en-US" sz="1200" b="1" dirty="0">
                          <a:solidFill>
                            <a:schemeClr val="bg1"/>
                          </a:solidFill>
                          <a:effectLst/>
                          <a:latin typeface="+mn-lt"/>
                          <a:ea typeface="Calibri" panose="020F0502020204030204" pitchFamily="34" charset="0"/>
                          <a:cs typeface="Times New Roman" panose="02020603050405020304" pitchFamily="18" charset="0"/>
                        </a:rPr>
                        <a:t>Somewhat disagree</a:t>
                      </a:r>
                    </a:p>
                    <a:p>
                      <a:pPr algn="ctr">
                        <a:spcBef>
                          <a:spcPts val="600"/>
                        </a:spcBef>
                      </a:pPr>
                      <a:r>
                        <a:rPr lang="en-US" sz="1200" b="1" dirty="0">
                          <a:solidFill>
                            <a:schemeClr val="bg1"/>
                          </a:solidFill>
                          <a:effectLst/>
                          <a:latin typeface="+mn-lt"/>
                          <a:ea typeface="Calibri" panose="020F0502020204030204" pitchFamily="34" charset="0"/>
                          <a:cs typeface="Times New Roman" panose="02020603050405020304" pitchFamily="18" charset="0"/>
                        </a:rPr>
                        <a:t>(2 points)</a:t>
                      </a:r>
                      <a:endParaRPr lang="en-CA"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ABB5"/>
                    </a:solidFill>
                  </a:tcPr>
                </a:tc>
                <a:tc>
                  <a:txBody>
                    <a:bodyPr/>
                    <a:lstStyle/>
                    <a:p>
                      <a:pPr algn="ctr">
                        <a:spcBef>
                          <a:spcPts val="600"/>
                        </a:spcBef>
                      </a:pPr>
                      <a:r>
                        <a:rPr lang="en-US" sz="1200" b="1" dirty="0">
                          <a:solidFill>
                            <a:schemeClr val="bg1"/>
                          </a:solidFill>
                          <a:effectLst/>
                          <a:latin typeface="+mn-lt"/>
                          <a:ea typeface="Calibri" panose="020F0502020204030204" pitchFamily="34" charset="0"/>
                          <a:cs typeface="Times New Roman" panose="02020603050405020304" pitchFamily="18" charset="0"/>
                        </a:rPr>
                        <a:t>Strongly disagree</a:t>
                      </a:r>
                      <a:endParaRPr lang="en-CA" sz="1200" b="1" dirty="0">
                        <a:solidFill>
                          <a:schemeClr val="bg1"/>
                        </a:solidFill>
                        <a:effectLst/>
                        <a:latin typeface="+mn-lt"/>
                        <a:ea typeface="Calibri" panose="020F0502020204030204" pitchFamily="34" charset="0"/>
                        <a:cs typeface="Times New Roman" panose="02020603050405020304" pitchFamily="18" charset="0"/>
                      </a:endParaRPr>
                    </a:p>
                    <a:p>
                      <a:pPr algn="ctr">
                        <a:spcBef>
                          <a:spcPts val="600"/>
                        </a:spcBef>
                      </a:pPr>
                      <a:r>
                        <a:rPr lang="en-US" sz="1200" b="1" dirty="0">
                          <a:solidFill>
                            <a:schemeClr val="bg1"/>
                          </a:solidFill>
                          <a:effectLst/>
                          <a:latin typeface="+mn-lt"/>
                          <a:ea typeface="Calibri" panose="020F0502020204030204" pitchFamily="34" charset="0"/>
                          <a:cs typeface="Times New Roman" panose="02020603050405020304" pitchFamily="18" charset="0"/>
                        </a:rPr>
                        <a:t>(1 point)</a:t>
                      </a:r>
                      <a:endParaRPr lang="en-CA"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6ABB5"/>
                    </a:solidFill>
                  </a:tcPr>
                </a:tc>
                <a:extLst>
                  <a:ext uri="{0D108BD9-81ED-4DB2-BD59-A6C34878D82A}">
                    <a16:rowId xmlns:a16="http://schemas.microsoft.com/office/drawing/2014/main" val="2341955303"/>
                  </a:ext>
                </a:extLst>
              </a:tr>
              <a:tr h="446943">
                <a:tc>
                  <a:txBody>
                    <a:bodyPr/>
                    <a:lstStyle/>
                    <a:p>
                      <a:pPr marL="252000" indent="-457200">
                        <a:spcBef>
                          <a:spcPts val="600"/>
                        </a:spcBef>
                        <a:spcAft>
                          <a:spcPts val="600"/>
                        </a:spcAft>
                      </a:pPr>
                      <a:r>
                        <a:rPr lang="en-US" sz="1600" dirty="0">
                          <a:solidFill>
                            <a:srgbClr val="000000"/>
                          </a:solidFill>
                          <a:effectLst/>
                          <a:latin typeface="+mn-lt"/>
                          <a:ea typeface="Calibri" panose="020F0502020204030204" pitchFamily="34" charset="0"/>
                          <a:cs typeface="Times New Roman" panose="02020603050405020304" pitchFamily="18" charset="0"/>
                        </a:rPr>
                        <a:t>1.  I can describe my emotions in the moment I experience them.</a:t>
                      </a:r>
                      <a:endParaRPr lang="en-CA" sz="2000" dirty="0">
                        <a:effectLst/>
                        <a:latin typeface="+mn-lt"/>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151750"/>
                  </a:ext>
                </a:extLst>
              </a:tr>
              <a:tr h="470733">
                <a:tc>
                  <a:txBody>
                    <a:bodyPr/>
                    <a:lstStyle/>
                    <a:p>
                      <a:pPr marL="252000" indent="-457200">
                        <a:spcBef>
                          <a:spcPts val="600"/>
                        </a:spcBef>
                        <a:spcAft>
                          <a:spcPts val="600"/>
                        </a:spcAft>
                      </a:pPr>
                      <a:r>
                        <a:rPr lang="en-US" sz="1600" dirty="0">
                          <a:effectLst/>
                          <a:latin typeface="+mn-lt"/>
                          <a:ea typeface="Calibri" panose="020F0502020204030204" pitchFamily="34" charset="0"/>
                          <a:cs typeface="Times New Roman" panose="02020603050405020304" pitchFamily="18" charset="0"/>
                        </a:rPr>
                        <a:t>2.  I am good at understanding where others are coming from when they are really upset.</a:t>
                      </a:r>
                      <a:endParaRPr lang="en-CA" sz="2000" dirty="0">
                        <a:effectLst/>
                        <a:latin typeface="+mn-lt"/>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598730"/>
                  </a:ext>
                </a:extLst>
              </a:tr>
              <a:tr h="446943">
                <a:tc>
                  <a:txBody>
                    <a:bodyPr/>
                    <a:lstStyle/>
                    <a:p>
                      <a:pPr marL="252000" indent="-457200">
                        <a:spcBef>
                          <a:spcPts val="600"/>
                        </a:spcBef>
                        <a:spcAft>
                          <a:spcPts val="600"/>
                        </a:spcAft>
                      </a:pPr>
                      <a:r>
                        <a:rPr lang="en-US" sz="1600" dirty="0">
                          <a:effectLst/>
                          <a:latin typeface="+mn-lt"/>
                          <a:ea typeface="Calibri" panose="020F0502020204030204" pitchFamily="34" charset="0"/>
                          <a:cs typeface="Times New Roman" panose="02020603050405020304" pitchFamily="18" charset="0"/>
                        </a:rPr>
                        <a:t>3.  I’m aware of what might trigger my emotions or reactions.</a:t>
                      </a:r>
                      <a:endParaRPr lang="en-CA" sz="2000" dirty="0">
                        <a:effectLst/>
                        <a:latin typeface="+mn-lt"/>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32623"/>
                  </a:ext>
                </a:extLst>
              </a:tr>
              <a:tr h="470733">
                <a:tc>
                  <a:txBody>
                    <a:bodyPr/>
                    <a:lstStyle/>
                    <a:p>
                      <a:pPr marL="252000" indent="-457200">
                        <a:spcBef>
                          <a:spcPts val="600"/>
                        </a:spcBef>
                        <a:spcAft>
                          <a:spcPts val="600"/>
                        </a:spcAft>
                      </a:pPr>
                      <a:r>
                        <a:rPr lang="en-US" sz="1600" dirty="0">
                          <a:effectLst/>
                          <a:latin typeface="+mn-lt"/>
                          <a:ea typeface="Calibri" panose="020F0502020204030204" pitchFamily="34" charset="0"/>
                          <a:cs typeface="Times New Roman" panose="02020603050405020304" pitchFamily="18" charset="0"/>
                        </a:rPr>
                        <a:t>4.  I can easily tell the difference between similar emotions, such as fear, apprehension, and concern. </a:t>
                      </a:r>
                      <a:endParaRPr lang="en-CA" sz="2000" dirty="0">
                        <a:effectLst/>
                        <a:latin typeface="+mn-lt"/>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415819"/>
                  </a:ext>
                </a:extLst>
              </a:tr>
              <a:tr h="446943">
                <a:tc>
                  <a:txBody>
                    <a:bodyPr/>
                    <a:lstStyle/>
                    <a:p>
                      <a:pPr marL="252000" indent="-457200">
                        <a:spcBef>
                          <a:spcPts val="600"/>
                        </a:spcBef>
                        <a:spcAft>
                          <a:spcPts val="600"/>
                        </a:spcAft>
                      </a:pPr>
                      <a:r>
                        <a:rPr lang="en-US" sz="1600">
                          <a:effectLst/>
                          <a:latin typeface="+mn-lt"/>
                          <a:ea typeface="Calibri" panose="020F0502020204030204" pitchFamily="34" charset="0"/>
                          <a:cs typeface="Times New Roman" panose="02020603050405020304" pitchFamily="18" charset="0"/>
                        </a:rPr>
                        <a:t>5.  I’m aware of the effect what I do or say has on others.</a:t>
                      </a:r>
                      <a:endParaRPr lang="en-CA" sz="2000">
                        <a:effectLst/>
                        <a:latin typeface="+mn-lt"/>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330719"/>
                  </a:ext>
                </a:extLst>
              </a:tr>
              <a:tr h="446943">
                <a:tc>
                  <a:txBody>
                    <a:bodyPr/>
                    <a:lstStyle/>
                    <a:p>
                      <a:pPr marL="252000" indent="-457200">
                        <a:spcBef>
                          <a:spcPts val="600"/>
                        </a:spcBef>
                        <a:spcAft>
                          <a:spcPts val="600"/>
                        </a:spcAft>
                      </a:pPr>
                      <a:r>
                        <a:rPr lang="en-US" sz="1600" dirty="0">
                          <a:effectLst/>
                          <a:latin typeface="+mn-lt"/>
                          <a:ea typeface="Calibri" panose="020F0502020204030204" pitchFamily="34" charset="0"/>
                          <a:cs typeface="Times New Roman" panose="02020603050405020304" pitchFamily="18" charset="0"/>
                        </a:rPr>
                        <a:t>6.  I can usually pinpoint exactly why I reacted a certain way.</a:t>
                      </a:r>
                      <a:endParaRPr lang="en-CA" sz="2000" dirty="0">
                        <a:effectLst/>
                        <a:latin typeface="+mn-lt"/>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436895"/>
                  </a:ext>
                </a:extLst>
              </a:tr>
              <a:tr h="470733">
                <a:tc>
                  <a:txBody>
                    <a:bodyPr/>
                    <a:lstStyle/>
                    <a:p>
                      <a:pPr marL="252000" indent="-457200">
                        <a:spcBef>
                          <a:spcPts val="600"/>
                        </a:spcBef>
                        <a:spcAft>
                          <a:spcPts val="600"/>
                        </a:spcAft>
                      </a:pPr>
                      <a:r>
                        <a:rPr lang="en-US" sz="1600" dirty="0">
                          <a:effectLst/>
                          <a:latin typeface="+mn-lt"/>
                          <a:ea typeface="Calibri" panose="020F0502020204030204" pitchFamily="34" charset="0"/>
                          <a:cs typeface="Times New Roman" panose="02020603050405020304" pitchFamily="18" charset="0"/>
                        </a:rPr>
                        <a:t>7.  I’</a:t>
                      </a:r>
                      <a:r>
                        <a:rPr lang="en-US" sz="1600" kern="1200" dirty="0">
                          <a:solidFill>
                            <a:schemeClr val="tx1"/>
                          </a:solidFill>
                          <a:effectLst/>
                          <a:latin typeface="+mn-lt"/>
                          <a:ea typeface="Calibri" panose="020F0502020204030204" pitchFamily="34" charset="0"/>
                          <a:cs typeface="Times New Roman" panose="02020603050405020304" pitchFamily="18" charset="0"/>
                        </a:rPr>
                        <a:t>m</a:t>
                      </a:r>
                      <a:r>
                        <a:rPr lang="en-US" sz="1600" dirty="0">
                          <a:effectLst/>
                          <a:latin typeface="+mn-lt"/>
                          <a:ea typeface="Calibri" panose="020F0502020204030204" pitchFamily="34" charset="0"/>
                          <a:cs typeface="Times New Roman" panose="02020603050405020304" pitchFamily="18" charset="0"/>
                        </a:rPr>
                        <a:t> </a:t>
                      </a:r>
                      <a:r>
                        <a:rPr lang="en-US" sz="1600" kern="1200" dirty="0">
                          <a:solidFill>
                            <a:schemeClr val="tx1"/>
                          </a:solidFill>
                          <a:effectLst/>
                          <a:latin typeface="+mn-lt"/>
                          <a:ea typeface="Calibri" panose="020F0502020204030204" pitchFamily="34" charset="0"/>
                          <a:cs typeface="Times New Roman" panose="02020603050405020304" pitchFamily="18" charset="0"/>
                        </a:rPr>
                        <a:t>co</a:t>
                      </a:r>
                      <a:r>
                        <a:rPr lang="en-US" sz="1600" dirty="0">
                          <a:effectLst/>
                          <a:latin typeface="+mn-lt"/>
                          <a:ea typeface="Calibri" panose="020F0502020204030204" pitchFamily="34" charset="0"/>
                          <a:cs typeface="Times New Roman" panose="02020603050405020304" pitchFamily="18" charset="0"/>
                        </a:rPr>
                        <a:t>mfortable </a:t>
                      </a:r>
                      <a:r>
                        <a:rPr lang="en-US" sz="1600" kern="1200" dirty="0">
                          <a:solidFill>
                            <a:schemeClr val="tx1"/>
                          </a:solidFill>
                          <a:effectLst/>
                          <a:latin typeface="+mn-lt"/>
                          <a:ea typeface="Calibri" panose="020F0502020204030204" pitchFamily="34" charset="0"/>
                          <a:cs typeface="Times New Roman" panose="02020603050405020304" pitchFamily="18" charset="0"/>
                        </a:rPr>
                        <a:t>speaking</a:t>
                      </a:r>
                      <a:r>
                        <a:rPr lang="en-US" sz="1600" dirty="0">
                          <a:effectLst/>
                          <a:latin typeface="+mn-lt"/>
                          <a:ea typeface="Calibri" panose="020F0502020204030204" pitchFamily="34" charset="0"/>
                          <a:cs typeface="Times New Roman" panose="02020603050405020304" pitchFamily="18" charset="0"/>
                        </a:rPr>
                        <a:t> to others about their emotions and feelings.</a:t>
                      </a:r>
                      <a:endParaRPr lang="en-CA" sz="2000" dirty="0">
                        <a:effectLst/>
                        <a:latin typeface="+mn-lt"/>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CA"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40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848866"/>
                  </a:ext>
                </a:extLst>
              </a:tr>
              <a:tr h="445361">
                <a:tc>
                  <a:txBody>
                    <a:bodyPr/>
                    <a:lstStyle/>
                    <a:p>
                      <a:pPr algn="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SCORE </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spcBef>
                          <a:spcPts val="60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488435225"/>
                  </a:ext>
                </a:extLst>
              </a:tr>
              <a:tr h="610309">
                <a:tc gridSpan="5">
                  <a:txBody>
                    <a:bodyPr/>
                    <a:lstStyle/>
                    <a:p>
                      <a:pPr algn="r">
                        <a:spcBef>
                          <a:spcPts val="0"/>
                        </a:spcBef>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r">
                        <a:spcBef>
                          <a:spcPts val="0"/>
                        </a:spcBef>
                      </a:pPr>
                      <a:r>
                        <a:rPr lang="en-US" sz="1000" dirty="0">
                          <a:effectLst/>
                          <a:latin typeface="Calibri" panose="020F0502020204030204" pitchFamily="34" charset="0"/>
                          <a:ea typeface="Calibri" panose="020F0502020204030204" pitchFamily="34" charset="0"/>
                          <a:cs typeface="Times New Roman" panose="02020603050405020304" pitchFamily="18" charset="0"/>
                        </a:rPr>
                        <a:t>Adapted from the </a:t>
                      </a:r>
                      <a:r>
                        <a:rPr lang="en-US" sz="1000" dirty="0">
                          <a:solidFill>
                            <a:srgbClr val="2B3D4F"/>
                          </a:solidFill>
                          <a:effectLst/>
                          <a:latin typeface="Calibri" panose="020F0502020204030204" pitchFamily="34" charset="0"/>
                          <a:ea typeface="Calibri" panose="020F0502020204030204" pitchFamily="34" charset="0"/>
                          <a:cs typeface="Times New Roman" panose="02020603050405020304" pitchFamily="18" charset="0"/>
                        </a:rPr>
                        <a:t>Workplace Strategies for Mental Health EI Assessment Tool</a:t>
                      </a:r>
                      <a:endParaRPr lang="en-CA"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spcBef>
                          <a:spcPts val="0"/>
                        </a:spcBef>
                      </a:pPr>
                      <a:r>
                        <a:rPr lang="en-US" sz="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https://www.workplacestrategiesformentalhealth.com/resources/emotional-intelligence-methodology</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1032072"/>
                  </a:ext>
                </a:extLst>
              </a:tr>
            </a:tbl>
          </a:graphicData>
        </a:graphic>
      </p:graphicFrame>
      <p:sp>
        <p:nvSpPr>
          <p:cNvPr id="4" name="TextBox 3">
            <a:extLst>
              <a:ext uri="{FF2B5EF4-FFF2-40B4-BE49-F238E27FC236}">
                <a16:creationId xmlns:a16="http://schemas.microsoft.com/office/drawing/2014/main" id="{9133B7D1-906B-82C7-5165-CDEB5F697F4E}"/>
              </a:ext>
            </a:extLst>
          </p:cNvPr>
          <p:cNvSpPr txBox="1"/>
          <p:nvPr/>
        </p:nvSpPr>
        <p:spPr>
          <a:xfrm>
            <a:off x="10239132" y="92852"/>
            <a:ext cx="1684203" cy="338554"/>
          </a:xfrm>
          <a:prstGeom prst="rect">
            <a:avLst/>
          </a:prstGeom>
          <a:noFill/>
        </p:spPr>
        <p:txBody>
          <a:bodyPr wrap="square" rtlCol="0">
            <a:spAutoFit/>
          </a:bodyPr>
          <a:lstStyle/>
          <a:p>
            <a:pPr algn="r"/>
            <a:r>
              <a:rPr lang="en-US" sz="1600" dirty="0">
                <a:solidFill>
                  <a:schemeClr val="bg1"/>
                </a:solidFill>
              </a:rPr>
              <a:t>Group Activity 1</a:t>
            </a:r>
            <a:endParaRPr lang="en-CA" sz="1600" dirty="0">
              <a:solidFill>
                <a:schemeClr val="bg1"/>
              </a:solidFill>
            </a:endParaRPr>
          </a:p>
        </p:txBody>
      </p:sp>
      <p:sp>
        <p:nvSpPr>
          <p:cNvPr id="9" name="Title 3">
            <a:extLst>
              <a:ext uri="{FF2B5EF4-FFF2-40B4-BE49-F238E27FC236}">
                <a16:creationId xmlns:a16="http://schemas.microsoft.com/office/drawing/2014/main" id="{E8D624E3-E63D-9398-187F-D9CF5E12F56B}"/>
              </a:ext>
            </a:extLst>
          </p:cNvPr>
          <p:cNvSpPr txBox="1">
            <a:spLocks/>
          </p:cNvSpPr>
          <p:nvPr/>
        </p:nvSpPr>
        <p:spPr>
          <a:xfrm>
            <a:off x="521798" y="248778"/>
            <a:ext cx="9340297" cy="52689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ea typeface="Times New Roman" panose="02020603050405020304" pitchFamily="18" charset="0"/>
                <a:cs typeface="Times New Roman" panose="02020603050405020304" pitchFamily="18" charset="0"/>
              </a:rPr>
              <a:t>Exercise</a:t>
            </a:r>
            <a:endParaRPr lang="en-GB" sz="3200" dirty="0"/>
          </a:p>
        </p:txBody>
      </p:sp>
      <p:cxnSp>
        <p:nvCxnSpPr>
          <p:cNvPr id="3" name="Straight Connector 2">
            <a:extLst>
              <a:ext uri="{FF2B5EF4-FFF2-40B4-BE49-F238E27FC236}">
                <a16:creationId xmlns:a16="http://schemas.microsoft.com/office/drawing/2014/main" id="{9ADFE265-BD40-4DDB-887C-4BB2986DE733}"/>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52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0BAEA-2EB8-C7C9-A7E0-6B97D30990FC}"/>
              </a:ext>
            </a:extLst>
          </p:cNvPr>
          <p:cNvSpPr/>
          <p:nvPr/>
        </p:nvSpPr>
        <p:spPr>
          <a:xfrm>
            <a:off x="0" y="-7760"/>
            <a:ext cx="2562448" cy="5908826"/>
          </a:xfrm>
          <a:prstGeom prst="rect">
            <a:avLst/>
          </a:prstGeom>
          <a:gradFill>
            <a:gsLst>
              <a:gs pos="99000">
                <a:srgbClr val="36ABB5"/>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8227F259-0234-B1FB-6011-0C603DB4FE0F}"/>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1</a:t>
            </a:r>
            <a:endParaRPr lang="en-CA" sz="1600" dirty="0">
              <a:solidFill>
                <a:schemeClr val="bg1"/>
              </a:solidFill>
            </a:endParaRPr>
          </a:p>
        </p:txBody>
      </p:sp>
      <p:cxnSp>
        <p:nvCxnSpPr>
          <p:cNvPr id="6" name="Straight Connector 5">
            <a:extLst>
              <a:ext uri="{FF2B5EF4-FFF2-40B4-BE49-F238E27FC236}">
                <a16:creationId xmlns:a16="http://schemas.microsoft.com/office/drawing/2014/main" id="{DBC851A6-81B5-18E0-B26F-A5EAE25E940B}"/>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525655"/>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dirty="0"/>
          </a:p>
          <a:p>
            <a:endParaRPr lang="en-GB" dirty="0"/>
          </a:p>
        </p:txBody>
      </p:sp>
      <p:pic>
        <p:nvPicPr>
          <p:cNvPr id="3" name="Picture 2" descr="Diagram&#10;&#10;Description automatically generated">
            <a:extLst>
              <a:ext uri="{FF2B5EF4-FFF2-40B4-BE49-F238E27FC236}">
                <a16:creationId xmlns:a16="http://schemas.microsoft.com/office/drawing/2014/main" id="{2B65025C-6BF7-73B5-6E37-C1635925E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395" y="1659378"/>
            <a:ext cx="4701605" cy="3429059"/>
          </a:xfrm>
          <a:prstGeom prst="rect">
            <a:avLst/>
          </a:prstGeom>
        </p:spPr>
      </p:pic>
      <p:sp>
        <p:nvSpPr>
          <p:cNvPr id="11" name="TextBox 10">
            <a:extLst>
              <a:ext uri="{FF2B5EF4-FFF2-40B4-BE49-F238E27FC236}">
                <a16:creationId xmlns:a16="http://schemas.microsoft.com/office/drawing/2014/main" id="{FCD68FA4-0243-2BAC-AF18-D7CD9C2B2189}"/>
              </a:ext>
            </a:extLst>
          </p:cNvPr>
          <p:cNvSpPr txBox="1"/>
          <p:nvPr/>
        </p:nvSpPr>
        <p:spPr>
          <a:xfrm>
            <a:off x="2878432" y="1786676"/>
            <a:ext cx="4701606" cy="4324261"/>
          </a:xfrm>
          <a:prstGeom prst="rect">
            <a:avLst/>
          </a:prstGeom>
          <a:noFill/>
        </p:spPr>
        <p:txBody>
          <a:bodyPr wrap="square">
            <a:spAutoFit/>
          </a:bodyPr>
          <a:lstStyle/>
          <a:p>
            <a:pPr>
              <a:spcBef>
                <a:spcPts val="600"/>
              </a:spcBef>
            </a:pPr>
            <a:r>
              <a:rPr lang="en-CA" sz="2000" dirty="0">
                <a:ea typeface="Calibri" panose="020F0502020204030204" pitchFamily="34" charset="0"/>
                <a:cs typeface="Times New Roman" panose="02020603050405020304" pitchFamily="18" charset="0"/>
              </a:rPr>
              <a:t>Mindfulness is being consciously aware of our inner thoughts, feelings, and surroundings, without judgement.</a:t>
            </a:r>
          </a:p>
          <a:p>
            <a:pPr>
              <a:spcBef>
                <a:spcPts val="600"/>
              </a:spcBef>
            </a:pPr>
            <a:endParaRPr lang="en-CA" sz="2000" dirty="0">
              <a:ea typeface="Calibri" panose="020F0502020204030204" pitchFamily="34" charset="0"/>
              <a:cs typeface="Times New Roman" panose="02020603050405020304" pitchFamily="18" charset="0"/>
            </a:endParaRPr>
          </a:p>
          <a:p>
            <a:pPr>
              <a:spcBef>
                <a:spcPts val="600"/>
              </a:spcBef>
            </a:pPr>
            <a:r>
              <a:rPr lang="en-CA" sz="2000" dirty="0">
                <a:ea typeface="Calibri" panose="020F0502020204030204" pitchFamily="34" charset="0"/>
                <a:cs typeface="Times New Roman" panose="02020603050405020304" pitchFamily="18" charset="0"/>
              </a:rPr>
              <a:t>Practicing Mindfulness </a:t>
            </a:r>
          </a:p>
          <a:p>
            <a:pPr marL="342900" indent="-342900">
              <a:lnSpc>
                <a:spcPct val="115000"/>
              </a:lnSpc>
              <a:buFont typeface="Symbol" panose="05050102010706020507" pitchFamily="18" charset="2"/>
              <a:buChar char=""/>
            </a:pPr>
            <a:r>
              <a:rPr lang="en-CA" sz="2000" dirty="0">
                <a:ea typeface="Calibri" panose="020F0502020204030204" pitchFamily="34" charset="0"/>
                <a:cs typeface="Times New Roman" panose="02020603050405020304" pitchFamily="18" charset="0"/>
              </a:rPr>
              <a:t>Lowers stress </a:t>
            </a:r>
          </a:p>
          <a:p>
            <a:pPr marL="342900" indent="-342900">
              <a:lnSpc>
                <a:spcPct val="115000"/>
              </a:lnSpc>
              <a:buFont typeface="Symbol" panose="05050102010706020507" pitchFamily="18" charset="2"/>
              <a:buChar char=""/>
            </a:pPr>
            <a:r>
              <a:rPr lang="en-CA" sz="2000" dirty="0">
                <a:ea typeface="Calibri" panose="020F0502020204030204" pitchFamily="34" charset="0"/>
                <a:cs typeface="Times New Roman" panose="02020603050405020304" pitchFamily="18" charset="0"/>
              </a:rPr>
              <a:t>Decreases negative emotions </a:t>
            </a:r>
          </a:p>
          <a:p>
            <a:pPr marL="342900" indent="-342900">
              <a:lnSpc>
                <a:spcPct val="115000"/>
              </a:lnSpc>
              <a:buFont typeface="Symbol" panose="05050102010706020507" pitchFamily="18" charset="2"/>
              <a:buChar char=""/>
            </a:pPr>
            <a:r>
              <a:rPr lang="en-CA" sz="2000" dirty="0">
                <a:ea typeface="Calibri" panose="020F0502020204030204" pitchFamily="34" charset="0"/>
                <a:cs typeface="Times New Roman" panose="02020603050405020304" pitchFamily="18" charset="0"/>
              </a:rPr>
              <a:t>Improves focus and memory</a:t>
            </a:r>
          </a:p>
          <a:p>
            <a:pPr marL="342900" indent="-342900">
              <a:lnSpc>
                <a:spcPct val="115000"/>
              </a:lnSpc>
              <a:buFont typeface="Symbol" panose="05050102010706020507" pitchFamily="18" charset="2"/>
              <a:buChar char=""/>
            </a:pPr>
            <a:r>
              <a:rPr lang="en-CA" sz="2000" dirty="0">
                <a:ea typeface="Calibri" panose="020F0502020204030204" pitchFamily="34" charset="0"/>
                <a:cs typeface="Times New Roman" panose="02020603050405020304" pitchFamily="18" charset="0"/>
              </a:rPr>
              <a:t>Helps solve problems </a:t>
            </a:r>
          </a:p>
          <a:p>
            <a:pPr marL="342900" indent="-342900">
              <a:lnSpc>
                <a:spcPct val="115000"/>
              </a:lnSpc>
              <a:buFont typeface="Symbol" panose="05050102010706020507" pitchFamily="18" charset="2"/>
              <a:buChar char=""/>
            </a:pPr>
            <a:r>
              <a:rPr lang="en-CA" sz="2000" b="1" dirty="0">
                <a:ea typeface="Calibri" panose="020F0502020204030204" pitchFamily="34" charset="0"/>
                <a:cs typeface="Times New Roman" panose="02020603050405020304" pitchFamily="18" charset="0"/>
              </a:rPr>
              <a:t>Builds Emotional Self-Awareness  </a:t>
            </a:r>
          </a:p>
          <a:p>
            <a:pPr>
              <a:spcBef>
                <a:spcPts val="600"/>
              </a:spcBef>
            </a:pPr>
            <a:endParaRPr lang="en-CA" sz="2000" dirty="0">
              <a:ea typeface="Calibri" panose="020F0502020204030204" pitchFamily="34" charset="0"/>
              <a:cs typeface="Times New Roman" panose="02020603050405020304" pitchFamily="18" charset="0"/>
            </a:endParaRPr>
          </a:p>
          <a:p>
            <a:pPr>
              <a:spcBef>
                <a:spcPts val="600"/>
              </a:spcBef>
            </a:pPr>
            <a:endParaRPr lang="en-CA" sz="2000" dirty="0"/>
          </a:p>
        </p:txBody>
      </p:sp>
      <p:sp>
        <p:nvSpPr>
          <p:cNvPr id="18" name="Title 3">
            <a:extLst>
              <a:ext uri="{FF2B5EF4-FFF2-40B4-BE49-F238E27FC236}">
                <a16:creationId xmlns:a16="http://schemas.microsoft.com/office/drawing/2014/main" id="{B4C79855-A4CC-1C60-2A05-F63A0D04A15C}"/>
              </a:ext>
            </a:extLst>
          </p:cNvPr>
          <p:cNvSpPr txBox="1">
            <a:spLocks/>
          </p:cNvSpPr>
          <p:nvPr/>
        </p:nvSpPr>
        <p:spPr>
          <a:xfrm>
            <a:off x="2699173" y="284467"/>
            <a:ext cx="9340297" cy="1228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ea typeface="Times New Roman" panose="02020603050405020304" pitchFamily="18" charset="0"/>
                <a:cs typeface="Times New Roman" panose="02020603050405020304" pitchFamily="18" charset="0"/>
              </a:rPr>
              <a:t>Developing Your Emotional Self-Awareness through Mindfulness</a:t>
            </a:r>
            <a:endParaRPr lang="en-CA" sz="3200" dirty="0">
              <a:ea typeface="Calibri" panose="020F0502020204030204" pitchFamily="34" charset="0"/>
              <a:cs typeface="Times New Roman" panose="02020603050405020304" pitchFamily="18" charset="0"/>
            </a:endParaRPr>
          </a:p>
        </p:txBody>
      </p:sp>
      <p:pic>
        <p:nvPicPr>
          <p:cNvPr id="12" name="Picture 11" descr="A silhouette of a person with a mirror&#10;&#10;Description automatically generated">
            <a:extLst>
              <a:ext uri="{FF2B5EF4-FFF2-40B4-BE49-F238E27FC236}">
                <a16:creationId xmlns:a16="http://schemas.microsoft.com/office/drawing/2014/main" id="{C68B4ADC-FDAD-E875-4EED-16259CC15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99" y="452671"/>
            <a:ext cx="1137249" cy="1355270"/>
          </a:xfrm>
          <a:prstGeom prst="rect">
            <a:avLst/>
          </a:prstGeom>
        </p:spPr>
      </p:pic>
    </p:spTree>
    <p:extLst>
      <p:ext uri="{BB962C8B-B14F-4D97-AF65-F5344CB8AC3E}">
        <p14:creationId xmlns:p14="http://schemas.microsoft.com/office/powerpoint/2010/main" val="81456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pic>
        <p:nvPicPr>
          <p:cNvPr id="4" name="Picture 3">
            <a:extLst>
              <a:ext uri="{FF2B5EF4-FFF2-40B4-BE49-F238E27FC236}">
                <a16:creationId xmlns:a16="http://schemas.microsoft.com/office/drawing/2014/main" id="{98512D30-2C31-8939-9302-D74E33E45A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51960" y="935662"/>
            <a:ext cx="4664254" cy="5007937"/>
          </a:xfrm>
          <a:prstGeom prst="rect">
            <a:avLst/>
          </a:prstGeom>
        </p:spPr>
      </p:pic>
      <p:cxnSp>
        <p:nvCxnSpPr>
          <p:cNvPr id="5" name="Straight Connector 4">
            <a:extLst>
              <a:ext uri="{FF2B5EF4-FFF2-40B4-BE49-F238E27FC236}">
                <a16:creationId xmlns:a16="http://schemas.microsoft.com/office/drawing/2014/main" id="{CA135D82-7AFD-94CF-9AC0-2771D2B46F8F}"/>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FC3C27A-B0A5-10B2-B9DC-4F0B68C0FDE7}"/>
              </a:ext>
            </a:extLst>
          </p:cNvPr>
          <p:cNvSpPr/>
          <p:nvPr/>
        </p:nvSpPr>
        <p:spPr>
          <a:xfrm>
            <a:off x="0" y="-7760"/>
            <a:ext cx="2562448" cy="5908826"/>
          </a:xfrm>
          <a:prstGeom prst="rect">
            <a:avLst/>
          </a:prstGeom>
          <a:gradFill>
            <a:gsLst>
              <a:gs pos="99000">
                <a:srgbClr val="36ABB5"/>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1343099A-5386-9687-CAA7-AE4384ECA5CA}"/>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1</a:t>
            </a:r>
            <a:endParaRPr lang="en-CA" sz="1600" dirty="0">
              <a:solidFill>
                <a:schemeClr val="bg1"/>
              </a:solidFill>
            </a:endParaRPr>
          </a:p>
        </p:txBody>
      </p:sp>
      <p:pic>
        <p:nvPicPr>
          <p:cNvPr id="8" name="Picture 7" descr="A silhouette of a person with a mirror&#10;&#10;Description automatically generated">
            <a:extLst>
              <a:ext uri="{FF2B5EF4-FFF2-40B4-BE49-F238E27FC236}">
                <a16:creationId xmlns:a16="http://schemas.microsoft.com/office/drawing/2014/main" id="{933F32E0-BA13-2514-1613-26A8AE8D21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99" y="452671"/>
            <a:ext cx="1137249" cy="1355270"/>
          </a:xfrm>
          <a:prstGeom prst="rect">
            <a:avLst/>
          </a:prstGeom>
        </p:spPr>
      </p:pic>
      <p:sp>
        <p:nvSpPr>
          <p:cNvPr id="9" name="Title 3">
            <a:extLst>
              <a:ext uri="{FF2B5EF4-FFF2-40B4-BE49-F238E27FC236}">
                <a16:creationId xmlns:a16="http://schemas.microsoft.com/office/drawing/2014/main" id="{0E2DB931-DAB5-C591-C5DE-91AD5B749AD6}"/>
              </a:ext>
            </a:extLst>
          </p:cNvPr>
          <p:cNvSpPr txBox="1">
            <a:spLocks/>
          </p:cNvSpPr>
          <p:nvPr/>
        </p:nvSpPr>
        <p:spPr>
          <a:xfrm>
            <a:off x="2699173" y="284467"/>
            <a:ext cx="9340297" cy="6511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3200" dirty="0">
                <a:ea typeface="Times New Roman" panose="02020603050405020304" pitchFamily="18" charset="0"/>
                <a:cs typeface="Times New Roman" panose="02020603050405020304" pitchFamily="18" charset="0"/>
              </a:rPr>
              <a:t>Finger Breathing for Mindfulness</a:t>
            </a:r>
            <a:endParaRPr lang="en-CA" sz="3200" dirty="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68DF5FC-34D1-5AEF-9E60-08171E610690}"/>
              </a:ext>
            </a:extLst>
          </p:cNvPr>
          <p:cNvSpPr txBox="1"/>
          <p:nvPr/>
        </p:nvSpPr>
        <p:spPr>
          <a:xfrm>
            <a:off x="9316214" y="5496354"/>
            <a:ext cx="1918026" cy="307777"/>
          </a:xfrm>
          <a:prstGeom prst="rect">
            <a:avLst/>
          </a:prstGeom>
          <a:noFill/>
        </p:spPr>
        <p:txBody>
          <a:bodyPr wrap="none" rtlCol="0">
            <a:spAutoFit/>
          </a:bodyPr>
          <a:lstStyle/>
          <a:p>
            <a:r>
              <a:rPr lang="en-US" sz="1400" dirty="0"/>
              <a:t>From Cedars-Sinai.org</a:t>
            </a:r>
            <a:endParaRPr lang="en-CA" sz="1400" dirty="0"/>
          </a:p>
        </p:txBody>
      </p:sp>
    </p:spTree>
    <p:extLst>
      <p:ext uri="{BB962C8B-B14F-4D97-AF65-F5344CB8AC3E}">
        <p14:creationId xmlns:p14="http://schemas.microsoft.com/office/powerpoint/2010/main" val="297038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784E62-155A-D129-4CB8-984357A7F5AE}"/>
              </a:ext>
            </a:extLst>
          </p:cNvPr>
          <p:cNvSpPr/>
          <p:nvPr/>
        </p:nvSpPr>
        <p:spPr>
          <a:xfrm>
            <a:off x="0" y="5786"/>
            <a:ext cx="2562448" cy="5956156"/>
          </a:xfrm>
          <a:prstGeom prst="rect">
            <a:avLst/>
          </a:prstGeom>
          <a:gradFill>
            <a:gsLst>
              <a:gs pos="99000">
                <a:srgbClr val="36ABB5"/>
              </a:gs>
              <a:gs pos="40000">
                <a:schemeClr val="bg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B65F7E51-22B0-1922-5928-8C878F13DE4B}"/>
              </a:ext>
            </a:extLst>
          </p:cNvPr>
          <p:cNvSpPr txBox="1"/>
          <p:nvPr/>
        </p:nvSpPr>
        <p:spPr>
          <a:xfrm>
            <a:off x="481842" y="92852"/>
            <a:ext cx="1578061" cy="338554"/>
          </a:xfrm>
          <a:prstGeom prst="rect">
            <a:avLst/>
          </a:prstGeom>
          <a:noFill/>
        </p:spPr>
        <p:txBody>
          <a:bodyPr wrap="none" rtlCol="0">
            <a:spAutoFit/>
          </a:bodyPr>
          <a:lstStyle/>
          <a:p>
            <a:r>
              <a:rPr lang="en-US" sz="1600" dirty="0">
                <a:solidFill>
                  <a:schemeClr val="bg1"/>
                </a:solidFill>
              </a:rPr>
              <a:t>Group Activity 1</a:t>
            </a:r>
            <a:endParaRPr lang="en-CA" sz="1600" dirty="0">
              <a:solidFill>
                <a:schemeClr val="bg1"/>
              </a:solidFill>
            </a:endParaRPr>
          </a:p>
        </p:txBody>
      </p:sp>
      <p:sp>
        <p:nvSpPr>
          <p:cNvPr id="7" name="TextBox 6">
            <a:extLst>
              <a:ext uri="{FF2B5EF4-FFF2-40B4-BE49-F238E27FC236}">
                <a16:creationId xmlns:a16="http://schemas.microsoft.com/office/drawing/2014/main" id="{D327217A-F73D-180C-0300-F7C8F631E34A}"/>
              </a:ext>
            </a:extLst>
          </p:cNvPr>
          <p:cNvSpPr txBox="1"/>
          <p:nvPr/>
        </p:nvSpPr>
        <p:spPr>
          <a:xfrm>
            <a:off x="9611833" y="6217539"/>
            <a:ext cx="1971630" cy="369332"/>
          </a:xfrm>
          <a:prstGeom prst="rect">
            <a:avLst/>
          </a:prstGeom>
          <a:noFill/>
        </p:spPr>
        <p:txBody>
          <a:bodyPr wrap="none" rtlCol="0">
            <a:spAutoFit/>
          </a:bodyPr>
          <a:lstStyle/>
          <a:p>
            <a:r>
              <a:rPr lang="en-US" dirty="0"/>
              <a:t>Organization Logo</a:t>
            </a:r>
            <a:endParaRPr lang="en-CA" dirty="0"/>
          </a:p>
        </p:txBody>
      </p:sp>
      <p:pic>
        <p:nvPicPr>
          <p:cNvPr id="10" name="Picture 9" descr="A close-up of a logo&#10;&#10;Description automatically generated">
            <a:extLst>
              <a:ext uri="{FF2B5EF4-FFF2-40B4-BE49-F238E27FC236}">
                <a16:creationId xmlns:a16="http://schemas.microsoft.com/office/drawing/2014/main" id="{13E8A2DC-71B0-E377-55E5-906D2402E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44" y="5943601"/>
            <a:ext cx="2764146" cy="827333"/>
          </a:xfrm>
          <a:prstGeom prst="rect">
            <a:avLst/>
          </a:prstGeom>
        </p:spPr>
      </p:pic>
      <p:sp>
        <p:nvSpPr>
          <p:cNvPr id="15" name="Content Placeholder 4">
            <a:extLst>
              <a:ext uri="{FF2B5EF4-FFF2-40B4-BE49-F238E27FC236}">
                <a16:creationId xmlns:a16="http://schemas.microsoft.com/office/drawing/2014/main" id="{C2663857-1E0B-B8EB-F043-A6D8021C0052}"/>
              </a:ext>
            </a:extLst>
          </p:cNvPr>
          <p:cNvSpPr txBox="1">
            <a:spLocks/>
          </p:cNvSpPr>
          <p:nvPr/>
        </p:nvSpPr>
        <p:spPr>
          <a:xfrm>
            <a:off x="2878432" y="1525655"/>
            <a:ext cx="8981781" cy="155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dirty="0"/>
          </a:p>
          <a:p>
            <a:endParaRPr lang="en-GB" dirty="0"/>
          </a:p>
        </p:txBody>
      </p:sp>
      <p:sp>
        <p:nvSpPr>
          <p:cNvPr id="18" name="Title 3">
            <a:extLst>
              <a:ext uri="{FF2B5EF4-FFF2-40B4-BE49-F238E27FC236}">
                <a16:creationId xmlns:a16="http://schemas.microsoft.com/office/drawing/2014/main" id="{B4C79855-A4CC-1C60-2A05-F63A0D04A15C}"/>
              </a:ext>
            </a:extLst>
          </p:cNvPr>
          <p:cNvSpPr txBox="1">
            <a:spLocks/>
          </p:cNvSpPr>
          <p:nvPr/>
        </p:nvSpPr>
        <p:spPr>
          <a:xfrm>
            <a:off x="2699173" y="220669"/>
            <a:ext cx="9340297" cy="1228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CA" sz="3200"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1274B1D-7232-83C6-4C28-801683C666FB}"/>
              </a:ext>
            </a:extLst>
          </p:cNvPr>
          <p:cNvSpPr txBox="1"/>
          <p:nvPr/>
        </p:nvSpPr>
        <p:spPr>
          <a:xfrm>
            <a:off x="2878430" y="1069883"/>
            <a:ext cx="8981781" cy="2246769"/>
          </a:xfrm>
          <a:prstGeom prst="rect">
            <a:avLst/>
          </a:prstGeom>
          <a:noFill/>
        </p:spPr>
        <p:txBody>
          <a:bodyPr wrap="square" rtlCol="0">
            <a:spAutoFit/>
          </a:bodyPr>
          <a:lstStyle/>
          <a:p>
            <a:r>
              <a:rPr lang="en-CA" sz="2000" b="0" i="0" dirty="0">
                <a:solidFill>
                  <a:srgbClr val="0D0D0D"/>
                </a:solidFill>
                <a:effectLst/>
              </a:rPr>
              <a:t>Research has shown that doctors, nurses, and other healthcare professionals with high levels of emotional intelligence tend to have better patient outcomes. This is because EI enables </a:t>
            </a:r>
            <a:r>
              <a:rPr lang="en-CA" sz="2000" dirty="0">
                <a:solidFill>
                  <a:srgbClr val="0D0D0D"/>
                </a:solidFill>
              </a:rPr>
              <a:t>health care providers to </a:t>
            </a:r>
            <a:r>
              <a:rPr lang="en-CA" sz="2000" b="0" i="0" dirty="0">
                <a:solidFill>
                  <a:srgbClr val="0D0D0D"/>
                </a:solidFill>
                <a:effectLst/>
              </a:rPr>
              <a:t>better understand and empathize with patients and their families, leading to improved trust, more accurate diagnoses, and adherence to treatment plans</a:t>
            </a:r>
            <a:r>
              <a:rPr lang="en-CA" sz="2000" b="0" i="0" dirty="0">
                <a:solidFill>
                  <a:srgbClr val="0D0D0D"/>
                </a:solidFill>
                <a:effectLst/>
                <a:latin typeface="Söhne"/>
              </a:rPr>
              <a:t>.</a:t>
            </a:r>
          </a:p>
          <a:p>
            <a:endParaRPr lang="en-CA" sz="2000" dirty="0">
              <a:solidFill>
                <a:srgbClr val="0D0D0D"/>
              </a:solidFill>
              <a:latin typeface="Söhne"/>
            </a:endParaRPr>
          </a:p>
          <a:p>
            <a:endParaRPr lang="en-CA" sz="2000" b="0" i="0" dirty="0">
              <a:solidFill>
                <a:srgbClr val="0D0D0D"/>
              </a:solidFill>
              <a:effectLst/>
              <a:latin typeface="Söhne"/>
            </a:endParaRPr>
          </a:p>
        </p:txBody>
      </p:sp>
      <p:sp>
        <p:nvSpPr>
          <p:cNvPr id="8" name="TextBox 7">
            <a:extLst>
              <a:ext uri="{FF2B5EF4-FFF2-40B4-BE49-F238E27FC236}">
                <a16:creationId xmlns:a16="http://schemas.microsoft.com/office/drawing/2014/main" id="{208D4E6C-D277-B56C-6322-247C29845132}"/>
              </a:ext>
            </a:extLst>
          </p:cNvPr>
          <p:cNvSpPr txBox="1"/>
          <p:nvPr/>
        </p:nvSpPr>
        <p:spPr>
          <a:xfrm>
            <a:off x="2824243" y="3187881"/>
            <a:ext cx="8488814" cy="1569660"/>
          </a:xfrm>
          <a:prstGeom prst="rect">
            <a:avLst/>
          </a:prstGeom>
          <a:noFill/>
        </p:spPr>
        <p:txBody>
          <a:bodyPr wrap="square">
            <a:spAutoFit/>
          </a:bodyPr>
          <a:lstStyle/>
          <a:p>
            <a:pPr algn="ctr"/>
            <a:r>
              <a:rPr lang="en-CA" sz="2400" b="1" i="0" dirty="0">
                <a:solidFill>
                  <a:srgbClr val="0D0D0D"/>
                </a:solidFill>
                <a:effectLst/>
              </a:rPr>
              <a:t>Patients may not always remember the exact medical advice given, but they'll remember how their healthcare provider made them feel, influencing their overall satisfaction and engagement in their care.</a:t>
            </a:r>
            <a:endParaRPr lang="en-GB" sz="2400" b="1" dirty="0"/>
          </a:p>
        </p:txBody>
      </p:sp>
      <p:sp>
        <p:nvSpPr>
          <p:cNvPr id="12" name="TextBox 11">
            <a:extLst>
              <a:ext uri="{FF2B5EF4-FFF2-40B4-BE49-F238E27FC236}">
                <a16:creationId xmlns:a16="http://schemas.microsoft.com/office/drawing/2014/main" id="{A38CDECF-C52E-6298-7A92-4864D675AD49}"/>
              </a:ext>
            </a:extLst>
          </p:cNvPr>
          <p:cNvSpPr txBox="1"/>
          <p:nvPr/>
        </p:nvSpPr>
        <p:spPr>
          <a:xfrm>
            <a:off x="1828901" y="5588537"/>
            <a:ext cx="8768747" cy="215444"/>
          </a:xfrm>
          <a:prstGeom prst="rect">
            <a:avLst/>
          </a:prstGeom>
          <a:noFill/>
        </p:spPr>
        <p:txBody>
          <a:bodyPr wrap="none" rtlCol="0">
            <a:spAutoFit/>
          </a:bodyPr>
          <a:lstStyle/>
          <a:p>
            <a:r>
              <a:rPr lang="en-US" sz="800" dirty="0"/>
              <a:t>The production of this material has been made possible through a financial contribution from Health Canada.  The views expressed herein do not necessarily represent the views of Health Canada.</a:t>
            </a:r>
            <a:endParaRPr lang="en-CA" sz="800" dirty="0"/>
          </a:p>
        </p:txBody>
      </p:sp>
      <p:pic>
        <p:nvPicPr>
          <p:cNvPr id="13" name="Picture 12" descr="A silhouette of a person with a mirror&#10;&#10;Description automatically generated">
            <a:extLst>
              <a:ext uri="{FF2B5EF4-FFF2-40B4-BE49-F238E27FC236}">
                <a16:creationId xmlns:a16="http://schemas.microsoft.com/office/drawing/2014/main" id="{1749A320-D976-F444-7572-599ED326F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99" y="452671"/>
            <a:ext cx="1137249" cy="1355270"/>
          </a:xfrm>
          <a:prstGeom prst="rect">
            <a:avLst/>
          </a:prstGeom>
        </p:spPr>
      </p:pic>
      <p:cxnSp>
        <p:nvCxnSpPr>
          <p:cNvPr id="14" name="Straight Connector 13">
            <a:extLst>
              <a:ext uri="{FF2B5EF4-FFF2-40B4-BE49-F238E27FC236}">
                <a16:creationId xmlns:a16="http://schemas.microsoft.com/office/drawing/2014/main" id="{88C6E4B9-4A74-545C-A271-38291DC18AFB}"/>
              </a:ext>
            </a:extLst>
          </p:cNvPr>
          <p:cNvCxnSpPr/>
          <p:nvPr/>
        </p:nvCxnSpPr>
        <p:spPr>
          <a:xfrm>
            <a:off x="0" y="5922335"/>
            <a:ext cx="12192000" cy="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2510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1068</TotalTime>
  <Words>1781</Words>
  <Application>Microsoft Office PowerPoint</Application>
  <PresentationFormat>Widescreen</PresentationFormat>
  <Paragraphs>200</Paragraphs>
  <Slides>7</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Aptos</vt:lpstr>
      <vt:lpstr>Aptos Display</vt:lpstr>
      <vt:lpstr>Arial</vt:lpstr>
      <vt:lpstr>Calibri</vt:lpstr>
      <vt:lpstr>Calibri Light</vt:lpstr>
      <vt:lpstr>Söhne</vt:lpstr>
      <vt:lpstr>Symbol</vt:lpstr>
      <vt:lpstr>Times New Roman</vt:lpstr>
      <vt:lpstr>Office Theme</vt:lpstr>
      <vt:lpstr>Custom Design</vt:lpstr>
      <vt:lpstr>Emotional Self-Awareness   and  Mindfulness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1 Emotional Self-Awareness  Mindfulness</dc:title>
  <dc:creator>Nadine Henningsen</dc:creator>
  <cp:lastModifiedBy>Maureen Henson</cp:lastModifiedBy>
  <cp:revision>47</cp:revision>
  <cp:lastPrinted>2024-03-26T16:07:54Z</cp:lastPrinted>
  <dcterms:created xsi:type="dcterms:W3CDTF">2024-03-12T21:48:43Z</dcterms:created>
  <dcterms:modified xsi:type="dcterms:W3CDTF">2024-04-03T22:17:50Z</dcterms:modified>
</cp:coreProperties>
</file>