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57" r:id="rId4"/>
    <p:sldId id="259" r:id="rId5"/>
    <p:sldId id="261" r:id="rId6"/>
    <p:sldId id="272" r:id="rId7"/>
    <p:sldId id="277" r:id="rId8"/>
    <p:sldId id="278" r:id="rId9"/>
    <p:sldId id="279" r:id="rId10"/>
    <p:sldId id="262" r:id="rId11"/>
    <p:sldId id="263" r:id="rId12"/>
    <p:sldId id="265" r:id="rId13"/>
    <p:sldId id="271" r:id="rId14"/>
    <p:sldId id="266" r:id="rId15"/>
    <p:sldId id="264" r:id="rId16"/>
    <p:sldId id="267" r:id="rId17"/>
    <p:sldId id="268" r:id="rId18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Carter" initials="T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C75"/>
    <a:srgbClr val="671313"/>
    <a:srgbClr val="7D871E"/>
    <a:srgbClr val="F5B605"/>
    <a:srgbClr val="6A5989"/>
    <a:srgbClr val="898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36" autoAdjust="0"/>
  </p:normalViewPr>
  <p:slideViewPr>
    <p:cSldViewPr>
      <p:cViewPr>
        <p:scale>
          <a:sx n="60" d="100"/>
          <a:sy n="60" d="100"/>
        </p:scale>
        <p:origin x="-134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54B95-6CD2-43BD-AF01-B5CBEADDA8E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7EF8F5-0AE8-4F69-8346-9BF9663EA9DB}">
      <dgm:prSet phldrT="[Text]"/>
      <dgm:spPr>
        <a:solidFill>
          <a:srgbClr val="898F4B"/>
        </a:solidFill>
        <a:ln>
          <a:solidFill>
            <a:srgbClr val="898F4B"/>
          </a:solidFill>
        </a:ln>
      </dgm:spPr>
      <dgm:t>
        <a:bodyPr/>
        <a:lstStyle/>
        <a:p>
          <a:r>
            <a:rPr lang="en-US" dirty="0" smtClean="0"/>
            <a:t>Challenges</a:t>
          </a:r>
          <a:endParaRPr lang="en-US" dirty="0"/>
        </a:p>
      </dgm:t>
    </dgm:pt>
    <dgm:pt modelId="{C5F735AD-10BA-47B8-A955-2EECD4254B64}" type="parTrans" cxnId="{DA76CCAE-E1C2-46DF-A661-D21BE95D4C34}">
      <dgm:prSet/>
      <dgm:spPr/>
      <dgm:t>
        <a:bodyPr/>
        <a:lstStyle/>
        <a:p>
          <a:endParaRPr lang="en-US"/>
        </a:p>
      </dgm:t>
    </dgm:pt>
    <dgm:pt modelId="{8E945574-9812-43D4-8373-3EBE1DF8EDF4}" type="sibTrans" cxnId="{DA76CCAE-E1C2-46DF-A661-D21BE95D4C34}">
      <dgm:prSet/>
      <dgm:spPr/>
      <dgm:t>
        <a:bodyPr/>
        <a:lstStyle/>
        <a:p>
          <a:endParaRPr lang="en-US"/>
        </a:p>
      </dgm:t>
    </dgm:pt>
    <dgm:pt modelId="{438C0F7B-D33E-463E-A3B9-5DD6AB50324E}">
      <dgm:prSet phldrT="[Text]"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Educational content</a:t>
          </a:r>
          <a:endParaRPr lang="en-US" dirty="0"/>
        </a:p>
      </dgm:t>
    </dgm:pt>
    <dgm:pt modelId="{1E2F05B6-0032-4293-AE4E-F93224210ECD}" type="parTrans" cxnId="{F6F33CF5-A5C2-48D5-A7C6-F883C63E967D}">
      <dgm:prSet/>
      <dgm:spPr/>
      <dgm:t>
        <a:bodyPr/>
        <a:lstStyle/>
        <a:p>
          <a:endParaRPr lang="en-US"/>
        </a:p>
      </dgm:t>
    </dgm:pt>
    <dgm:pt modelId="{AE62F1EF-7E22-4A64-A6C1-3988F77EE3F1}" type="sibTrans" cxnId="{F6F33CF5-A5C2-48D5-A7C6-F883C63E967D}">
      <dgm:prSet/>
      <dgm:spPr/>
      <dgm:t>
        <a:bodyPr/>
        <a:lstStyle/>
        <a:p>
          <a:endParaRPr lang="en-US"/>
        </a:p>
      </dgm:t>
    </dgm:pt>
    <dgm:pt modelId="{BBD5B0E3-994D-42E4-AE35-392BF229A37C}">
      <dgm:prSet phldrT="[Text]"/>
      <dgm:spPr>
        <a:solidFill>
          <a:srgbClr val="898F4B"/>
        </a:solidFill>
        <a:ln>
          <a:solidFill>
            <a:srgbClr val="898F4B"/>
          </a:solidFill>
        </a:ln>
      </dgm:spPr>
      <dgm:t>
        <a:bodyPr/>
        <a:lstStyle/>
        <a:p>
          <a:r>
            <a:rPr lang="en-US" dirty="0" smtClean="0"/>
            <a:t>Actions</a:t>
          </a:r>
          <a:endParaRPr lang="en-US" dirty="0"/>
        </a:p>
      </dgm:t>
    </dgm:pt>
    <dgm:pt modelId="{B0AD3E31-05C2-4F96-9FEA-C254EE98374A}" type="parTrans" cxnId="{14AE4D65-3870-44DA-9B6B-1DAB0167ABC1}">
      <dgm:prSet/>
      <dgm:spPr/>
      <dgm:t>
        <a:bodyPr/>
        <a:lstStyle/>
        <a:p>
          <a:endParaRPr lang="en-US"/>
        </a:p>
      </dgm:t>
    </dgm:pt>
    <dgm:pt modelId="{679D7A70-6DEA-4257-9AC1-9F8333441EAB}" type="sibTrans" cxnId="{14AE4D65-3870-44DA-9B6B-1DAB0167ABC1}">
      <dgm:prSet/>
      <dgm:spPr/>
      <dgm:t>
        <a:bodyPr/>
        <a:lstStyle/>
        <a:p>
          <a:endParaRPr lang="en-US"/>
        </a:p>
      </dgm:t>
    </dgm:pt>
    <dgm:pt modelId="{8E52739E-A6AA-4E68-B2E2-F7CCF3FD1EFD}">
      <dgm:prSet phldrT="[Text]"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Senior leadership team support</a:t>
          </a:r>
          <a:endParaRPr lang="en-US" dirty="0"/>
        </a:p>
      </dgm:t>
    </dgm:pt>
    <dgm:pt modelId="{94F69DC4-635C-4720-910F-06FD21590A00}" type="parTrans" cxnId="{09B306DF-8B94-44E4-AFB3-5F8B983BB11F}">
      <dgm:prSet/>
      <dgm:spPr/>
      <dgm:t>
        <a:bodyPr/>
        <a:lstStyle/>
        <a:p>
          <a:endParaRPr lang="en-US"/>
        </a:p>
      </dgm:t>
    </dgm:pt>
    <dgm:pt modelId="{F133EBDD-A34B-4062-A98E-E458F13580EE}" type="sibTrans" cxnId="{09B306DF-8B94-44E4-AFB3-5F8B983BB11F}">
      <dgm:prSet/>
      <dgm:spPr/>
      <dgm:t>
        <a:bodyPr/>
        <a:lstStyle/>
        <a:p>
          <a:endParaRPr lang="en-US"/>
        </a:p>
      </dgm:t>
    </dgm:pt>
    <dgm:pt modelId="{D37DD51F-48A9-481B-AE1C-0850A0B97047}">
      <dgm:prSet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99DC7267-5F37-44A2-B31F-7BC10C0033E2}" type="parTrans" cxnId="{54CEF7C2-BE77-4D53-BE76-2C46087BB5EC}">
      <dgm:prSet/>
      <dgm:spPr/>
      <dgm:t>
        <a:bodyPr/>
        <a:lstStyle/>
        <a:p>
          <a:endParaRPr lang="en-US"/>
        </a:p>
      </dgm:t>
    </dgm:pt>
    <dgm:pt modelId="{174C2254-418D-4DD5-BAEF-1A29F6FEA029}" type="sibTrans" cxnId="{54CEF7C2-BE77-4D53-BE76-2C46087BB5EC}">
      <dgm:prSet/>
      <dgm:spPr/>
      <dgm:t>
        <a:bodyPr/>
        <a:lstStyle/>
        <a:p>
          <a:endParaRPr lang="en-US"/>
        </a:p>
      </dgm:t>
    </dgm:pt>
    <dgm:pt modelId="{1E2E3104-C317-4AAD-AF0B-32D0785481C8}">
      <dgm:prSet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Education strategy</a:t>
          </a:r>
        </a:p>
      </dgm:t>
    </dgm:pt>
    <dgm:pt modelId="{2544F789-1B72-400B-B213-4F896A71E666}" type="parTrans" cxnId="{588A3CD4-629F-4CD8-9466-9543B1C4E7B7}">
      <dgm:prSet/>
      <dgm:spPr/>
      <dgm:t>
        <a:bodyPr/>
        <a:lstStyle/>
        <a:p>
          <a:endParaRPr lang="en-US"/>
        </a:p>
      </dgm:t>
    </dgm:pt>
    <dgm:pt modelId="{716430B7-F786-43FF-938A-1AF892827781}" type="sibTrans" cxnId="{588A3CD4-629F-4CD8-9466-9543B1C4E7B7}">
      <dgm:prSet/>
      <dgm:spPr/>
      <dgm:t>
        <a:bodyPr/>
        <a:lstStyle/>
        <a:p>
          <a:endParaRPr lang="en-US"/>
        </a:p>
      </dgm:t>
    </dgm:pt>
    <dgm:pt modelId="{F5D7D588-396A-408F-AED1-B781B1133B1E}">
      <dgm:prSet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9A3EFB70-B07B-461A-9A24-0165BCAAB8B2}" type="parTrans" cxnId="{604B5EA3-0191-41CF-A064-83B61A34A61A}">
      <dgm:prSet/>
      <dgm:spPr/>
      <dgm:t>
        <a:bodyPr/>
        <a:lstStyle/>
        <a:p>
          <a:endParaRPr lang="en-US"/>
        </a:p>
      </dgm:t>
    </dgm:pt>
    <dgm:pt modelId="{CFEC3ED7-6848-43FA-B905-E521D3F49A36}" type="sibTrans" cxnId="{604B5EA3-0191-41CF-A064-83B61A34A61A}">
      <dgm:prSet/>
      <dgm:spPr/>
      <dgm:t>
        <a:bodyPr/>
        <a:lstStyle/>
        <a:p>
          <a:endParaRPr lang="en-US"/>
        </a:p>
      </dgm:t>
    </dgm:pt>
    <dgm:pt modelId="{EA88EE7A-F42E-4BB0-9A78-D21EA2599DF8}">
      <dgm:prSet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Creation of a collaborative learning environment</a:t>
          </a:r>
        </a:p>
      </dgm:t>
    </dgm:pt>
    <dgm:pt modelId="{AE1FBABC-A829-4D2F-ACB9-450423D57213}" type="parTrans" cxnId="{E1311C98-C4DE-479C-8A3D-528E68189963}">
      <dgm:prSet/>
      <dgm:spPr/>
      <dgm:t>
        <a:bodyPr/>
        <a:lstStyle/>
        <a:p>
          <a:endParaRPr lang="en-US"/>
        </a:p>
      </dgm:t>
    </dgm:pt>
    <dgm:pt modelId="{1F307AC5-ED1E-47A2-8461-D3728717735B}" type="sibTrans" cxnId="{E1311C98-C4DE-479C-8A3D-528E68189963}">
      <dgm:prSet/>
      <dgm:spPr/>
      <dgm:t>
        <a:bodyPr/>
        <a:lstStyle/>
        <a:p>
          <a:endParaRPr lang="en-US"/>
        </a:p>
      </dgm:t>
    </dgm:pt>
    <dgm:pt modelId="{CF507105-F04D-440E-BD13-7F78EB699DE8}">
      <dgm:prSet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Gatekeepers: Business Leaders, Subject Matter Experts, Policies and Procedures, IT</a:t>
          </a:r>
        </a:p>
      </dgm:t>
    </dgm:pt>
    <dgm:pt modelId="{5FE28536-789C-4DEA-A42D-5F67B1D5E93D}" type="parTrans" cxnId="{045E26AC-741C-47D4-9139-7F7B4E10F381}">
      <dgm:prSet/>
      <dgm:spPr/>
      <dgm:t>
        <a:bodyPr/>
        <a:lstStyle/>
        <a:p>
          <a:endParaRPr lang="en-US"/>
        </a:p>
      </dgm:t>
    </dgm:pt>
    <dgm:pt modelId="{F1BCE025-DA7C-434A-A3E8-A9582FBCD030}" type="sibTrans" cxnId="{045E26AC-741C-47D4-9139-7F7B4E10F381}">
      <dgm:prSet/>
      <dgm:spPr/>
      <dgm:t>
        <a:bodyPr/>
        <a:lstStyle/>
        <a:p>
          <a:endParaRPr lang="en-US"/>
        </a:p>
      </dgm:t>
    </dgm:pt>
    <dgm:pt modelId="{8F194F79-34BE-4482-B3DE-80EBD8B2F754}">
      <dgm:prSet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endParaRPr lang="en-US" dirty="0" smtClean="0"/>
        </a:p>
      </dgm:t>
    </dgm:pt>
    <dgm:pt modelId="{751EEFFE-EE46-44B5-B124-5013A4761302}" type="parTrans" cxnId="{6EC38C7D-780E-458E-8636-8CA7266F0653}">
      <dgm:prSet/>
      <dgm:spPr/>
      <dgm:t>
        <a:bodyPr/>
        <a:lstStyle/>
        <a:p>
          <a:endParaRPr lang="en-US"/>
        </a:p>
      </dgm:t>
    </dgm:pt>
    <dgm:pt modelId="{98AB101E-FEF4-48D0-825B-044ECB042214}" type="sibTrans" cxnId="{6EC38C7D-780E-458E-8636-8CA7266F0653}">
      <dgm:prSet/>
      <dgm:spPr/>
      <dgm:t>
        <a:bodyPr/>
        <a:lstStyle/>
        <a:p>
          <a:endParaRPr lang="en-US"/>
        </a:p>
      </dgm:t>
    </dgm:pt>
    <dgm:pt modelId="{C6C5E72B-4D26-4DF3-8F20-BE02124855A5}">
      <dgm:prSet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Clinical Data Capture</a:t>
          </a:r>
        </a:p>
      </dgm:t>
    </dgm:pt>
    <dgm:pt modelId="{434E95CA-1B51-4B9E-8477-40DABB82CCA0}" type="parTrans" cxnId="{97720BE5-072D-40B9-A001-724FFEC06A63}">
      <dgm:prSet/>
      <dgm:spPr/>
      <dgm:t>
        <a:bodyPr/>
        <a:lstStyle/>
        <a:p>
          <a:endParaRPr lang="en-US"/>
        </a:p>
      </dgm:t>
    </dgm:pt>
    <dgm:pt modelId="{12DCFB08-BF23-4C43-A636-89E18244FCB4}" type="sibTrans" cxnId="{97720BE5-072D-40B9-A001-724FFEC06A63}">
      <dgm:prSet/>
      <dgm:spPr/>
      <dgm:t>
        <a:bodyPr/>
        <a:lstStyle/>
        <a:p>
          <a:endParaRPr lang="en-US"/>
        </a:p>
      </dgm:t>
    </dgm:pt>
    <dgm:pt modelId="{2C56DD40-7382-49A6-BB3A-5F5D06A02972}">
      <dgm:prSet phldrT="[Text]"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r>
            <a:rPr lang="en-US" dirty="0" smtClean="0"/>
            <a:t>Timely access to education</a:t>
          </a:r>
          <a:endParaRPr lang="en-US" dirty="0"/>
        </a:p>
      </dgm:t>
    </dgm:pt>
    <dgm:pt modelId="{4E254C65-67C3-4097-B76D-CE165F6A4E31}" type="parTrans" cxnId="{06D40254-BF96-429A-8A78-A3F413E7A651}">
      <dgm:prSet/>
      <dgm:spPr/>
      <dgm:t>
        <a:bodyPr/>
        <a:lstStyle/>
        <a:p>
          <a:endParaRPr lang="en-US"/>
        </a:p>
      </dgm:t>
    </dgm:pt>
    <dgm:pt modelId="{5A7F7AE4-1D91-49BF-B56F-78B89A17B8BA}" type="sibTrans" cxnId="{06D40254-BF96-429A-8A78-A3F413E7A651}">
      <dgm:prSet/>
      <dgm:spPr/>
      <dgm:t>
        <a:bodyPr/>
        <a:lstStyle/>
        <a:p>
          <a:endParaRPr lang="en-US"/>
        </a:p>
      </dgm:t>
    </dgm:pt>
    <dgm:pt modelId="{0A018E93-FE87-4C95-B225-7FB1572DAB0C}">
      <dgm:prSet phldrT="[Text]"/>
      <dgm:spPr>
        <a:ln>
          <a:solidFill>
            <a:srgbClr val="898F4B">
              <a:alpha val="90000"/>
            </a:srgbClr>
          </a:solidFill>
        </a:ln>
      </dgm:spPr>
      <dgm:t>
        <a:bodyPr/>
        <a:lstStyle/>
        <a:p>
          <a:endParaRPr lang="en-US" dirty="0"/>
        </a:p>
      </dgm:t>
    </dgm:pt>
    <dgm:pt modelId="{571DC292-1260-45DF-97EE-5EE56A9C439D}" type="parTrans" cxnId="{E94FBD05-A95A-458C-83AF-2DE6A8995C07}">
      <dgm:prSet/>
      <dgm:spPr/>
      <dgm:t>
        <a:bodyPr/>
        <a:lstStyle/>
        <a:p>
          <a:endParaRPr lang="en-US"/>
        </a:p>
      </dgm:t>
    </dgm:pt>
    <dgm:pt modelId="{2D116AC5-E95F-478A-A996-4E84F19B8059}" type="sibTrans" cxnId="{E94FBD05-A95A-458C-83AF-2DE6A8995C07}">
      <dgm:prSet/>
      <dgm:spPr/>
      <dgm:t>
        <a:bodyPr/>
        <a:lstStyle/>
        <a:p>
          <a:endParaRPr lang="en-US"/>
        </a:p>
      </dgm:t>
    </dgm:pt>
    <dgm:pt modelId="{F2E94709-E5E7-4371-BCDF-2E2EDCCED7DD}" type="pres">
      <dgm:prSet presAssocID="{8A154B95-6CD2-43BD-AF01-B5CBEADDA8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8EBAFD-1E72-4BFE-A271-9564414309AA}" type="pres">
      <dgm:prSet presAssocID="{B87EF8F5-0AE8-4F69-8346-9BF9663EA9DB}" presName="composite" presStyleCnt="0"/>
      <dgm:spPr/>
    </dgm:pt>
    <dgm:pt modelId="{0B7BC1DC-413D-4BD8-ADD8-D7967662AE95}" type="pres">
      <dgm:prSet presAssocID="{B87EF8F5-0AE8-4F69-8346-9BF9663EA9DB}" presName="parTx" presStyleLbl="alignNode1" presStyleIdx="0" presStyleCnt="2" custScaleX="153710" custLinFactNeighborX="-1" custLinFactNeighborY="6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27C9B-83ED-4187-8041-FA3844C49974}" type="pres">
      <dgm:prSet presAssocID="{B87EF8F5-0AE8-4F69-8346-9BF9663EA9DB}" presName="desTx" presStyleLbl="alignAccFollowNode1" presStyleIdx="0" presStyleCnt="2" custScaleX="153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138A4-8237-4CA0-8C5F-51DDBEE81F2B}" type="pres">
      <dgm:prSet presAssocID="{8E945574-9812-43D4-8373-3EBE1DF8EDF4}" presName="space" presStyleCnt="0"/>
      <dgm:spPr/>
    </dgm:pt>
    <dgm:pt modelId="{CBA5E3D3-C2B1-4E52-A6DF-AA83073917F5}" type="pres">
      <dgm:prSet presAssocID="{BBD5B0E3-994D-42E4-AE35-392BF229A37C}" presName="composite" presStyleCnt="0"/>
      <dgm:spPr/>
    </dgm:pt>
    <dgm:pt modelId="{EB7A412E-09C7-40BA-B0D2-C8400606084A}" type="pres">
      <dgm:prSet presAssocID="{BBD5B0E3-994D-42E4-AE35-392BF229A37C}" presName="parTx" presStyleLbl="alignNode1" presStyleIdx="1" presStyleCnt="2" custScaleX="92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79BCA-082D-4DB3-A31F-418C436FF42F}" type="pres">
      <dgm:prSet presAssocID="{BBD5B0E3-994D-42E4-AE35-392BF229A37C}" presName="desTx" presStyleLbl="alignAccFollowNode1" presStyleIdx="1" presStyleCnt="2" custScaleX="92189" custLinFactNeighborY="-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10A35-469A-400B-AB2A-F8B59B231F0B}" type="presOf" srcId="{B87EF8F5-0AE8-4F69-8346-9BF9663EA9DB}" destId="{0B7BC1DC-413D-4BD8-ADD8-D7967662AE95}" srcOrd="0" destOrd="0" presId="urn:microsoft.com/office/officeart/2005/8/layout/hList1"/>
    <dgm:cxn modelId="{6EC38C7D-780E-458E-8636-8CA7266F0653}" srcId="{CF507105-F04D-440E-BD13-7F78EB699DE8}" destId="{8F194F79-34BE-4482-B3DE-80EBD8B2F754}" srcOrd="0" destOrd="0" parTransId="{751EEFFE-EE46-44B5-B124-5013A4761302}" sibTransId="{98AB101E-FEF4-48D0-825B-044ECB042214}"/>
    <dgm:cxn modelId="{B1A1A954-05A3-4965-8DED-AE8E062FF6E8}" type="presOf" srcId="{8E52739E-A6AA-4E68-B2E2-F7CCF3FD1EFD}" destId="{7BD79BCA-082D-4DB3-A31F-418C436FF42F}" srcOrd="0" destOrd="0" presId="urn:microsoft.com/office/officeart/2005/8/layout/hList1"/>
    <dgm:cxn modelId="{14AE4D65-3870-44DA-9B6B-1DAB0167ABC1}" srcId="{8A154B95-6CD2-43BD-AF01-B5CBEADDA8E0}" destId="{BBD5B0E3-994D-42E4-AE35-392BF229A37C}" srcOrd="1" destOrd="0" parTransId="{B0AD3E31-05C2-4F96-9FEA-C254EE98374A}" sibTransId="{679D7A70-6DEA-4257-9AC1-9F8333441EAB}"/>
    <dgm:cxn modelId="{214CA830-7EB8-4749-BB2D-706699FA6CE6}" type="presOf" srcId="{0A018E93-FE87-4C95-B225-7FB1572DAB0C}" destId="{90C27C9B-83ED-4187-8041-FA3844C49974}" srcOrd="0" destOrd="1" presId="urn:microsoft.com/office/officeart/2005/8/layout/hList1"/>
    <dgm:cxn modelId="{045E26AC-741C-47D4-9139-7F7B4E10F381}" srcId="{2C56DD40-7382-49A6-BB3A-5F5D06A02972}" destId="{CF507105-F04D-440E-BD13-7F78EB699DE8}" srcOrd="0" destOrd="0" parTransId="{5FE28536-789C-4DEA-A42D-5F67B1D5E93D}" sibTransId="{F1BCE025-DA7C-434A-A3E8-A9582FBCD030}"/>
    <dgm:cxn modelId="{5EAB832A-DD80-4C38-A251-1A0FF3329F91}" type="presOf" srcId="{8A154B95-6CD2-43BD-AF01-B5CBEADDA8E0}" destId="{F2E94709-E5E7-4371-BCDF-2E2EDCCED7DD}" srcOrd="0" destOrd="0" presId="urn:microsoft.com/office/officeart/2005/8/layout/hList1"/>
    <dgm:cxn modelId="{E94FBD05-A95A-458C-83AF-2DE6A8995C07}" srcId="{B87EF8F5-0AE8-4F69-8346-9BF9663EA9DB}" destId="{0A018E93-FE87-4C95-B225-7FB1572DAB0C}" srcOrd="1" destOrd="0" parTransId="{571DC292-1260-45DF-97EE-5EE56A9C439D}" sibTransId="{2D116AC5-E95F-478A-A996-4E84F19B8059}"/>
    <dgm:cxn modelId="{A118CC42-243D-4C8F-B753-7FFD84F2C4C4}" type="presOf" srcId="{2C56DD40-7382-49A6-BB3A-5F5D06A02972}" destId="{90C27C9B-83ED-4187-8041-FA3844C49974}" srcOrd="0" destOrd="2" presId="urn:microsoft.com/office/officeart/2005/8/layout/hList1"/>
    <dgm:cxn modelId="{97720BE5-072D-40B9-A001-724FFEC06A63}" srcId="{B87EF8F5-0AE8-4F69-8346-9BF9663EA9DB}" destId="{C6C5E72B-4D26-4DF3-8F20-BE02124855A5}" srcOrd="3" destOrd="0" parTransId="{434E95CA-1B51-4B9E-8477-40DABB82CCA0}" sibTransId="{12DCFB08-BF23-4C43-A636-89E18244FCB4}"/>
    <dgm:cxn modelId="{2D248F5B-6DE8-437C-870B-8D8B66B7A3EF}" type="presOf" srcId="{F5D7D588-396A-408F-AED1-B781B1133B1E}" destId="{7BD79BCA-082D-4DB3-A31F-418C436FF42F}" srcOrd="0" destOrd="3" presId="urn:microsoft.com/office/officeart/2005/8/layout/hList1"/>
    <dgm:cxn modelId="{06D40254-BF96-429A-8A78-A3F413E7A651}" srcId="{B87EF8F5-0AE8-4F69-8346-9BF9663EA9DB}" destId="{2C56DD40-7382-49A6-BB3A-5F5D06A02972}" srcOrd="2" destOrd="0" parTransId="{4E254C65-67C3-4097-B76D-CE165F6A4E31}" sibTransId="{5A7F7AE4-1D91-49BF-B56F-78B89A17B8BA}"/>
    <dgm:cxn modelId="{FED64E40-0F74-4FD5-8575-D40A06BE7F12}" type="presOf" srcId="{C6C5E72B-4D26-4DF3-8F20-BE02124855A5}" destId="{90C27C9B-83ED-4187-8041-FA3844C49974}" srcOrd="0" destOrd="5" presId="urn:microsoft.com/office/officeart/2005/8/layout/hList1"/>
    <dgm:cxn modelId="{604B5EA3-0191-41CF-A064-83B61A34A61A}" srcId="{BBD5B0E3-994D-42E4-AE35-392BF229A37C}" destId="{F5D7D588-396A-408F-AED1-B781B1133B1E}" srcOrd="3" destOrd="0" parTransId="{9A3EFB70-B07B-461A-9A24-0165BCAAB8B2}" sibTransId="{CFEC3ED7-6848-43FA-B905-E521D3F49A36}"/>
    <dgm:cxn modelId="{54CEF7C2-BE77-4D53-BE76-2C46087BB5EC}" srcId="{BBD5B0E3-994D-42E4-AE35-392BF229A37C}" destId="{D37DD51F-48A9-481B-AE1C-0850A0B97047}" srcOrd="1" destOrd="0" parTransId="{99DC7267-5F37-44A2-B31F-7BC10C0033E2}" sibTransId="{174C2254-418D-4DD5-BAEF-1A29F6FEA029}"/>
    <dgm:cxn modelId="{588A3CD4-629F-4CD8-9466-9543B1C4E7B7}" srcId="{BBD5B0E3-994D-42E4-AE35-392BF229A37C}" destId="{1E2E3104-C317-4AAD-AF0B-32D0785481C8}" srcOrd="2" destOrd="0" parTransId="{2544F789-1B72-400B-B213-4F896A71E666}" sibTransId="{716430B7-F786-43FF-938A-1AF892827781}"/>
    <dgm:cxn modelId="{4E3295BD-A219-490E-A4D0-9DF7D103ECBA}" type="presOf" srcId="{438C0F7B-D33E-463E-A3B9-5DD6AB50324E}" destId="{90C27C9B-83ED-4187-8041-FA3844C49974}" srcOrd="0" destOrd="0" presId="urn:microsoft.com/office/officeart/2005/8/layout/hList1"/>
    <dgm:cxn modelId="{D71BC48C-5AA5-4FF3-BFDA-BBD1D3525BE8}" type="presOf" srcId="{1E2E3104-C317-4AAD-AF0B-32D0785481C8}" destId="{7BD79BCA-082D-4DB3-A31F-418C436FF42F}" srcOrd="0" destOrd="2" presId="urn:microsoft.com/office/officeart/2005/8/layout/hList1"/>
    <dgm:cxn modelId="{4E7BDC82-83FE-4840-BDE4-1376B25B2C08}" type="presOf" srcId="{EA88EE7A-F42E-4BB0-9A78-D21EA2599DF8}" destId="{7BD79BCA-082D-4DB3-A31F-418C436FF42F}" srcOrd="0" destOrd="4" presId="urn:microsoft.com/office/officeart/2005/8/layout/hList1"/>
    <dgm:cxn modelId="{F6F33CF5-A5C2-48D5-A7C6-F883C63E967D}" srcId="{B87EF8F5-0AE8-4F69-8346-9BF9663EA9DB}" destId="{438C0F7B-D33E-463E-A3B9-5DD6AB50324E}" srcOrd="0" destOrd="0" parTransId="{1E2F05B6-0032-4293-AE4E-F93224210ECD}" sibTransId="{AE62F1EF-7E22-4A64-A6C1-3988F77EE3F1}"/>
    <dgm:cxn modelId="{04C54FD0-F7F1-4F8B-AFAF-7E8C6669A1F6}" type="presOf" srcId="{BBD5B0E3-994D-42E4-AE35-392BF229A37C}" destId="{EB7A412E-09C7-40BA-B0D2-C8400606084A}" srcOrd="0" destOrd="0" presId="urn:microsoft.com/office/officeart/2005/8/layout/hList1"/>
    <dgm:cxn modelId="{E97423AA-161B-4BDD-A72F-141201395DF1}" type="presOf" srcId="{8F194F79-34BE-4482-B3DE-80EBD8B2F754}" destId="{90C27C9B-83ED-4187-8041-FA3844C49974}" srcOrd="0" destOrd="4" presId="urn:microsoft.com/office/officeart/2005/8/layout/hList1"/>
    <dgm:cxn modelId="{09B306DF-8B94-44E4-AFB3-5F8B983BB11F}" srcId="{BBD5B0E3-994D-42E4-AE35-392BF229A37C}" destId="{8E52739E-A6AA-4E68-B2E2-F7CCF3FD1EFD}" srcOrd="0" destOrd="0" parTransId="{94F69DC4-635C-4720-910F-06FD21590A00}" sibTransId="{F133EBDD-A34B-4062-A98E-E458F13580EE}"/>
    <dgm:cxn modelId="{E1311C98-C4DE-479C-8A3D-528E68189963}" srcId="{BBD5B0E3-994D-42E4-AE35-392BF229A37C}" destId="{EA88EE7A-F42E-4BB0-9A78-D21EA2599DF8}" srcOrd="4" destOrd="0" parTransId="{AE1FBABC-A829-4D2F-ACB9-450423D57213}" sibTransId="{1F307AC5-ED1E-47A2-8461-D3728717735B}"/>
    <dgm:cxn modelId="{B12EAC9B-348C-462D-B8DE-97C62ABF5A3D}" type="presOf" srcId="{CF507105-F04D-440E-BD13-7F78EB699DE8}" destId="{90C27C9B-83ED-4187-8041-FA3844C49974}" srcOrd="0" destOrd="3" presId="urn:microsoft.com/office/officeart/2005/8/layout/hList1"/>
    <dgm:cxn modelId="{250F85F2-8548-417E-866A-73F27C87495F}" type="presOf" srcId="{D37DD51F-48A9-481B-AE1C-0850A0B97047}" destId="{7BD79BCA-082D-4DB3-A31F-418C436FF42F}" srcOrd="0" destOrd="1" presId="urn:microsoft.com/office/officeart/2005/8/layout/hList1"/>
    <dgm:cxn modelId="{DA76CCAE-E1C2-46DF-A661-D21BE95D4C34}" srcId="{8A154B95-6CD2-43BD-AF01-B5CBEADDA8E0}" destId="{B87EF8F5-0AE8-4F69-8346-9BF9663EA9DB}" srcOrd="0" destOrd="0" parTransId="{C5F735AD-10BA-47B8-A955-2EECD4254B64}" sibTransId="{8E945574-9812-43D4-8373-3EBE1DF8EDF4}"/>
    <dgm:cxn modelId="{E78C439D-1803-4236-B448-A75DF06B6E85}" type="presParOf" srcId="{F2E94709-E5E7-4371-BCDF-2E2EDCCED7DD}" destId="{ED8EBAFD-1E72-4BFE-A271-9564414309AA}" srcOrd="0" destOrd="0" presId="urn:microsoft.com/office/officeart/2005/8/layout/hList1"/>
    <dgm:cxn modelId="{C7DDD69A-244E-4CB4-8C98-82D6832642A9}" type="presParOf" srcId="{ED8EBAFD-1E72-4BFE-A271-9564414309AA}" destId="{0B7BC1DC-413D-4BD8-ADD8-D7967662AE95}" srcOrd="0" destOrd="0" presId="urn:microsoft.com/office/officeart/2005/8/layout/hList1"/>
    <dgm:cxn modelId="{DAEADEDF-D0E5-4B92-90E5-CBD01EC926FD}" type="presParOf" srcId="{ED8EBAFD-1E72-4BFE-A271-9564414309AA}" destId="{90C27C9B-83ED-4187-8041-FA3844C49974}" srcOrd="1" destOrd="0" presId="urn:microsoft.com/office/officeart/2005/8/layout/hList1"/>
    <dgm:cxn modelId="{55FBBC67-B442-40F4-92C5-438EDF1D976D}" type="presParOf" srcId="{F2E94709-E5E7-4371-BCDF-2E2EDCCED7DD}" destId="{8C0138A4-8237-4CA0-8C5F-51DDBEE81F2B}" srcOrd="1" destOrd="0" presId="urn:microsoft.com/office/officeart/2005/8/layout/hList1"/>
    <dgm:cxn modelId="{E37CFF0A-2685-49C3-ADF5-046CF19C84FA}" type="presParOf" srcId="{F2E94709-E5E7-4371-BCDF-2E2EDCCED7DD}" destId="{CBA5E3D3-C2B1-4E52-A6DF-AA83073917F5}" srcOrd="2" destOrd="0" presId="urn:microsoft.com/office/officeart/2005/8/layout/hList1"/>
    <dgm:cxn modelId="{63CED122-EDD1-4F37-BD92-C561C2A889EB}" type="presParOf" srcId="{CBA5E3D3-C2B1-4E52-A6DF-AA83073917F5}" destId="{EB7A412E-09C7-40BA-B0D2-C8400606084A}" srcOrd="0" destOrd="0" presId="urn:microsoft.com/office/officeart/2005/8/layout/hList1"/>
    <dgm:cxn modelId="{8273D49F-7B64-47AE-872E-07BBBE9E7861}" type="presParOf" srcId="{CBA5E3D3-C2B1-4E52-A6DF-AA83073917F5}" destId="{7BD79BCA-082D-4DB3-A31F-418C436FF4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BC1DC-413D-4BD8-ADD8-D7967662AE95}">
      <dsp:nvSpPr>
        <dsp:cNvPr id="0" name=""/>
        <dsp:cNvSpPr/>
      </dsp:nvSpPr>
      <dsp:spPr>
        <a:xfrm>
          <a:off x="4894" y="45424"/>
          <a:ext cx="4590944" cy="547200"/>
        </a:xfrm>
        <a:prstGeom prst="rect">
          <a:avLst/>
        </a:prstGeom>
        <a:solidFill>
          <a:srgbClr val="898F4B"/>
        </a:solidFill>
        <a:ln w="25400" cap="flat" cmpd="sng" algn="ctr">
          <a:solidFill>
            <a:srgbClr val="898F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Challenges</a:t>
          </a:r>
          <a:endParaRPr lang="en-US" sz="1900" kern="1200" dirty="0"/>
        </a:p>
      </dsp:txBody>
      <dsp:txXfrm>
        <a:off x="4894" y="45424"/>
        <a:ext cx="4590944" cy="547200"/>
      </dsp:txXfrm>
    </dsp:sp>
    <dsp:sp modelId="{90C27C9B-83ED-4187-8041-FA3844C49974}">
      <dsp:nvSpPr>
        <dsp:cNvPr id="0" name=""/>
        <dsp:cNvSpPr/>
      </dsp:nvSpPr>
      <dsp:spPr>
        <a:xfrm>
          <a:off x="9284" y="555858"/>
          <a:ext cx="4582223" cy="33978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8F4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Educational content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Timely access to education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Gatekeepers: Business Leaders, Subject Matter Experts, Policies and Procedures, IT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Clinical Data Capture</a:t>
          </a:r>
        </a:p>
      </dsp:txBody>
      <dsp:txXfrm>
        <a:off x="9284" y="555858"/>
        <a:ext cx="4582223" cy="3397883"/>
      </dsp:txXfrm>
    </dsp:sp>
    <dsp:sp modelId="{EB7A412E-09C7-40BA-B0D2-C8400606084A}">
      <dsp:nvSpPr>
        <dsp:cNvPr id="0" name=""/>
        <dsp:cNvSpPr/>
      </dsp:nvSpPr>
      <dsp:spPr>
        <a:xfrm>
          <a:off x="5014865" y="8658"/>
          <a:ext cx="2751759" cy="547200"/>
        </a:xfrm>
        <a:prstGeom prst="rect">
          <a:avLst/>
        </a:prstGeom>
        <a:solidFill>
          <a:srgbClr val="898F4B"/>
        </a:solidFill>
        <a:ln w="25400" cap="flat" cmpd="sng" algn="ctr">
          <a:solidFill>
            <a:srgbClr val="898F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Actions</a:t>
          </a:r>
          <a:endParaRPr lang="en-US" sz="1900" kern="1200" dirty="0"/>
        </a:p>
      </dsp:txBody>
      <dsp:txXfrm>
        <a:off x="5014865" y="8658"/>
        <a:ext cx="2751759" cy="547200"/>
      </dsp:txXfrm>
    </dsp:sp>
    <dsp:sp modelId="{7BD79BCA-082D-4DB3-A31F-418C436FF42F}">
      <dsp:nvSpPr>
        <dsp:cNvPr id="0" name=""/>
        <dsp:cNvSpPr/>
      </dsp:nvSpPr>
      <dsp:spPr>
        <a:xfrm>
          <a:off x="5014014" y="543048"/>
          <a:ext cx="2753461" cy="33978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8F4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Senior leadership team support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Education strategy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Creation of a collaborative learning environment</a:t>
          </a:r>
        </a:p>
      </dsp:txBody>
      <dsp:txXfrm>
        <a:off x="5014014" y="543048"/>
        <a:ext cx="2753461" cy="3397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2EE-6F9A-4C9E-8420-17EE9DF2CB28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A3118-9A61-4B70-B995-508A2187A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4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A3118-9A61-4B70-B995-508A2187A4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A3118-9A61-4B70-B995-508A2187A4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A3118-9A61-4B70-B995-508A2187A4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B27FE-3219-4BF3-8701-FA00360656A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08A8C-02C4-4F9C-99C5-BE705FD33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00800"/>
            <a:ext cx="17256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B27FE-3219-4BF3-8701-FA00360656A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8A8C-02C4-4F9C-99C5-BE705FD33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0"/>
            <a:ext cx="7772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86000"/>
            <a:ext cx="77724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3FCB27FE-3219-4BF3-8701-FA00360656A3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itchFamily="34" charset="0"/>
              </a:defRPr>
            </a:lvl1pPr>
          </a:lstStyle>
          <a:p>
            <a:fld id="{38D08A8C-02C4-4F9C-99C5-BE705FD333F3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29" descr="D:\My Documents\-- Communications\-- Templates\PP Mastheads\MASTER EN\CBI_PPT_MASTER_Masthead_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55400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75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7500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50000"/>
        <a:buFont typeface="Wingdings" pitchFamily="2" charset="2"/>
        <a:buChar char="à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50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50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50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50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914F"/>
        </a:buClr>
        <a:buSzPct val="50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49375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Team–Based Care</a:t>
            </a:r>
            <a:br>
              <a:rPr lang="en-US" dirty="0" smtClean="0"/>
            </a:br>
            <a:r>
              <a:rPr lang="en-US" dirty="0" smtClean="0"/>
              <a:t> Enabling Diverse Teams to Collaborate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2017 Home Care Summit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7467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Tom Carter</a:t>
            </a:r>
          </a:p>
          <a:p>
            <a:pPr algn="l"/>
            <a:r>
              <a:rPr lang="en-US" sz="2800" dirty="0" smtClean="0"/>
              <a:t>Director of Clinical Education  </a:t>
            </a:r>
          </a:p>
          <a:p>
            <a:pPr algn="l"/>
            <a:r>
              <a:rPr lang="en-US" sz="2800" dirty="0" smtClean="0"/>
              <a:t>CBI Health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35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Components of Building a Network Wide</a:t>
            </a:r>
            <a:br>
              <a:rPr lang="en-US" sz="2400" dirty="0" smtClean="0"/>
            </a:br>
            <a:r>
              <a:rPr lang="en-US" sz="2400" dirty="0" smtClean="0"/>
              <a:t> Clinical Education Function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89634"/>
            <a:ext cx="3505200" cy="35988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Talent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Awareness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Knowledge Sharing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Value Creation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Building a Community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399"/>
            <a:ext cx="4495799" cy="365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0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162800" cy="1089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Education Collaboration Challenge</a:t>
            </a:r>
            <a:endParaRPr lang="en-US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09307304"/>
              </p:ext>
            </p:extLst>
          </p:nvPr>
        </p:nvGraphicFramePr>
        <p:xfrm>
          <a:off x="685800" y="2514600"/>
          <a:ext cx="7772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5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78" y="1933517"/>
            <a:ext cx="7772400" cy="5397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Talent Attraction and Development are Critical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94" y="2590800"/>
            <a:ext cx="5105400" cy="4267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Recruitment program for key suites of services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Promoting CBI as a preferred employer of clinical talent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Opportunities to work with Subject Matter Experts on key projects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Opportunities to move between teams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Learning Circle – curated content and collaborative learning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Peer to Peer skills training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we are doing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363205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71" y="4114800"/>
            <a:ext cx="3416029" cy="243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539750"/>
          </a:xfrm>
        </p:spPr>
        <p:txBody>
          <a:bodyPr/>
          <a:lstStyle/>
          <a:p>
            <a:r>
              <a:rPr lang="en-US" sz="2800" dirty="0" smtClean="0"/>
              <a:t>Raising Awareness of Collaborative Education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1"/>
            <a:ext cx="7772400" cy="1676400"/>
          </a:xfrm>
        </p:spPr>
        <p:txBody>
          <a:bodyPr/>
          <a:lstStyle/>
          <a:p>
            <a:r>
              <a:rPr lang="en-US" sz="2400" dirty="0" smtClean="0"/>
              <a:t>Senior level and clinicians</a:t>
            </a:r>
          </a:p>
          <a:p>
            <a:r>
              <a:rPr lang="en-US" sz="2400" dirty="0" smtClean="0"/>
              <a:t>Internal town hall presentations</a:t>
            </a:r>
          </a:p>
          <a:p>
            <a:r>
              <a:rPr lang="en-US" sz="2400" dirty="0" smtClean="0"/>
              <a:t>Ongoing engagement with business leaders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27800"/>
            <a:ext cx="7772400" cy="539750"/>
          </a:xfrm>
        </p:spPr>
        <p:txBody>
          <a:bodyPr/>
          <a:lstStyle/>
          <a:p>
            <a:r>
              <a:rPr lang="en-US" sz="2400" dirty="0" smtClean="0"/>
              <a:t>Knowledge Sharing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90666"/>
            <a:ext cx="4191000" cy="3581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Best practice meetings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Clinical education </a:t>
            </a:r>
            <a:r>
              <a:rPr lang="en-US" sz="2000" dirty="0"/>
              <a:t>l</a:t>
            </a:r>
            <a:r>
              <a:rPr lang="en-US" sz="2000" dirty="0" smtClean="0"/>
              <a:t>eadership team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Cross functional working groups – Delivery Circles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Virtual internal </a:t>
            </a:r>
            <a:r>
              <a:rPr lang="en-US" sz="2000" dirty="0"/>
              <a:t>e</a:t>
            </a:r>
            <a:r>
              <a:rPr lang="en-US" sz="2000" dirty="0" smtClean="0"/>
              <a:t>ducation conferencing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67" y="1447800"/>
            <a:ext cx="2941338" cy="116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2" y="2514600"/>
            <a:ext cx="4587464" cy="38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Value Creation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5257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Focused on value enablement although not all initiatives create measurable value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Some satisfy strategic or tactical goals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Focuses efforts on education initiatives that create value and also on time to value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Collaborative learning creates value in partnership with other functions</a:t>
            </a:r>
            <a:endParaRPr lang="en-US" sz="2000" dirty="0"/>
          </a:p>
        </p:txBody>
      </p:sp>
      <p:pic>
        <p:nvPicPr>
          <p:cNvPr id="1026" name="Picture 2" descr="J:\Marketing\CBI Health Group\Images\PLEXMAN\Plexman Deliverables Second Selects FINAL\Plexman Deliverables Second Selects FINAL A\8x10 JPEG\CBI_AX_010916_ML2089_RGB_8x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80730"/>
            <a:ext cx="3352800" cy="27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5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Building a Community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9708"/>
            <a:ext cx="3810000" cy="3312404"/>
          </a:xfrm>
        </p:spPr>
        <p:txBody>
          <a:bodyPr/>
          <a:lstStyle/>
          <a:p>
            <a:r>
              <a:rPr lang="en-US" sz="2000" dirty="0" smtClean="0"/>
              <a:t>Learning Circle</a:t>
            </a:r>
          </a:p>
          <a:p>
            <a:r>
              <a:rPr lang="en-US" sz="2000" dirty="0" smtClean="0"/>
              <a:t>Collaboration forums</a:t>
            </a:r>
          </a:p>
          <a:p>
            <a:r>
              <a:rPr lang="en-US" sz="2000" dirty="0" smtClean="0"/>
              <a:t>Cross functional working groups</a:t>
            </a:r>
          </a:p>
          <a:p>
            <a:r>
              <a:rPr lang="en-US" sz="2000" dirty="0" smtClean="0"/>
              <a:t>Best practices</a:t>
            </a:r>
          </a:p>
          <a:p>
            <a:r>
              <a:rPr lang="en-US" sz="2000" dirty="0" smtClean="0"/>
              <a:t>Celebrating success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548"/>
            <a:ext cx="3444408" cy="32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772400" cy="5397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876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" y="4510135"/>
            <a:ext cx="8962931" cy="9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24" y="2743200"/>
            <a:ext cx="6305676" cy="4412050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35463" y="1339755"/>
            <a:ext cx="54181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>
              <a:defRPr/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CBI offers a suite of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" y="1676400"/>
            <a:ext cx="4355469" cy="21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My mandate is Clinical Education and Research – Not business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76729"/>
            <a:ext cx="5257800" cy="3687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Leveraging a </a:t>
            </a:r>
            <a:r>
              <a:rPr lang="en-US" b="1" dirty="0" smtClean="0"/>
              <a:t>talent rich </a:t>
            </a:r>
            <a:r>
              <a:rPr lang="en-US" dirty="0" smtClean="0"/>
              <a:t>and </a:t>
            </a:r>
            <a:r>
              <a:rPr lang="en-US" b="1" dirty="0" smtClean="0"/>
              <a:t>diverse </a:t>
            </a:r>
            <a:r>
              <a:rPr lang="en-US" dirty="0" smtClean="0"/>
              <a:t>group of clinical teams</a:t>
            </a:r>
          </a:p>
          <a:p>
            <a:pPr lvl="1"/>
            <a:r>
              <a:rPr lang="en-US" dirty="0" smtClean="0"/>
              <a:t>Provide seamless care across settings</a:t>
            </a:r>
          </a:p>
          <a:p>
            <a:pPr lvl="1"/>
            <a:r>
              <a:rPr lang="en-US" dirty="0" smtClean="0"/>
              <a:t>“People like you” – clustering expertise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Relationships – network wide</a:t>
            </a:r>
          </a:p>
          <a:p>
            <a:r>
              <a:rPr lang="en-US" dirty="0" smtClean="0"/>
              <a:t>Link to external stakeholders</a:t>
            </a:r>
          </a:p>
          <a:p>
            <a:r>
              <a:rPr lang="en-US" dirty="0" smtClean="0"/>
              <a:t>Data driven </a:t>
            </a:r>
            <a:r>
              <a:rPr lang="en-US" dirty="0"/>
              <a:t>d</a:t>
            </a:r>
            <a:r>
              <a:rPr lang="en-US" dirty="0" smtClean="0"/>
              <a:t>ecision </a:t>
            </a:r>
            <a:r>
              <a:rPr lang="en-US" dirty="0"/>
              <a:t>m</a:t>
            </a:r>
            <a:r>
              <a:rPr lang="en-US" dirty="0" smtClean="0"/>
              <a:t>aking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49" y="3200399"/>
            <a:ext cx="3810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My Journey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3962400" cy="3962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Been in role for 18 months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Started with teams that existed in a number of business units – fewer than 20 education leads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Have built to 60 education leads with teams enabling all segments of services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556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41" y="1365249"/>
            <a:ext cx="7772400" cy="5397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Teams are organized in a hub and spoke model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94780" y="1828800"/>
            <a:ext cx="5361488" cy="4953001"/>
            <a:chOff x="1831688" y="1632567"/>
            <a:chExt cx="5484673" cy="5602950"/>
          </a:xfrm>
        </p:grpSpPr>
        <p:sp>
          <p:nvSpPr>
            <p:cNvPr id="19" name="Freeform 18"/>
            <p:cNvSpPr/>
            <p:nvPr/>
          </p:nvSpPr>
          <p:spPr>
            <a:xfrm>
              <a:off x="3790932" y="1632567"/>
              <a:ext cx="1562134" cy="1634337"/>
            </a:xfrm>
            <a:custGeom>
              <a:avLst/>
              <a:gdLst>
                <a:gd name="connsiteX0" fmla="*/ 0 w 1114462"/>
                <a:gd name="connsiteY0" fmla="*/ 557231 h 1114462"/>
                <a:gd name="connsiteX1" fmla="*/ 557231 w 1114462"/>
                <a:gd name="connsiteY1" fmla="*/ 0 h 1114462"/>
                <a:gd name="connsiteX2" fmla="*/ 1114462 w 1114462"/>
                <a:gd name="connsiteY2" fmla="*/ 557231 h 1114462"/>
                <a:gd name="connsiteX3" fmla="*/ 557231 w 1114462"/>
                <a:gd name="connsiteY3" fmla="*/ 1114462 h 1114462"/>
                <a:gd name="connsiteX4" fmla="*/ 0 w 1114462"/>
                <a:gd name="connsiteY4" fmla="*/ 557231 h 11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62" h="1114462">
                  <a:moveTo>
                    <a:pt x="0" y="557231"/>
                  </a:moveTo>
                  <a:cubicBezTo>
                    <a:pt x="0" y="249481"/>
                    <a:pt x="249481" y="0"/>
                    <a:pt x="557231" y="0"/>
                  </a:cubicBezTo>
                  <a:cubicBezTo>
                    <a:pt x="864981" y="0"/>
                    <a:pt x="1114462" y="249481"/>
                    <a:pt x="1114462" y="557231"/>
                  </a:cubicBezTo>
                  <a:cubicBezTo>
                    <a:pt x="1114462" y="864981"/>
                    <a:pt x="864981" y="1114462"/>
                    <a:pt x="557231" y="1114462"/>
                  </a:cubicBezTo>
                  <a:cubicBezTo>
                    <a:pt x="249481" y="1114462"/>
                    <a:pt x="0" y="864981"/>
                    <a:pt x="0" y="557231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449" tIns="178449" rIns="178449" bIns="1784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Home Health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54227" y="3689632"/>
              <a:ext cx="1562134" cy="1634337"/>
            </a:xfrm>
            <a:custGeom>
              <a:avLst/>
              <a:gdLst>
                <a:gd name="connsiteX0" fmla="*/ 0 w 1114462"/>
                <a:gd name="connsiteY0" fmla="*/ 557231 h 1114462"/>
                <a:gd name="connsiteX1" fmla="*/ 557231 w 1114462"/>
                <a:gd name="connsiteY1" fmla="*/ 0 h 1114462"/>
                <a:gd name="connsiteX2" fmla="*/ 1114462 w 1114462"/>
                <a:gd name="connsiteY2" fmla="*/ 557231 h 1114462"/>
                <a:gd name="connsiteX3" fmla="*/ 557231 w 1114462"/>
                <a:gd name="connsiteY3" fmla="*/ 1114462 h 1114462"/>
                <a:gd name="connsiteX4" fmla="*/ 0 w 1114462"/>
                <a:gd name="connsiteY4" fmla="*/ 557231 h 11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62" h="1114462">
                  <a:moveTo>
                    <a:pt x="0" y="557231"/>
                  </a:moveTo>
                  <a:cubicBezTo>
                    <a:pt x="0" y="249481"/>
                    <a:pt x="249481" y="0"/>
                    <a:pt x="557231" y="0"/>
                  </a:cubicBezTo>
                  <a:cubicBezTo>
                    <a:pt x="864981" y="0"/>
                    <a:pt x="1114462" y="249481"/>
                    <a:pt x="1114462" y="557231"/>
                  </a:cubicBezTo>
                  <a:cubicBezTo>
                    <a:pt x="1114462" y="864981"/>
                    <a:pt x="864981" y="1114462"/>
                    <a:pt x="557231" y="1114462"/>
                  </a:cubicBezTo>
                  <a:cubicBezTo>
                    <a:pt x="249481" y="1114462"/>
                    <a:pt x="0" y="864981"/>
                    <a:pt x="0" y="557231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449" tIns="178449" rIns="178449" bIns="1784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Rehab Clinics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790932" y="5601180"/>
              <a:ext cx="1562134" cy="1634337"/>
            </a:xfrm>
            <a:custGeom>
              <a:avLst/>
              <a:gdLst>
                <a:gd name="connsiteX0" fmla="*/ 0 w 1114462"/>
                <a:gd name="connsiteY0" fmla="*/ 557231 h 1114462"/>
                <a:gd name="connsiteX1" fmla="*/ 557231 w 1114462"/>
                <a:gd name="connsiteY1" fmla="*/ 0 h 1114462"/>
                <a:gd name="connsiteX2" fmla="*/ 1114462 w 1114462"/>
                <a:gd name="connsiteY2" fmla="*/ 557231 h 1114462"/>
                <a:gd name="connsiteX3" fmla="*/ 557231 w 1114462"/>
                <a:gd name="connsiteY3" fmla="*/ 1114462 h 1114462"/>
                <a:gd name="connsiteX4" fmla="*/ 0 w 1114462"/>
                <a:gd name="connsiteY4" fmla="*/ 557231 h 11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62" h="1114462">
                  <a:moveTo>
                    <a:pt x="0" y="557231"/>
                  </a:moveTo>
                  <a:cubicBezTo>
                    <a:pt x="0" y="249481"/>
                    <a:pt x="249481" y="0"/>
                    <a:pt x="557231" y="0"/>
                  </a:cubicBezTo>
                  <a:cubicBezTo>
                    <a:pt x="864981" y="0"/>
                    <a:pt x="1114462" y="249481"/>
                    <a:pt x="1114462" y="557231"/>
                  </a:cubicBezTo>
                  <a:cubicBezTo>
                    <a:pt x="1114462" y="864981"/>
                    <a:pt x="864981" y="1114462"/>
                    <a:pt x="557231" y="1114462"/>
                  </a:cubicBezTo>
                  <a:cubicBezTo>
                    <a:pt x="249481" y="1114462"/>
                    <a:pt x="0" y="864981"/>
                    <a:pt x="0" y="557231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449" tIns="178449" rIns="178449" bIns="1784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Residential and Transitional Living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31688" y="3695684"/>
              <a:ext cx="1562134" cy="1634337"/>
            </a:xfrm>
            <a:custGeom>
              <a:avLst/>
              <a:gdLst>
                <a:gd name="connsiteX0" fmla="*/ 0 w 1114462"/>
                <a:gd name="connsiteY0" fmla="*/ 557231 h 1114462"/>
                <a:gd name="connsiteX1" fmla="*/ 557231 w 1114462"/>
                <a:gd name="connsiteY1" fmla="*/ 0 h 1114462"/>
                <a:gd name="connsiteX2" fmla="*/ 1114462 w 1114462"/>
                <a:gd name="connsiteY2" fmla="*/ 557231 h 1114462"/>
                <a:gd name="connsiteX3" fmla="*/ 557231 w 1114462"/>
                <a:gd name="connsiteY3" fmla="*/ 1114462 h 1114462"/>
                <a:gd name="connsiteX4" fmla="*/ 0 w 1114462"/>
                <a:gd name="connsiteY4" fmla="*/ 557231 h 111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462" h="1114462">
                  <a:moveTo>
                    <a:pt x="0" y="557231"/>
                  </a:moveTo>
                  <a:cubicBezTo>
                    <a:pt x="0" y="249481"/>
                    <a:pt x="249481" y="0"/>
                    <a:pt x="557231" y="0"/>
                  </a:cubicBezTo>
                  <a:cubicBezTo>
                    <a:pt x="864981" y="0"/>
                    <a:pt x="1114462" y="249481"/>
                    <a:pt x="1114462" y="557231"/>
                  </a:cubicBezTo>
                  <a:cubicBezTo>
                    <a:pt x="1114462" y="864981"/>
                    <a:pt x="864981" y="1114462"/>
                    <a:pt x="557231" y="1114462"/>
                  </a:cubicBezTo>
                  <a:cubicBezTo>
                    <a:pt x="249481" y="1114462"/>
                    <a:pt x="0" y="864981"/>
                    <a:pt x="0" y="557231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449" tIns="178449" rIns="178449" bIns="17844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Neuro- developmental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4302524" y="3124200"/>
              <a:ext cx="484632" cy="794004"/>
            </a:xfrm>
            <a:prstGeom prst="up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3276600" y="4212261"/>
              <a:ext cx="685800" cy="484632"/>
            </a:xfrm>
            <a:prstGeom prst="lef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329684" y="5029200"/>
              <a:ext cx="484632" cy="749808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151045" y="4212261"/>
              <a:ext cx="685800" cy="48463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713002" y="3528950"/>
              <a:ext cx="1717990" cy="1732541"/>
            </a:xfrm>
            <a:custGeom>
              <a:avLst/>
              <a:gdLst>
                <a:gd name="connsiteX0" fmla="*/ 0 w 1592088"/>
                <a:gd name="connsiteY0" fmla="*/ 796044 h 1592088"/>
                <a:gd name="connsiteX1" fmla="*/ 796044 w 1592088"/>
                <a:gd name="connsiteY1" fmla="*/ 0 h 1592088"/>
                <a:gd name="connsiteX2" fmla="*/ 1592088 w 1592088"/>
                <a:gd name="connsiteY2" fmla="*/ 796044 h 1592088"/>
                <a:gd name="connsiteX3" fmla="*/ 796044 w 1592088"/>
                <a:gd name="connsiteY3" fmla="*/ 1592088 h 1592088"/>
                <a:gd name="connsiteX4" fmla="*/ 0 w 1592088"/>
                <a:gd name="connsiteY4" fmla="*/ 796044 h 15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088" h="1592088">
                  <a:moveTo>
                    <a:pt x="0" y="796044"/>
                  </a:moveTo>
                  <a:cubicBezTo>
                    <a:pt x="0" y="356401"/>
                    <a:pt x="356401" y="0"/>
                    <a:pt x="796044" y="0"/>
                  </a:cubicBezTo>
                  <a:cubicBezTo>
                    <a:pt x="1235687" y="0"/>
                    <a:pt x="1592088" y="356401"/>
                    <a:pt x="1592088" y="796044"/>
                  </a:cubicBezTo>
                  <a:cubicBezTo>
                    <a:pt x="1592088" y="1235687"/>
                    <a:pt x="1235687" y="1592088"/>
                    <a:pt x="796044" y="1592088"/>
                  </a:cubicBezTo>
                  <a:cubicBezTo>
                    <a:pt x="356401" y="1592088"/>
                    <a:pt x="0" y="1235687"/>
                    <a:pt x="0" y="796044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396" tIns="248396" rIns="248396" bIns="24839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Team Function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 smtClean="0">
                <a:solidFill>
                  <a:schemeClr val="tx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75394" y="4292977"/>
            <a:ext cx="2743200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Director </a:t>
            </a:r>
            <a:r>
              <a:rPr lang="en-US" sz="1200" dirty="0" smtClean="0"/>
              <a:t>of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 </a:t>
            </a:r>
            <a:r>
              <a:rPr lang="en-US" sz="1200" dirty="0"/>
              <a:t>Clinical Education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33840" y="4292977"/>
            <a:ext cx="16794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Team-Based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1"/>
            <a:ext cx="86106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 integrated approach that emphasizes collaboration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971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55400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à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Patients with complex needs</a:t>
            </a:r>
            <a:endParaRPr lang="en-US" sz="2400" kern="0" dirty="0"/>
          </a:p>
        </p:txBody>
      </p:sp>
      <p:pic>
        <p:nvPicPr>
          <p:cNvPr id="7" name="Picture 4" descr="D:\20160203_1559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32969"/>
            <a:ext cx="2576512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96439"/>
            <a:ext cx="41148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Team-Based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1"/>
            <a:ext cx="86106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 integrated approach that emphasizes collaboration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971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55400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à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Patients with complex needs</a:t>
            </a:r>
            <a:endParaRPr lang="en-US" sz="2400" kern="0" dirty="0"/>
          </a:p>
        </p:txBody>
      </p:sp>
      <p:pic>
        <p:nvPicPr>
          <p:cNvPr id="9" name="Picture 8" descr="J:\Marketing\CBI Health Group\Images\PLEXMAN\Plexman Deliverables Second Selects FINAL\Plexman Deliverables Second Selects FINAL A\8x10 JPEG\CBI_HH_PT_010616_ML559_RGB_8x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Team-Based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1"/>
            <a:ext cx="86106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 integrated approach that emphasizes collaboration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971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55400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à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Patients with complex needs</a:t>
            </a:r>
            <a:endParaRPr lang="en-US" sz="2400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375180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Team-Based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1"/>
            <a:ext cx="8610600" cy="129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An integrated approach that emphasizes collaboration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9718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55400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à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14F"/>
              </a:buClr>
              <a:buSzPct val="50000"/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Patients with complex needs</a:t>
            </a:r>
            <a:endParaRPr lang="en-US" sz="2400" kern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581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8">
  <a:themeElements>
    <a:clrScheme name="Ppt0000008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Ppt0000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8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8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8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8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8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8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8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8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PPT_Template-CBIHealthGroup</Template>
  <TotalTime>1137</TotalTime>
  <Words>393</Words>
  <Application>Microsoft Office PowerPoint</Application>
  <PresentationFormat>On-screen Show (4:3)</PresentationFormat>
  <Paragraphs>85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Ppt0000008</vt:lpstr>
      <vt:lpstr>Team–Based Care  Enabling Diverse Teams to Collaborate </vt:lpstr>
      <vt:lpstr>PowerPoint Presentation</vt:lpstr>
      <vt:lpstr>My mandate is Clinical Education and Research – Not business operations</vt:lpstr>
      <vt:lpstr>My Journey</vt:lpstr>
      <vt:lpstr>Teams are organized in a hub and spoke model</vt:lpstr>
      <vt:lpstr>Diverse Team-Based Care</vt:lpstr>
      <vt:lpstr>Diverse Team-Based Care</vt:lpstr>
      <vt:lpstr>Diverse Team-Based Care</vt:lpstr>
      <vt:lpstr>Diverse Team-Based Care</vt:lpstr>
      <vt:lpstr>Components of Building a Network Wide  Clinical Education Function</vt:lpstr>
      <vt:lpstr>The Education Collaboration Challenge</vt:lpstr>
      <vt:lpstr>Talent Attraction and Development are Critical</vt:lpstr>
      <vt:lpstr>Raising Awareness of Collaborative Education</vt:lpstr>
      <vt:lpstr>Knowledge Sharing</vt:lpstr>
      <vt:lpstr>Value Creation</vt:lpstr>
      <vt:lpstr>Building a Community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–Based Care  Enabling Diverse Teams to Collaborate</dc:title>
  <dc:creator>Tom Carter</dc:creator>
  <cp:lastModifiedBy>Tom Carter</cp:lastModifiedBy>
  <cp:revision>61</cp:revision>
  <cp:lastPrinted>2017-10-10T13:53:56Z</cp:lastPrinted>
  <dcterms:created xsi:type="dcterms:W3CDTF">2017-10-10T12:55:03Z</dcterms:created>
  <dcterms:modified xsi:type="dcterms:W3CDTF">2017-10-27T13:24:36Z</dcterms:modified>
</cp:coreProperties>
</file>