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 id="2147483655" r:id="rId3"/>
    <p:sldMasterId id="2147483658" r:id="rId4"/>
    <p:sldMasterId id="2147483661" r:id="rId5"/>
    <p:sldMasterId id="2147483664" r:id="rId6"/>
  </p:sldMasterIdLst>
  <p:notesMasterIdLst>
    <p:notesMasterId r:id="rId60"/>
  </p:notesMasterIdLst>
  <p:sldIdLst>
    <p:sldId id="257" r:id="rId7"/>
    <p:sldId id="514" r:id="rId8"/>
    <p:sldId id="528" r:id="rId9"/>
    <p:sldId id="562" r:id="rId10"/>
    <p:sldId id="563" r:id="rId11"/>
    <p:sldId id="512" r:id="rId12"/>
    <p:sldId id="459" r:id="rId13"/>
    <p:sldId id="513" r:id="rId14"/>
    <p:sldId id="537" r:id="rId15"/>
    <p:sldId id="421" r:id="rId16"/>
    <p:sldId id="475" r:id="rId17"/>
    <p:sldId id="538" r:id="rId18"/>
    <p:sldId id="476" r:id="rId19"/>
    <p:sldId id="539" r:id="rId20"/>
    <p:sldId id="594" r:id="rId21"/>
    <p:sldId id="595" r:id="rId22"/>
    <p:sldId id="564" r:id="rId23"/>
    <p:sldId id="599" r:id="rId24"/>
    <p:sldId id="565" r:id="rId25"/>
    <p:sldId id="570" r:id="rId26"/>
    <p:sldId id="573" r:id="rId27"/>
    <p:sldId id="577" r:id="rId28"/>
    <p:sldId id="601" r:id="rId29"/>
    <p:sldId id="602" r:id="rId30"/>
    <p:sldId id="603" r:id="rId31"/>
    <p:sldId id="604" r:id="rId32"/>
    <p:sldId id="605" r:id="rId33"/>
    <p:sldId id="606" r:id="rId34"/>
    <p:sldId id="613" r:id="rId35"/>
    <p:sldId id="607" r:id="rId36"/>
    <p:sldId id="608" r:id="rId37"/>
    <p:sldId id="609" r:id="rId38"/>
    <p:sldId id="610" r:id="rId39"/>
    <p:sldId id="611" r:id="rId40"/>
    <p:sldId id="488" r:id="rId41"/>
    <p:sldId id="529" r:id="rId42"/>
    <p:sldId id="530" r:id="rId43"/>
    <p:sldId id="531" r:id="rId44"/>
    <p:sldId id="532" r:id="rId45"/>
    <p:sldId id="589" r:id="rId46"/>
    <p:sldId id="590" r:id="rId47"/>
    <p:sldId id="591" r:id="rId48"/>
    <p:sldId id="612" r:id="rId49"/>
    <p:sldId id="614" r:id="rId50"/>
    <p:sldId id="615" r:id="rId51"/>
    <p:sldId id="616" r:id="rId52"/>
    <p:sldId id="494" r:id="rId53"/>
    <p:sldId id="572" r:id="rId54"/>
    <p:sldId id="468" r:id="rId55"/>
    <p:sldId id="467" r:id="rId56"/>
    <p:sldId id="485" r:id="rId57"/>
    <p:sldId id="516" r:id="rId58"/>
    <p:sldId id="596"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0567" autoAdjust="0"/>
    <p:restoredTop sz="90231"/>
  </p:normalViewPr>
  <p:slideViewPr>
    <p:cSldViewPr snapToGrid="0" snapToObjects="1">
      <p:cViewPr>
        <p:scale>
          <a:sx n="100" d="100"/>
          <a:sy n="100" d="100"/>
        </p:scale>
        <p:origin x="1024" y="1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60" Type="http://schemas.openxmlformats.org/officeDocument/2006/relationships/notesMaster" Target="notesMasters/notesMaster1.xml"/><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0E6417-3842-3143-8C95-FB94B2BA7E22}" type="datetimeFigureOut">
              <a:rPr lang="en-US" smtClean="0"/>
              <a:t>10/29/17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DFF1F0-04A3-244B-8026-6A7F6403474D}" type="slidenum">
              <a:rPr lang="en-US" smtClean="0"/>
              <a:t>‹#›</a:t>
            </a:fld>
            <a:endParaRPr lang="en-US"/>
          </a:p>
        </p:txBody>
      </p:sp>
    </p:spTree>
    <p:extLst>
      <p:ext uri="{BB962C8B-B14F-4D97-AF65-F5344CB8AC3E}">
        <p14:creationId xmlns:p14="http://schemas.microsoft.com/office/powerpoint/2010/main" val="1779041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caclind@gmail.com" TargetMode="External"/><Relationship Id="rId4" Type="http://schemas.openxmlformats.org/officeDocument/2006/relationships/hyperlink" Target="http://durgastoolbox.com/2012/09/19/durga-tool-9-my-care-map-or-the-picture-that-tells-a-thousand-words/" TargetMode="External"/><Relationship Id="rId5" Type="http://schemas.openxmlformats.org/officeDocument/2006/relationships/hyperlink" Target="http://www.huffingtonpost.com/2013/01/18/gabes-care-map-special-needs-children-caregivers_n_2469564.html?utm_hp_ref=parents&amp;ir=Parents" TargetMode="External"/><Relationship Id="rId6" Type="http://schemas.openxmlformats.org/officeDocument/2006/relationships/hyperlink" Target="http://live.huffingtonpost.com/r/segment/what-it-takes-to/50f97e3dfe34447bd30002f3"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 intro of</a:t>
            </a:r>
            <a:r>
              <a:rPr lang="en-US" baseline="0" dirty="0" smtClean="0"/>
              <a:t> each participant on what integrated care is to them, according to their professional background/setting/country of origin</a:t>
            </a:r>
            <a:r>
              <a:rPr lang="is-IS" baseline="0" dirty="0" smtClean="0"/>
              <a:t>…</a:t>
            </a:r>
          </a:p>
          <a:p>
            <a:r>
              <a:rPr lang="is-IS" baseline="0" dirty="0" smtClean="0"/>
              <a:t>Main achievements and biggest challenges again in their context.</a:t>
            </a:r>
          </a:p>
          <a:p>
            <a:endParaRPr lang="is-IS" baseline="0" dirty="0" smtClean="0"/>
          </a:p>
          <a:p>
            <a:r>
              <a:rPr lang="is-IS" baseline="0" dirty="0" smtClean="0"/>
              <a:t>Participants from the same country should add to each others’ stories. </a:t>
            </a:r>
            <a:endParaRPr lang="en-US" dirty="0"/>
          </a:p>
        </p:txBody>
      </p:sp>
      <p:sp>
        <p:nvSpPr>
          <p:cNvPr id="4" name="Slide Number Placeholder 3"/>
          <p:cNvSpPr>
            <a:spLocks noGrp="1"/>
          </p:cNvSpPr>
          <p:nvPr>
            <p:ph type="sldNum" sz="quarter" idx="10"/>
          </p:nvPr>
        </p:nvSpPr>
        <p:spPr/>
        <p:txBody>
          <a:bodyPr/>
          <a:lstStyle/>
          <a:p>
            <a:fld id="{11DFF1F0-04A3-244B-8026-6A7F6403474D}" type="slidenum">
              <a:rPr lang="en-US" smtClean="0"/>
              <a:t>3</a:t>
            </a:fld>
            <a:endParaRPr lang="en-US"/>
          </a:p>
        </p:txBody>
      </p:sp>
    </p:spTree>
    <p:extLst>
      <p:ext uri="{BB962C8B-B14F-4D97-AF65-F5344CB8AC3E}">
        <p14:creationId xmlns:p14="http://schemas.microsoft.com/office/powerpoint/2010/main" val="1314153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3906D6D-1793-4A96-971F-4B3EE4DFD9C1}" type="slidenum">
              <a:rPr lang="en-GB" smtClean="0"/>
              <a:t>21</a:t>
            </a:fld>
            <a:endParaRPr lang="en-GB"/>
          </a:p>
        </p:txBody>
      </p:sp>
    </p:spTree>
    <p:extLst>
      <p:ext uri="{BB962C8B-B14F-4D97-AF65-F5344CB8AC3E}">
        <p14:creationId xmlns:p14="http://schemas.microsoft.com/office/powerpoint/2010/main" val="2056283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 intro of</a:t>
            </a:r>
            <a:r>
              <a:rPr lang="en-US" baseline="0" dirty="0" smtClean="0"/>
              <a:t> each participant on what integrated care is to them, according to their professional background/setting/country of origin</a:t>
            </a:r>
            <a:r>
              <a:rPr lang="is-IS" baseline="0" dirty="0" smtClean="0"/>
              <a:t>…</a:t>
            </a:r>
          </a:p>
          <a:p>
            <a:r>
              <a:rPr lang="is-IS" baseline="0" dirty="0" smtClean="0"/>
              <a:t>Main achievements and biggest challenges again in their context.</a:t>
            </a:r>
          </a:p>
          <a:p>
            <a:endParaRPr lang="is-IS" baseline="0" dirty="0" smtClean="0"/>
          </a:p>
          <a:p>
            <a:r>
              <a:rPr lang="is-IS" baseline="0" dirty="0" smtClean="0"/>
              <a:t>Participants from the same country should add to each others’ stories. </a:t>
            </a:r>
            <a:endParaRPr lang="en-US" dirty="0"/>
          </a:p>
        </p:txBody>
      </p:sp>
      <p:sp>
        <p:nvSpPr>
          <p:cNvPr id="4" name="Slide Number Placeholder 3"/>
          <p:cNvSpPr>
            <a:spLocks noGrp="1"/>
          </p:cNvSpPr>
          <p:nvPr>
            <p:ph type="sldNum" sz="quarter" idx="10"/>
          </p:nvPr>
        </p:nvSpPr>
        <p:spPr/>
        <p:txBody>
          <a:bodyPr/>
          <a:lstStyle/>
          <a:p>
            <a:fld id="{11DFF1F0-04A3-244B-8026-6A7F6403474D}" type="slidenum">
              <a:rPr lang="en-US" smtClean="0"/>
              <a:t>23</a:t>
            </a:fld>
            <a:endParaRPr lang="en-US"/>
          </a:p>
        </p:txBody>
      </p:sp>
    </p:spTree>
    <p:extLst>
      <p:ext uri="{BB962C8B-B14F-4D97-AF65-F5344CB8AC3E}">
        <p14:creationId xmlns:p14="http://schemas.microsoft.com/office/powerpoint/2010/main" val="201945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ABA57E6-AAA2-441A-A3D7-6048421870A5}" type="slidenum">
              <a:rPr lang="en-GB"/>
              <a:pPr fontAlgn="base">
                <a:spcBef>
                  <a:spcPct val="0"/>
                </a:spcBef>
                <a:spcAft>
                  <a:spcPct val="0"/>
                </a:spcAft>
              </a:pPr>
              <a:t>26</a:t>
            </a:fld>
            <a:endParaRPr lang="en-GB"/>
          </a:p>
        </p:txBody>
      </p:sp>
    </p:spTree>
    <p:extLst>
      <p:ext uri="{BB962C8B-B14F-4D97-AF65-F5344CB8AC3E}">
        <p14:creationId xmlns:p14="http://schemas.microsoft.com/office/powerpoint/2010/main" val="1253613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eaLnBrk="0" fontAlgn="base" hangingPunct="0">
              <a:spcBef>
                <a:spcPct val="30000"/>
              </a:spcBef>
              <a:spcAft>
                <a:spcPct val="0"/>
              </a:spcAft>
              <a:defRPr/>
            </a:pPr>
            <a:r>
              <a:rPr lang="es-SV" sz="1300" b="1" dirty="0"/>
              <a:t>Atención Integrada significa “cuidados coordinados alrededor de las personas”</a:t>
            </a:r>
          </a:p>
          <a:p>
            <a:endParaRPr lang="en-GB" dirty="0"/>
          </a:p>
        </p:txBody>
      </p:sp>
      <p:sp>
        <p:nvSpPr>
          <p:cNvPr id="4" name="Slide Number Placeholder 3"/>
          <p:cNvSpPr>
            <a:spLocks noGrp="1"/>
          </p:cNvSpPr>
          <p:nvPr>
            <p:ph type="sldNum" sz="quarter" idx="10"/>
          </p:nvPr>
        </p:nvSpPr>
        <p:spPr/>
        <p:txBody>
          <a:bodyPr/>
          <a:lstStyle/>
          <a:p>
            <a:pPr>
              <a:defRPr/>
            </a:pPr>
            <a:fld id="{AA4B708D-9E45-4C55-BEBD-7AB884A6DF49}" type="slidenum">
              <a:rPr lang="en-GB" altLang="en-US" smtClean="0"/>
              <a:pPr>
                <a:defRPr/>
              </a:pPr>
              <a:t>31</a:t>
            </a:fld>
            <a:endParaRPr lang="en-GB" altLang="en-US"/>
          </a:p>
        </p:txBody>
      </p:sp>
    </p:spTree>
    <p:extLst>
      <p:ext uri="{BB962C8B-B14F-4D97-AF65-F5344CB8AC3E}">
        <p14:creationId xmlns:p14="http://schemas.microsoft.com/office/powerpoint/2010/main" val="2062351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919163" y="744538"/>
            <a:ext cx="4960937" cy="3721100"/>
          </a:xfrm>
          <a:ln/>
        </p:spPr>
      </p:sp>
      <p:sp>
        <p:nvSpPr>
          <p:cNvPr id="73731" name="Rectangle 3"/>
          <p:cNvSpPr>
            <a:spLocks noGrp="1" noChangeArrowheads="1"/>
          </p:cNvSpPr>
          <p:nvPr>
            <p:ph type="body" idx="1"/>
          </p:nvPr>
        </p:nvSpPr>
        <p:spPr>
          <a:xfrm>
            <a:off x="679450" y="4714875"/>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smtClean="0">
              <a:latin typeface="Arial" panose="020B0604020202020204" pitchFamily="34" charset="0"/>
            </a:endParaRPr>
          </a:p>
        </p:txBody>
      </p:sp>
    </p:spTree>
    <p:extLst>
      <p:ext uri="{BB962C8B-B14F-4D97-AF65-F5344CB8AC3E}">
        <p14:creationId xmlns:p14="http://schemas.microsoft.com/office/powerpoint/2010/main" val="1917596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 intro of</a:t>
            </a:r>
            <a:r>
              <a:rPr lang="en-US" baseline="0" dirty="0" smtClean="0"/>
              <a:t> each participant on what integrated care is to them, according to their professional background/setting/country of origin</a:t>
            </a:r>
            <a:r>
              <a:rPr lang="is-IS" baseline="0" dirty="0" smtClean="0"/>
              <a:t>…</a:t>
            </a:r>
          </a:p>
          <a:p>
            <a:r>
              <a:rPr lang="is-IS" baseline="0" dirty="0" smtClean="0"/>
              <a:t>Main achievements and biggest challenges again in their context.</a:t>
            </a:r>
          </a:p>
          <a:p>
            <a:endParaRPr lang="is-IS" baseline="0" dirty="0" smtClean="0"/>
          </a:p>
          <a:p>
            <a:r>
              <a:rPr lang="is-IS" baseline="0" dirty="0" smtClean="0"/>
              <a:t>Participants from the same country should add to each others’ stories. </a:t>
            </a:r>
            <a:endParaRPr lang="en-US" dirty="0"/>
          </a:p>
        </p:txBody>
      </p:sp>
      <p:sp>
        <p:nvSpPr>
          <p:cNvPr id="4" name="Slide Number Placeholder 3"/>
          <p:cNvSpPr>
            <a:spLocks noGrp="1"/>
          </p:cNvSpPr>
          <p:nvPr>
            <p:ph type="sldNum" sz="quarter" idx="10"/>
          </p:nvPr>
        </p:nvSpPr>
        <p:spPr/>
        <p:txBody>
          <a:bodyPr/>
          <a:lstStyle/>
          <a:p>
            <a:fld id="{11DFF1F0-04A3-244B-8026-6A7F6403474D}" type="slidenum">
              <a:rPr lang="en-US" smtClean="0"/>
              <a:t>35</a:t>
            </a:fld>
            <a:endParaRPr lang="en-US"/>
          </a:p>
        </p:txBody>
      </p:sp>
    </p:spTree>
    <p:extLst>
      <p:ext uri="{BB962C8B-B14F-4D97-AF65-F5344CB8AC3E}">
        <p14:creationId xmlns:p14="http://schemas.microsoft.com/office/powerpoint/2010/main" val="80142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15B72E-AE9F-4F66-B30F-ECEC2B9060F0}" type="slidenum">
              <a:rPr lang="en-US"/>
              <a:pPr fontAlgn="base">
                <a:spcBef>
                  <a:spcPct val="0"/>
                </a:spcBef>
                <a:spcAft>
                  <a:spcPct val="0"/>
                </a:spcAft>
              </a:pPr>
              <a:t>36</a:t>
            </a:fld>
            <a:endParaRPr lang="en-US"/>
          </a:p>
        </p:txBody>
      </p:sp>
    </p:spTree>
    <p:extLst>
      <p:ext uri="{BB962C8B-B14F-4D97-AF65-F5344CB8AC3E}">
        <p14:creationId xmlns:p14="http://schemas.microsoft.com/office/powerpoint/2010/main" val="1981893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CFDFD4-E49E-4071-8920-47F2C12B45FD}" type="slidenum">
              <a:rPr lang="en-US"/>
              <a:pPr fontAlgn="base">
                <a:spcBef>
                  <a:spcPct val="0"/>
                </a:spcBef>
                <a:spcAft>
                  <a:spcPct val="0"/>
                </a:spcAft>
              </a:pPr>
              <a:t>39</a:t>
            </a:fld>
            <a:endParaRPr lang="en-US"/>
          </a:p>
        </p:txBody>
      </p:sp>
    </p:spTree>
    <p:extLst>
      <p:ext uri="{BB962C8B-B14F-4D97-AF65-F5344CB8AC3E}">
        <p14:creationId xmlns:p14="http://schemas.microsoft.com/office/powerpoint/2010/main" val="1339849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 intro of</a:t>
            </a:r>
            <a:r>
              <a:rPr lang="en-US" baseline="0" dirty="0" smtClean="0"/>
              <a:t> each participant on what integrated care is to them, according to their professional background/setting/country of origin</a:t>
            </a:r>
            <a:r>
              <a:rPr lang="is-IS" baseline="0" dirty="0" smtClean="0"/>
              <a:t>…</a:t>
            </a:r>
          </a:p>
          <a:p>
            <a:r>
              <a:rPr lang="is-IS" baseline="0" dirty="0" smtClean="0"/>
              <a:t>Main achievements and biggest challenges again in their context.</a:t>
            </a:r>
          </a:p>
          <a:p>
            <a:endParaRPr lang="is-IS" baseline="0" dirty="0" smtClean="0"/>
          </a:p>
          <a:p>
            <a:r>
              <a:rPr lang="is-IS" baseline="0" dirty="0" smtClean="0"/>
              <a:t>Participants from the same country should add to each others’ stories. </a:t>
            </a:r>
            <a:endParaRPr lang="en-US" dirty="0"/>
          </a:p>
        </p:txBody>
      </p:sp>
      <p:sp>
        <p:nvSpPr>
          <p:cNvPr id="4" name="Slide Number Placeholder 3"/>
          <p:cNvSpPr>
            <a:spLocks noGrp="1"/>
          </p:cNvSpPr>
          <p:nvPr>
            <p:ph type="sldNum" sz="quarter" idx="10"/>
          </p:nvPr>
        </p:nvSpPr>
        <p:spPr/>
        <p:txBody>
          <a:bodyPr/>
          <a:lstStyle/>
          <a:p>
            <a:fld id="{11DFF1F0-04A3-244B-8026-6A7F6403474D}" type="slidenum">
              <a:rPr lang="en-US" smtClean="0"/>
              <a:t>47</a:t>
            </a:fld>
            <a:endParaRPr lang="en-US"/>
          </a:p>
        </p:txBody>
      </p:sp>
    </p:spTree>
    <p:extLst>
      <p:ext uri="{BB962C8B-B14F-4D97-AF65-F5344CB8AC3E}">
        <p14:creationId xmlns:p14="http://schemas.microsoft.com/office/powerpoint/2010/main" val="1494998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en-US" i="0" dirty="0"/>
          </a:p>
        </p:txBody>
      </p:sp>
      <p:sp>
        <p:nvSpPr>
          <p:cNvPr id="4" name="Slide Number Placeholder 3"/>
          <p:cNvSpPr>
            <a:spLocks noGrp="1"/>
          </p:cNvSpPr>
          <p:nvPr>
            <p:ph type="sldNum" sz="quarter" idx="10"/>
          </p:nvPr>
        </p:nvSpPr>
        <p:spPr>
          <a:xfrm>
            <a:off x="4021295" y="9721106"/>
            <a:ext cx="3076363" cy="511731"/>
          </a:xfrm>
          <a:prstGeom prst="rect">
            <a:avLst/>
          </a:prstGeom>
        </p:spPr>
        <p:txBody>
          <a:bodyPr/>
          <a:lstStyle/>
          <a:p>
            <a:fld id="{1B72261C-3D93-0944-9385-0FEB73B05ED6}"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56895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b="1" dirty="0"/>
              <a:t>One Family's Care Map:  The Picture that Tells a Thousand Words</a:t>
            </a:r>
          </a:p>
          <a:p>
            <a:pPr defTabSz="914303">
              <a:defRPr/>
            </a:pPr>
            <a:r>
              <a:rPr lang="en-US" b="1" dirty="0"/>
              <a:t>	Health care system is FRAGMENTED!!</a:t>
            </a:r>
            <a:endParaRPr lang="en-US" dirty="0"/>
          </a:p>
          <a:p>
            <a:endParaRPr lang="en-US" dirty="0" smtClean="0"/>
          </a:p>
          <a:p>
            <a:r>
              <a:rPr lang="en-US" dirty="0" smtClean="0">
                <a:ea typeface="ＭＳ Ｐゴシック" pitchFamily="1" charset="-128"/>
                <a:cs typeface="ＭＳ Ｐゴシック" pitchFamily="1" charset="-128"/>
              </a:rPr>
              <a:t>If this slide resonates with you and you’d like to use it in any context, please contact Cristin Lind directly to get permission and the most updated version:</a:t>
            </a:r>
          </a:p>
          <a:p>
            <a:r>
              <a:rPr lang="en-US" dirty="0" smtClean="0">
                <a:ea typeface="ＭＳ Ｐゴシック" pitchFamily="1" charset="-128"/>
                <a:cs typeface="ＭＳ Ｐゴシック" pitchFamily="1" charset="-128"/>
              </a:rPr>
              <a:t> 	</a:t>
            </a:r>
            <a:r>
              <a:rPr lang="en-US" b="1" dirty="0" smtClean="0">
                <a:ea typeface="ＭＳ Ｐゴシック" pitchFamily="1" charset="-128"/>
                <a:cs typeface="ＭＳ Ｐゴシック" pitchFamily="1" charset="-128"/>
                <a:hlinkClick r:id="rId3"/>
              </a:rPr>
              <a:t>caclind@gmail.com</a:t>
            </a:r>
            <a:endParaRPr lang="en-US" dirty="0" smtClean="0">
              <a:ea typeface="ＭＳ Ｐゴシック" pitchFamily="1" charset="-128"/>
              <a:cs typeface="ＭＳ Ｐゴシック" pitchFamily="1" charset="-128"/>
            </a:endParaRPr>
          </a:p>
          <a:p>
            <a:r>
              <a:rPr lang="en-US" dirty="0" smtClean="0">
                <a:ea typeface="ＭＳ Ｐゴシック" pitchFamily="1" charset="-128"/>
                <a:cs typeface="ＭＳ Ｐゴシック" pitchFamily="1" charset="-128"/>
              </a:rPr>
              <a:t> </a:t>
            </a:r>
          </a:p>
          <a:p>
            <a:r>
              <a:rPr lang="en-US" dirty="0" smtClean="0">
                <a:ea typeface="ＭＳ Ｐゴシック" pitchFamily="1" charset="-128"/>
                <a:cs typeface="ＭＳ Ｐゴシック" pitchFamily="1" charset="-128"/>
              </a:rPr>
              <a:t>Links with background context on this Care Map:</a:t>
            </a:r>
          </a:p>
          <a:p>
            <a:r>
              <a:rPr lang="en-US" dirty="0" smtClean="0">
                <a:ea typeface="ＭＳ Ｐゴシック" pitchFamily="1" charset="-128"/>
                <a:cs typeface="ＭＳ Ｐゴシック" pitchFamily="1" charset="-128"/>
              </a:rPr>
              <a:t> </a:t>
            </a:r>
          </a:p>
          <a:p>
            <a:r>
              <a:rPr lang="en-US" dirty="0" smtClean="0">
                <a:ea typeface="ＭＳ Ｐゴシック" pitchFamily="1" charset="-128"/>
                <a:cs typeface="ＭＳ Ｐゴシック" pitchFamily="1" charset="-128"/>
              </a:rPr>
              <a:t>1) in BCH CC</a:t>
            </a:r>
            <a:r>
              <a:rPr lang="en-US" baseline="0" dirty="0" smtClean="0">
                <a:ea typeface="ＭＳ Ｐゴシック" pitchFamily="1" charset="-128"/>
                <a:cs typeface="ＭＳ Ｐゴシック" pitchFamily="1" charset="-128"/>
              </a:rPr>
              <a:t> Curriculum materials: www.childrenshospital.org/care-coordination-curriculum/care-mapping  (see also Health Affairs video)</a:t>
            </a:r>
            <a:endParaRPr lang="en-US" dirty="0" smtClean="0">
              <a:ea typeface="ＭＳ Ｐゴシック" pitchFamily="1" charset="-128"/>
              <a:cs typeface="ＭＳ Ｐゴシック" pitchFamily="1" charset="-128"/>
            </a:endParaRPr>
          </a:p>
          <a:p>
            <a:r>
              <a:rPr lang="en-US" dirty="0" smtClean="0">
                <a:ea typeface="ＭＳ Ｐゴシック" pitchFamily="1" charset="-128"/>
                <a:cs typeface="ＭＳ Ｐゴシック" pitchFamily="1" charset="-128"/>
              </a:rPr>
              <a:t>2) </a:t>
            </a:r>
            <a:r>
              <a:rPr lang="en-US" dirty="0" smtClean="0">
                <a:ea typeface="ＭＳ Ｐゴシック" pitchFamily="1" charset="-128"/>
                <a:cs typeface="ＭＳ Ｐゴシック" pitchFamily="1" charset="-128"/>
                <a:hlinkClick r:id="rId4"/>
              </a:rPr>
              <a:t>http://durgastoolbox.com/2012/09/19/durga-tool-9-my-care-map-or-the-picture-that-tells-a-thousand-words/</a:t>
            </a:r>
            <a:endParaRPr lang="en-US" dirty="0" smtClean="0">
              <a:ea typeface="ＭＳ Ｐゴシック" pitchFamily="1" charset="-128"/>
              <a:cs typeface="ＭＳ Ｐゴシック" pitchFamily="1" charset="-128"/>
            </a:endParaRPr>
          </a:p>
          <a:p>
            <a:r>
              <a:rPr lang="en-US" dirty="0" smtClean="0">
                <a:ea typeface="ＭＳ Ｐゴシック" pitchFamily="1" charset="-128"/>
                <a:cs typeface="ＭＳ Ｐゴシック" pitchFamily="1" charset="-128"/>
              </a:rPr>
              <a:t>3)  Lisa Belkin at the Huffington Post interview and video:</a:t>
            </a:r>
          </a:p>
          <a:p>
            <a:r>
              <a:rPr lang="en-US" dirty="0" smtClean="0">
                <a:ea typeface="ＭＳ Ｐゴシック" pitchFamily="1" charset="-128"/>
                <a:cs typeface="ＭＳ Ｐゴシック" pitchFamily="1" charset="-128"/>
              </a:rPr>
              <a:t>    </a:t>
            </a:r>
            <a:r>
              <a:rPr lang="en-US" dirty="0" smtClean="0">
                <a:ea typeface="ＭＳ Ｐゴシック" pitchFamily="1" charset="-128"/>
                <a:cs typeface="ＭＳ Ｐゴシック" pitchFamily="1" charset="-128"/>
                <a:hlinkClick r:id="rId5"/>
              </a:rPr>
              <a:t>http://www.huffingtonpost.com/2013/01/18/gabes-care-map-special-needs-children-caregivers_n_2469564.html?utm_hp_ref=parents&amp;ir=Parents</a:t>
            </a:r>
            <a:r>
              <a:rPr lang="en-US" dirty="0" smtClean="0">
                <a:ea typeface="ＭＳ Ｐゴシック" pitchFamily="1" charset="-128"/>
                <a:cs typeface="ＭＳ Ｐゴシック" pitchFamily="1" charset="-128"/>
              </a:rPr>
              <a:t> </a:t>
            </a:r>
          </a:p>
          <a:p>
            <a:r>
              <a:rPr lang="en-US" dirty="0" smtClean="0">
                <a:ea typeface="ＭＳ Ｐゴシック" pitchFamily="1" charset="-128"/>
                <a:cs typeface="ＭＳ Ｐゴシック" pitchFamily="1" charset="-128"/>
              </a:rPr>
              <a:t>   Original release: Jan. 18, 2013. The full video of Cristin and Rich’s interview online (CHECK in case link changed):  </a:t>
            </a:r>
            <a:r>
              <a:rPr lang="en-US" u="sng" dirty="0" smtClean="0">
                <a:ea typeface="ＭＳ Ｐゴシック" pitchFamily="1" charset="-128"/>
                <a:cs typeface="ＭＳ Ｐゴシック" pitchFamily="1" charset="-128"/>
                <a:hlinkClick r:id="rId6"/>
              </a:rPr>
              <a:t>http://live.huffingtonpost.com/r/segment/what-it-takes-to/50f97e3dfe34447bd30002f3</a:t>
            </a:r>
            <a:endParaRPr lang="en-US" u="sng" dirty="0" smtClean="0">
              <a:ea typeface="ＭＳ Ｐゴシック" pitchFamily="1" charset="-128"/>
              <a:cs typeface="ＭＳ Ｐゴシック" pitchFamily="1" charset="-128"/>
            </a:endParaRPr>
          </a:p>
          <a:p>
            <a:endParaRPr lang="en-US" u="sng" dirty="0" smtClean="0">
              <a:ea typeface="ＭＳ Ｐゴシック" pitchFamily="1" charset="-128"/>
              <a:cs typeface="ＭＳ Ｐゴシック" pitchFamily="1" charset="-128"/>
            </a:endParaRPr>
          </a:p>
          <a:p>
            <a:endParaRPr lang="en-US" dirty="0"/>
          </a:p>
        </p:txBody>
      </p:sp>
      <p:sp>
        <p:nvSpPr>
          <p:cNvPr id="4" name="Slide Number Placeholder 3"/>
          <p:cNvSpPr>
            <a:spLocks noGrp="1"/>
          </p:cNvSpPr>
          <p:nvPr>
            <p:ph type="sldNum" sz="quarter" idx="10"/>
          </p:nvPr>
        </p:nvSpPr>
        <p:spPr/>
        <p:txBody>
          <a:bodyPr/>
          <a:lstStyle/>
          <a:p>
            <a:fld id="{B6810A25-F457-43B0-887E-6B7F5B5C61B1}"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68206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 charset="0"/>
                <a:ea typeface="ヒラギノ角ゴ Pro W3" pitchFamily="120" charset="-128"/>
              </a:rPr>
              <a:t>Everyone in this room is concerned with improving population health but we have traditionally focused on health care’s ability to achieve that goal. This chart shows the small proportion of population health that can be accounted for by health care.</a:t>
            </a:r>
          </a:p>
          <a:p>
            <a:pPr eaLnBrk="1" hangingPunct="1">
              <a:spcBef>
                <a:spcPct val="0"/>
              </a:spcBef>
            </a:pPr>
            <a:endParaRPr lang="en-US" altLang="en-US" smtClean="0">
              <a:latin typeface="Times" pitchFamily="1" charset="0"/>
              <a:ea typeface="ヒラギノ角ゴ Pro W3" pitchFamily="120" charset="-128"/>
            </a:endParaRPr>
          </a:p>
          <a:p>
            <a:pPr eaLnBrk="1" hangingPunct="1">
              <a:spcBef>
                <a:spcPct val="0"/>
              </a:spcBef>
            </a:pPr>
            <a:r>
              <a:rPr lang="en-US" altLang="en-US" smtClean="0">
                <a:latin typeface="Times" pitchFamily="1" charset="0"/>
                <a:ea typeface="ヒラギノ角ゴ Pro W3" pitchFamily="120" charset="-128"/>
              </a:rPr>
              <a:t>Need to expand what we think about addressing when we talk about improving population health</a:t>
            </a: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7238" indent="-290513">
              <a:defRPr>
                <a:solidFill>
                  <a:schemeClr val="tx1"/>
                </a:solidFill>
                <a:latin typeface="Arial" pitchFamily="34" charset="0"/>
              </a:defRPr>
            </a:lvl2pPr>
            <a:lvl3pPr marL="1165225" indent="-231775">
              <a:defRPr>
                <a:solidFill>
                  <a:schemeClr val="tx1"/>
                </a:solidFill>
                <a:latin typeface="Arial" pitchFamily="34" charset="0"/>
              </a:defRPr>
            </a:lvl3pPr>
            <a:lvl4pPr marL="1631950" indent="-231775">
              <a:defRPr>
                <a:solidFill>
                  <a:schemeClr val="tx1"/>
                </a:solidFill>
                <a:latin typeface="Arial" pitchFamily="34" charset="0"/>
              </a:defRPr>
            </a:lvl4pPr>
            <a:lvl5pPr marL="2098675" indent="-231775">
              <a:defRPr>
                <a:solidFill>
                  <a:schemeClr val="tx1"/>
                </a:solidFill>
                <a:latin typeface="Arial" pitchFamily="34" charset="0"/>
              </a:defRPr>
            </a:lvl5pPr>
            <a:lvl6pPr marL="2555875" indent="-231775" eaLnBrk="0" fontAlgn="base" hangingPunct="0">
              <a:spcBef>
                <a:spcPct val="0"/>
              </a:spcBef>
              <a:spcAft>
                <a:spcPct val="0"/>
              </a:spcAft>
              <a:defRPr>
                <a:solidFill>
                  <a:schemeClr val="tx1"/>
                </a:solidFill>
                <a:latin typeface="Arial" pitchFamily="34" charset="0"/>
              </a:defRPr>
            </a:lvl6pPr>
            <a:lvl7pPr marL="3013075" indent="-231775" eaLnBrk="0" fontAlgn="base" hangingPunct="0">
              <a:spcBef>
                <a:spcPct val="0"/>
              </a:spcBef>
              <a:spcAft>
                <a:spcPct val="0"/>
              </a:spcAft>
              <a:defRPr>
                <a:solidFill>
                  <a:schemeClr val="tx1"/>
                </a:solidFill>
                <a:latin typeface="Arial" pitchFamily="34" charset="0"/>
              </a:defRPr>
            </a:lvl7pPr>
            <a:lvl8pPr marL="3470275" indent="-231775" eaLnBrk="0" fontAlgn="base" hangingPunct="0">
              <a:spcBef>
                <a:spcPct val="0"/>
              </a:spcBef>
              <a:spcAft>
                <a:spcPct val="0"/>
              </a:spcAft>
              <a:defRPr>
                <a:solidFill>
                  <a:schemeClr val="tx1"/>
                </a:solidFill>
                <a:latin typeface="Arial" pitchFamily="34" charset="0"/>
              </a:defRPr>
            </a:lvl8pPr>
            <a:lvl9pPr marL="3927475" indent="-231775" eaLnBrk="0" fontAlgn="base" hangingPunct="0">
              <a:spcBef>
                <a:spcPct val="0"/>
              </a:spcBef>
              <a:spcAft>
                <a:spcPct val="0"/>
              </a:spcAft>
              <a:defRPr>
                <a:solidFill>
                  <a:schemeClr val="tx1"/>
                </a:solidFill>
                <a:latin typeface="Arial" pitchFamily="34" charset="0"/>
              </a:defRPr>
            </a:lvl9pPr>
          </a:lstStyle>
          <a:p>
            <a:fld id="{91FB112F-E34E-4529-8E44-2743279905DF}" type="slidenum">
              <a:rPr lang="en-US" altLang="en-US">
                <a:latin typeface="Times" pitchFamily="1" charset="0"/>
                <a:ea typeface="ヒラギノ角ゴ Pro W3" pitchFamily="120" charset="-128"/>
              </a:rPr>
              <a:pPr/>
              <a:t>49</a:t>
            </a:fld>
            <a:endParaRPr lang="en-US" altLang="en-US">
              <a:latin typeface="Times" pitchFamily="1" charset="0"/>
              <a:ea typeface="ヒラギノ角ゴ Pro W3" pitchFamily="120" charset="-128"/>
            </a:endParaRPr>
          </a:p>
        </p:txBody>
      </p:sp>
    </p:spTree>
    <p:extLst>
      <p:ext uri="{BB962C8B-B14F-4D97-AF65-F5344CB8AC3E}">
        <p14:creationId xmlns:p14="http://schemas.microsoft.com/office/powerpoint/2010/main" val="1871549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 charset="0"/>
                <a:ea typeface="ヒラギノ角ゴ Pro W3" pitchFamily="120" charset="-128"/>
              </a:defRPr>
            </a:lvl1pPr>
            <a:lvl2pPr marL="742950" indent="-285750">
              <a:defRPr sz="2400">
                <a:solidFill>
                  <a:schemeClr val="tx1"/>
                </a:solidFill>
                <a:latin typeface="Times" pitchFamily="1" charset="0"/>
                <a:ea typeface="ヒラギノ角ゴ Pro W3" pitchFamily="120" charset="-128"/>
              </a:defRPr>
            </a:lvl2pPr>
            <a:lvl3pPr marL="1143000" indent="-228600">
              <a:defRPr sz="2400">
                <a:solidFill>
                  <a:schemeClr val="tx1"/>
                </a:solidFill>
                <a:latin typeface="Times" pitchFamily="1" charset="0"/>
                <a:ea typeface="ヒラギノ角ゴ Pro W3" pitchFamily="120" charset="-128"/>
              </a:defRPr>
            </a:lvl3pPr>
            <a:lvl4pPr marL="1600200" indent="-228600">
              <a:defRPr sz="2400">
                <a:solidFill>
                  <a:schemeClr val="tx1"/>
                </a:solidFill>
                <a:latin typeface="Times" pitchFamily="1" charset="0"/>
                <a:ea typeface="ヒラギノ角ゴ Pro W3" pitchFamily="120" charset="-128"/>
              </a:defRPr>
            </a:lvl4pPr>
            <a:lvl5pPr marL="2057400" indent="-228600">
              <a:defRPr sz="2400">
                <a:solidFill>
                  <a:schemeClr val="tx1"/>
                </a:solidFill>
                <a:latin typeface="Times" pitchFamily="1" charset="0"/>
                <a:ea typeface="ヒラギノ角ゴ Pro W3" pitchFamily="120" charset="-128"/>
              </a:defRPr>
            </a:lvl5pPr>
            <a:lvl6pPr marL="2514600" indent="-228600" eaLnBrk="0" fontAlgn="base" hangingPunct="0">
              <a:spcBef>
                <a:spcPct val="0"/>
              </a:spcBef>
              <a:spcAft>
                <a:spcPct val="0"/>
              </a:spcAft>
              <a:defRPr sz="2400">
                <a:solidFill>
                  <a:schemeClr val="tx1"/>
                </a:solidFill>
                <a:latin typeface="Times" pitchFamily="1" charset="0"/>
                <a:ea typeface="ヒラギノ角ゴ Pro W3" pitchFamily="120" charset="-128"/>
              </a:defRPr>
            </a:lvl6pPr>
            <a:lvl7pPr marL="2971800" indent="-228600" eaLnBrk="0" fontAlgn="base" hangingPunct="0">
              <a:spcBef>
                <a:spcPct val="0"/>
              </a:spcBef>
              <a:spcAft>
                <a:spcPct val="0"/>
              </a:spcAft>
              <a:defRPr sz="2400">
                <a:solidFill>
                  <a:schemeClr val="tx1"/>
                </a:solidFill>
                <a:latin typeface="Times" pitchFamily="1" charset="0"/>
                <a:ea typeface="ヒラギノ角ゴ Pro W3" pitchFamily="120" charset="-128"/>
              </a:defRPr>
            </a:lvl7pPr>
            <a:lvl8pPr marL="3429000" indent="-228600" eaLnBrk="0" fontAlgn="base" hangingPunct="0">
              <a:spcBef>
                <a:spcPct val="0"/>
              </a:spcBef>
              <a:spcAft>
                <a:spcPct val="0"/>
              </a:spcAft>
              <a:defRPr sz="2400">
                <a:solidFill>
                  <a:schemeClr val="tx1"/>
                </a:solidFill>
                <a:latin typeface="Times" pitchFamily="1" charset="0"/>
                <a:ea typeface="ヒラギノ角ゴ Pro W3" pitchFamily="120" charset="-128"/>
              </a:defRPr>
            </a:lvl8pPr>
            <a:lvl9pPr marL="3886200" indent="-228600" eaLnBrk="0" fontAlgn="base" hangingPunct="0">
              <a:spcBef>
                <a:spcPct val="0"/>
              </a:spcBef>
              <a:spcAft>
                <a:spcPct val="0"/>
              </a:spcAft>
              <a:defRPr sz="2400">
                <a:solidFill>
                  <a:schemeClr val="tx1"/>
                </a:solidFill>
                <a:latin typeface="Times" pitchFamily="1" charset="0"/>
                <a:ea typeface="ヒラギノ角ゴ Pro W3" pitchFamily="120" charset="-128"/>
              </a:defRPr>
            </a:lvl9pPr>
          </a:lstStyle>
          <a:p>
            <a:fld id="{10BBF38A-AC1B-4600-B6C4-CD98860353C8}" type="slidenum">
              <a:rPr lang="en-US" altLang="en-US" sz="1200" smtClean="0">
                <a:solidFill>
                  <a:srgbClr val="000000"/>
                </a:solidFill>
              </a:rPr>
              <a:pPr/>
              <a:t>51</a:t>
            </a:fld>
            <a:endParaRPr lang="en-US" altLang="en-US" sz="1200" smtClean="0">
              <a:solidFill>
                <a:srgbClr val="000000"/>
              </a:solidFill>
            </a:endParaRPr>
          </a:p>
        </p:txBody>
      </p:sp>
      <p:sp>
        <p:nvSpPr>
          <p:cNvPr id="57347" name="Rectangle 2"/>
          <p:cNvSpPr>
            <a:spLocks noGrp="1" noRot="1" noChangeAspect="1" noChangeArrowheads="1" noTextEdit="1"/>
          </p:cNvSpPr>
          <p:nvPr>
            <p:ph type="sldImg"/>
          </p:nvPr>
        </p:nvSpPr>
        <p:spPr>
          <a:xfrm>
            <a:off x="1165225" y="671513"/>
            <a:ext cx="4719638" cy="3538537"/>
          </a:xfrm>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800" smtClean="0">
              <a:latin typeface="Times" pitchFamily="1" charset="0"/>
              <a:ea typeface="ヒラギノ角ゴ Pro W3" pitchFamily="120" charset="-128"/>
            </a:endParaRPr>
          </a:p>
        </p:txBody>
      </p:sp>
    </p:spTree>
    <p:extLst>
      <p:ext uri="{BB962C8B-B14F-4D97-AF65-F5344CB8AC3E}">
        <p14:creationId xmlns:p14="http://schemas.microsoft.com/office/powerpoint/2010/main" val="461934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3906D6D-1793-4A96-971F-4B3EE4DFD9C1}" type="slidenum">
              <a:rPr lang="en-GB" smtClean="0"/>
              <a:t>7</a:t>
            </a:fld>
            <a:endParaRPr lang="en-GB"/>
          </a:p>
        </p:txBody>
      </p:sp>
    </p:spTree>
    <p:extLst>
      <p:ext uri="{BB962C8B-B14F-4D97-AF65-F5344CB8AC3E}">
        <p14:creationId xmlns:p14="http://schemas.microsoft.com/office/powerpoint/2010/main" val="376635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 intro of</a:t>
            </a:r>
            <a:r>
              <a:rPr lang="en-US" baseline="0" dirty="0" smtClean="0"/>
              <a:t> each participant on what integrated care is to them, according to their professional background/setting/country of origin</a:t>
            </a:r>
            <a:r>
              <a:rPr lang="is-IS" baseline="0" dirty="0" smtClean="0"/>
              <a:t>…</a:t>
            </a:r>
          </a:p>
          <a:p>
            <a:r>
              <a:rPr lang="is-IS" baseline="0" dirty="0" smtClean="0"/>
              <a:t>Main achievements and biggest challenges again in their context.</a:t>
            </a:r>
          </a:p>
          <a:p>
            <a:endParaRPr lang="is-IS" baseline="0" dirty="0" smtClean="0"/>
          </a:p>
          <a:p>
            <a:r>
              <a:rPr lang="is-IS" baseline="0" dirty="0" smtClean="0"/>
              <a:t>Participants from the same country should add to each others’ stories. </a:t>
            </a:r>
            <a:endParaRPr lang="en-US" dirty="0"/>
          </a:p>
        </p:txBody>
      </p:sp>
      <p:sp>
        <p:nvSpPr>
          <p:cNvPr id="4" name="Slide Number Placeholder 3"/>
          <p:cNvSpPr>
            <a:spLocks noGrp="1"/>
          </p:cNvSpPr>
          <p:nvPr>
            <p:ph type="sldNum" sz="quarter" idx="10"/>
          </p:nvPr>
        </p:nvSpPr>
        <p:spPr/>
        <p:txBody>
          <a:bodyPr/>
          <a:lstStyle/>
          <a:p>
            <a:fld id="{11DFF1F0-04A3-244B-8026-6A7F6403474D}" type="slidenum">
              <a:rPr lang="en-US" smtClean="0"/>
              <a:t>10</a:t>
            </a:fld>
            <a:endParaRPr lang="en-US"/>
          </a:p>
        </p:txBody>
      </p:sp>
    </p:spTree>
    <p:extLst>
      <p:ext uri="{BB962C8B-B14F-4D97-AF65-F5344CB8AC3E}">
        <p14:creationId xmlns:p14="http://schemas.microsoft.com/office/powerpoint/2010/main" val="2094293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More than 100 million carers in Europe, which is an underestimation since we know there is a problem of self-recognition by carers themselves.</a:t>
            </a:r>
            <a:endParaRPr lang="fr-BE" sz="1200" kern="1200" dirty="0" smtClean="0">
              <a:solidFill>
                <a:schemeClr val="tx1"/>
              </a:solidFill>
              <a:effectLst/>
              <a:latin typeface="+mn-lt"/>
              <a:ea typeface="+mn-ea"/>
              <a:cs typeface="+mn-cs"/>
            </a:endParaRPr>
          </a:p>
          <a:p>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Estimates of the numbers of carers in the EU vary according to the definitions of the EU and of carers that are used, and the methods used to identify carers in EU-wide data, in particular, reflect the process of enlargement that has taken place since 2003. However, the significant differences in patterns of family obligation and formal welfare services between the older and newer member states mean that figures from the EU15 cannot simply be scaled up to reflect current EU membership. Besides, the prevalence and consequences of informal care in the older and newer member states seem to be shaped by the type of welfare system in place and therefore appear to be very different.</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 a result, estimating the total number of carers across the EU is a complex process. Some national and international studies identify carers indirectly, through the older or disabled person needing help, but risk underestimating the numbers of carers as it is assumed that each older or disabled person has only one carer. Many studies focus only on carers of older people, or people caring for elderly parents, again leading to potential underestimates. In some countries, informal carers are identified with reference to administrative categories, such as those receiving a specific service or benefit, or those supporting elderly or disabled recipients of a specific service or benefit, thus excluding eligible non-applicants. </a:t>
            </a:r>
            <a:endParaRPr lang="fr-BE"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According to recent Eurofound data, 80% of care in Europe is provided by families, friends and other informal carers.</a:t>
            </a: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Advances in medicine also mean that carers find themselves having to deliver more and more sophisticated levels of care, with very little training and minimal support.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probability of giving care depends to an important extent on the gender and the occupational status of the potential caregiver. From this data, it is apparent that informal care is mostly provided by women aged 45 to 75.</a:t>
            </a:r>
            <a:endParaRPr lang="fr-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845897-4A02-40E3-AF42-D1BC4077D158}" type="slidenum">
              <a:rPr lang="en-US" smtClean="0"/>
              <a:t>13</a:t>
            </a:fld>
            <a:endParaRPr lang="en-US"/>
          </a:p>
        </p:txBody>
      </p:sp>
    </p:spTree>
    <p:extLst>
      <p:ext uri="{BB962C8B-B14F-4D97-AF65-F5344CB8AC3E}">
        <p14:creationId xmlns:p14="http://schemas.microsoft.com/office/powerpoint/2010/main" val="767229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Link</a:t>
            </a:r>
            <a:r>
              <a:rPr lang="en-US" i="1" baseline="0" dirty="0" smtClean="0"/>
              <a:t> to previous slide: </a:t>
            </a:r>
            <a:r>
              <a:rPr lang="en-US" i="0" baseline="0" dirty="0" smtClean="0"/>
              <a:t>Answering this calls first for a reflection on most simply the question on </a:t>
            </a:r>
            <a:r>
              <a:rPr lang="en-US" i="1" u="sng" baseline="0" dirty="0" smtClean="0"/>
              <a:t>what is health services delivery?</a:t>
            </a:r>
          </a:p>
          <a:p>
            <a:endParaRPr lang="en-US" i="1" dirty="0" smtClean="0"/>
          </a:p>
          <a:p>
            <a:r>
              <a:rPr lang="en-US" i="0" dirty="0" smtClean="0"/>
              <a:t>This</a:t>
            </a:r>
            <a:r>
              <a:rPr lang="en-US" i="0" baseline="0" dirty="0" smtClean="0"/>
              <a:t> figure here is taken from a visualization of long-term care services in Austria. As a modeling of services delivery it</a:t>
            </a:r>
            <a:r>
              <a:rPr lang="fr-FR" i="0" baseline="0" dirty="0" smtClean="0"/>
              <a:t>’</a:t>
            </a:r>
            <a:r>
              <a:rPr lang="en-US" i="0" baseline="0" dirty="0" smtClean="0"/>
              <a:t>s a very useful representation of what the individual’s experience with the service delivery system may look like. While which way they go and in what order may differ– fundamentally, the function of services delivery comes down to the </a:t>
            </a:r>
            <a:r>
              <a:rPr lang="en-US" i="1" u="sng" baseline="0" dirty="0" smtClean="0"/>
              <a:t>services</a:t>
            </a:r>
            <a:r>
              <a:rPr lang="en-US" i="0" baseline="0" dirty="0" smtClean="0"/>
              <a:t> that are provided (click) – and we must recognize this begins even before diagnosis and includes public health, preventive measures – and (click) the </a:t>
            </a:r>
            <a:r>
              <a:rPr lang="en-US" i="1" u="sng" baseline="0" dirty="0" smtClean="0"/>
              <a:t>settings</a:t>
            </a:r>
            <a:r>
              <a:rPr lang="en-US" i="0" baseline="0" dirty="0" smtClean="0"/>
              <a:t> of care where services are realized – whether it be primary care, hospitals, rehabilitation </a:t>
            </a:r>
            <a:r>
              <a:rPr lang="en-US" i="0" baseline="0" dirty="0" err="1" smtClean="0"/>
              <a:t>centres</a:t>
            </a:r>
            <a:r>
              <a:rPr lang="en-US" i="0" baseline="0" dirty="0" smtClean="0"/>
              <a:t>, and even community pharmacies. </a:t>
            </a:r>
          </a:p>
          <a:p>
            <a:endParaRPr lang="en-US" i="0" baseline="0" dirty="0" smtClean="0"/>
          </a:p>
          <a:p>
            <a:r>
              <a:rPr lang="en-US" i="0" baseline="0" dirty="0" smtClean="0"/>
              <a:t>[click] but talking about services and settings only answers how the service delivery function is observed. That then begs the question, </a:t>
            </a:r>
            <a:r>
              <a:rPr lang="en-US" i="1" u="sng" baseline="0" dirty="0" smtClean="0"/>
              <a:t>how are services optimized?</a:t>
            </a:r>
          </a:p>
          <a:p>
            <a:endParaRPr lang="en-US" i="1" u="sng" baseline="0" dirty="0" smtClean="0"/>
          </a:p>
          <a:p>
            <a:r>
              <a:rPr lang="en-US" b="1" i="0" u="none" baseline="0" dirty="0" smtClean="0"/>
              <a:t>Key points:</a:t>
            </a:r>
          </a:p>
          <a:p>
            <a:pPr marL="185715" indent="-185715">
              <a:buFont typeface="Arial"/>
              <a:buChar char="•"/>
            </a:pPr>
            <a:r>
              <a:rPr lang="en-US" b="0" i="0" u="none" baseline="0" dirty="0" smtClean="0"/>
              <a:t>Service delivery function in is observed as (1) the services provided and (2) the settings where this takes place </a:t>
            </a:r>
            <a:endParaRPr lang="en-US" b="0" i="0" u="none" dirty="0"/>
          </a:p>
        </p:txBody>
      </p:sp>
      <p:sp>
        <p:nvSpPr>
          <p:cNvPr id="4" name="Slide Number Placeholder 3"/>
          <p:cNvSpPr>
            <a:spLocks noGrp="1"/>
          </p:cNvSpPr>
          <p:nvPr>
            <p:ph type="sldNum" sz="quarter" idx="10"/>
          </p:nvPr>
        </p:nvSpPr>
        <p:spPr/>
        <p:txBody>
          <a:bodyPr/>
          <a:lstStyle/>
          <a:p>
            <a:fld id="{6033EF81-08DC-5E4F-BCEC-500E79A204C2}" type="slidenum">
              <a:rPr lang="en-US" smtClean="0"/>
              <a:t>15</a:t>
            </a:fld>
            <a:endParaRPr lang="en-US"/>
          </a:p>
        </p:txBody>
      </p:sp>
    </p:spTree>
    <p:extLst>
      <p:ext uri="{BB962C8B-B14F-4D97-AF65-F5344CB8AC3E}">
        <p14:creationId xmlns:p14="http://schemas.microsoft.com/office/powerpoint/2010/main" val="1024314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eaLnBrk="0" fontAlgn="base" hangingPunct="0">
              <a:spcBef>
                <a:spcPct val="30000"/>
              </a:spcBef>
              <a:spcAft>
                <a:spcPct val="0"/>
              </a:spcAft>
              <a:defRPr/>
            </a:pPr>
            <a:r>
              <a:rPr lang="es-SV" sz="1300" b="1" dirty="0"/>
              <a:t>Atención Integrada significa “cuidados coordinados alrededor de las personas”</a:t>
            </a:r>
          </a:p>
          <a:p>
            <a:endParaRPr lang="en-GB" dirty="0"/>
          </a:p>
        </p:txBody>
      </p:sp>
      <p:sp>
        <p:nvSpPr>
          <p:cNvPr id="4" name="Slide Number Placeholder 3"/>
          <p:cNvSpPr>
            <a:spLocks noGrp="1"/>
          </p:cNvSpPr>
          <p:nvPr>
            <p:ph type="sldNum" sz="quarter" idx="10"/>
          </p:nvPr>
        </p:nvSpPr>
        <p:spPr/>
        <p:txBody>
          <a:bodyPr/>
          <a:lstStyle/>
          <a:p>
            <a:pPr>
              <a:defRPr/>
            </a:pPr>
            <a:fld id="{AA4B708D-9E45-4C55-BEBD-7AB884A6DF49}" type="slidenum">
              <a:rPr lang="en-GB" altLang="en-US" smtClean="0"/>
              <a:pPr>
                <a:defRPr/>
              </a:pPr>
              <a:t>16</a:t>
            </a:fld>
            <a:endParaRPr lang="en-GB" altLang="en-US"/>
          </a:p>
        </p:txBody>
      </p:sp>
    </p:spTree>
    <p:extLst>
      <p:ext uri="{BB962C8B-B14F-4D97-AF65-F5344CB8AC3E}">
        <p14:creationId xmlns:p14="http://schemas.microsoft.com/office/powerpoint/2010/main" val="1773982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 intro of</a:t>
            </a:r>
            <a:r>
              <a:rPr lang="en-US" baseline="0" dirty="0" smtClean="0"/>
              <a:t> each participant on what integrated care is to them, according to their professional background/setting/country of origin</a:t>
            </a:r>
            <a:r>
              <a:rPr lang="is-IS" baseline="0" dirty="0" smtClean="0"/>
              <a:t>…</a:t>
            </a:r>
          </a:p>
          <a:p>
            <a:r>
              <a:rPr lang="is-IS" baseline="0" dirty="0" smtClean="0"/>
              <a:t>Main achievements and biggest challenges again in their context.</a:t>
            </a:r>
          </a:p>
          <a:p>
            <a:endParaRPr lang="is-IS" baseline="0" dirty="0" smtClean="0"/>
          </a:p>
          <a:p>
            <a:r>
              <a:rPr lang="is-IS" baseline="0" dirty="0" smtClean="0"/>
              <a:t>Participants from the same country should add to each others’ stories. </a:t>
            </a:r>
            <a:endParaRPr lang="en-US" dirty="0"/>
          </a:p>
        </p:txBody>
      </p:sp>
      <p:sp>
        <p:nvSpPr>
          <p:cNvPr id="4" name="Slide Number Placeholder 3"/>
          <p:cNvSpPr>
            <a:spLocks noGrp="1"/>
          </p:cNvSpPr>
          <p:nvPr>
            <p:ph type="sldNum" sz="quarter" idx="10"/>
          </p:nvPr>
        </p:nvSpPr>
        <p:spPr/>
        <p:txBody>
          <a:bodyPr/>
          <a:lstStyle/>
          <a:p>
            <a:fld id="{11DFF1F0-04A3-244B-8026-6A7F6403474D}" type="slidenum">
              <a:rPr lang="en-US" smtClean="0"/>
              <a:t>17</a:t>
            </a:fld>
            <a:endParaRPr lang="en-US"/>
          </a:p>
        </p:txBody>
      </p:sp>
    </p:spTree>
    <p:extLst>
      <p:ext uri="{BB962C8B-B14F-4D97-AF65-F5344CB8AC3E}">
        <p14:creationId xmlns:p14="http://schemas.microsoft.com/office/powerpoint/2010/main" val="1950745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C8A868-57D3-44FA-AAC7-D55B47C0BA94}" type="slidenum">
              <a:rPr lang="en-GB" smtClean="0"/>
              <a:t>18</a:t>
            </a:fld>
            <a:endParaRPr lang="en-GB"/>
          </a:p>
        </p:txBody>
      </p:sp>
    </p:spTree>
    <p:extLst>
      <p:ext uri="{BB962C8B-B14F-4D97-AF65-F5344CB8AC3E}">
        <p14:creationId xmlns:p14="http://schemas.microsoft.com/office/powerpoint/2010/main" val="12099132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FIC 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IFIC3175 - IFIC PPT Template-1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015984" cy="6839712"/>
          </a:xfrm>
          <a:prstGeom prst="rect">
            <a:avLst/>
          </a:prstGeom>
        </p:spPr>
      </p:pic>
      <p:sp>
        <p:nvSpPr>
          <p:cNvPr id="2" name="Title 1"/>
          <p:cNvSpPr>
            <a:spLocks noGrp="1"/>
          </p:cNvSpPr>
          <p:nvPr>
            <p:ph type="ctrTitle"/>
          </p:nvPr>
        </p:nvSpPr>
        <p:spPr>
          <a:xfrm>
            <a:off x="2036327" y="2488197"/>
            <a:ext cx="6659417" cy="2296974"/>
          </a:xfrm>
        </p:spPr>
        <p:txBody>
          <a:bodyPr anchor="t">
            <a:normAutofit/>
          </a:bodyPr>
          <a:lstStyle>
            <a:lvl1pPr algn="l">
              <a:defRPr sz="3200">
                <a:solidFill>
                  <a:schemeClr val="bg1"/>
                </a:solidFill>
              </a:defRPr>
            </a:lvl1pPr>
          </a:lstStyle>
          <a:p>
            <a:r>
              <a:rPr lang="en-GB" dirty="0" smtClean="0"/>
              <a:t>Click to edit Master title style</a:t>
            </a:r>
            <a:endParaRPr lang="en-US" dirty="0"/>
          </a:p>
        </p:txBody>
      </p:sp>
      <p:sp>
        <p:nvSpPr>
          <p:cNvPr id="3" name="Subtitle 2"/>
          <p:cNvSpPr>
            <a:spLocks noGrp="1"/>
          </p:cNvSpPr>
          <p:nvPr>
            <p:ph type="subTitle" idx="1"/>
          </p:nvPr>
        </p:nvSpPr>
        <p:spPr>
          <a:xfrm>
            <a:off x="2030258" y="5084731"/>
            <a:ext cx="6638653" cy="729027"/>
          </a:xfrm>
          <a:prstGeom prst="rect">
            <a:avLst/>
          </a:prstGeom>
        </p:spPr>
        <p:txBody>
          <a:bodyPr>
            <a:normAutofit/>
          </a:bodyPr>
          <a:lstStyle>
            <a:lvl1pPr marL="0" indent="0" algn="l">
              <a:buNone/>
              <a:defRPr sz="16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cxnSp>
        <p:nvCxnSpPr>
          <p:cNvPr id="10" name="Straight Connector 9"/>
          <p:cNvCxnSpPr/>
          <p:nvPr userDrawn="1"/>
        </p:nvCxnSpPr>
        <p:spPr>
          <a:xfrm>
            <a:off x="2137587" y="2271838"/>
            <a:ext cx="7006413" cy="0"/>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137587" y="4856725"/>
            <a:ext cx="70064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IFIC logo white 150dpi.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83923" y="796038"/>
            <a:ext cx="3336069" cy="1210670"/>
          </a:xfrm>
          <a:prstGeom prst="rect">
            <a:avLst/>
          </a:prstGeom>
        </p:spPr>
      </p:pic>
      <p:pic>
        <p:nvPicPr>
          <p:cNvPr id="15" name="Picture 14" descr="IFIC logo white 150dpi.png"/>
          <p:cNvPicPr>
            <a:picLocks noChangeAspect="1"/>
          </p:cNvPicPr>
          <p:nvPr userDrawn="1"/>
        </p:nvPicPr>
        <p:blipFill rotWithShape="1">
          <a:blip r:embed="rId3">
            <a:extLst>
              <a:ext uri="{28A0092B-C50C-407E-A947-70E740481C1C}">
                <a14:useLocalDpi xmlns:a14="http://schemas.microsoft.com/office/drawing/2010/main" val="0"/>
              </a:ext>
            </a:extLst>
          </a:blip>
          <a:srcRect r="63989"/>
          <a:stretch/>
        </p:blipFill>
        <p:spPr>
          <a:xfrm>
            <a:off x="2036327" y="6360107"/>
            <a:ext cx="315913" cy="318362"/>
          </a:xfrm>
          <a:prstGeom prst="rect">
            <a:avLst/>
          </a:prstGeom>
        </p:spPr>
      </p:pic>
      <p:sp>
        <p:nvSpPr>
          <p:cNvPr id="16" name="TextBox 15"/>
          <p:cNvSpPr txBox="1"/>
          <p:nvPr userDrawn="1"/>
        </p:nvSpPr>
        <p:spPr>
          <a:xfrm>
            <a:off x="2388014" y="6386194"/>
            <a:ext cx="2200197" cy="246221"/>
          </a:xfrm>
          <a:prstGeom prst="rect">
            <a:avLst/>
          </a:prstGeom>
          <a:noFill/>
        </p:spPr>
        <p:txBody>
          <a:bodyPr wrap="square" rtlCol="0">
            <a:spAutoFit/>
          </a:bodyPr>
          <a:lstStyle/>
          <a:p>
            <a:r>
              <a:rPr lang="en-US" sz="1000" dirty="0" err="1" smtClean="0">
                <a:solidFill>
                  <a:srgbClr val="FFFFFF"/>
                </a:solidFill>
              </a:rPr>
              <a:t>www.integratedcarefoundation.org</a:t>
            </a:r>
            <a:endParaRPr lang="en-US" sz="1000" dirty="0">
              <a:solidFill>
                <a:srgbClr val="FFFFFF"/>
              </a:solidFill>
            </a:endParaRPr>
          </a:p>
        </p:txBody>
      </p:sp>
      <p:pic>
        <p:nvPicPr>
          <p:cNvPr id="17" name="Picture 16" descr="Twitter-15.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60805" y="6416753"/>
            <a:ext cx="310375" cy="252257"/>
          </a:xfrm>
          <a:prstGeom prst="rect">
            <a:avLst/>
          </a:prstGeom>
        </p:spPr>
      </p:pic>
      <p:sp>
        <p:nvSpPr>
          <p:cNvPr id="18" name="TextBox 17"/>
          <p:cNvSpPr txBox="1"/>
          <p:nvPr userDrawn="1"/>
        </p:nvSpPr>
        <p:spPr>
          <a:xfrm>
            <a:off x="5071180" y="6396472"/>
            <a:ext cx="2200197" cy="246221"/>
          </a:xfrm>
          <a:prstGeom prst="rect">
            <a:avLst/>
          </a:prstGeom>
          <a:noFill/>
        </p:spPr>
        <p:txBody>
          <a:bodyPr wrap="square" rtlCol="0">
            <a:spAutoFit/>
          </a:bodyPr>
          <a:lstStyle/>
          <a:p>
            <a:r>
              <a:rPr lang="en-US" sz="1000" dirty="0" smtClean="0">
                <a:solidFill>
                  <a:srgbClr val="FFFFFF"/>
                </a:solidFill>
              </a:rPr>
              <a:t>@</a:t>
            </a:r>
            <a:r>
              <a:rPr lang="en-US" sz="1000" dirty="0" err="1" smtClean="0">
                <a:solidFill>
                  <a:srgbClr val="FFFFFF"/>
                </a:solidFill>
              </a:rPr>
              <a:t>IFICinfo</a:t>
            </a:r>
            <a:endParaRPr lang="en-US" sz="1000" dirty="0">
              <a:solidFill>
                <a:srgbClr val="FFFFFF"/>
              </a:solidFill>
            </a:endParaRPr>
          </a:p>
        </p:txBody>
      </p:sp>
    </p:spTree>
    <p:extLst>
      <p:ext uri="{BB962C8B-B14F-4D97-AF65-F5344CB8AC3E}">
        <p14:creationId xmlns:p14="http://schemas.microsoft.com/office/powerpoint/2010/main" val="32556164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ange Mai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US" dirty="0"/>
          </a:p>
        </p:txBody>
      </p:sp>
      <p:sp>
        <p:nvSpPr>
          <p:cNvPr id="3" name="Content Placeholder 3"/>
          <p:cNvSpPr>
            <a:spLocks noGrp="1"/>
          </p:cNvSpPr>
          <p:nvPr>
            <p:ph sz="quarter" idx="10"/>
          </p:nvPr>
        </p:nvSpPr>
        <p:spPr>
          <a:xfrm>
            <a:off x="457200" y="1331953"/>
            <a:ext cx="8289925" cy="4893241"/>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3574911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ange Divi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015984" cy="6839712"/>
          </a:xfrm>
          <a:prstGeom prst="rect">
            <a:avLst/>
          </a:prstGeom>
        </p:spPr>
      </p:pic>
      <p:sp>
        <p:nvSpPr>
          <p:cNvPr id="9" name="Title 1"/>
          <p:cNvSpPr>
            <a:spLocks noGrp="1"/>
          </p:cNvSpPr>
          <p:nvPr>
            <p:ph type="title"/>
          </p:nvPr>
        </p:nvSpPr>
        <p:spPr>
          <a:xfrm>
            <a:off x="2137587" y="2743242"/>
            <a:ext cx="6331205" cy="1487379"/>
          </a:xfrm>
        </p:spPr>
        <p:txBody>
          <a:bodyPr anchor="t"/>
          <a:lstStyle/>
          <a:p>
            <a:r>
              <a:rPr lang="en-GB" dirty="0" smtClean="0"/>
              <a:t>Click to edit Master title style</a:t>
            </a:r>
            <a:endParaRPr lang="en-US" dirty="0"/>
          </a:p>
        </p:txBody>
      </p:sp>
      <p:cxnSp>
        <p:nvCxnSpPr>
          <p:cNvPr id="10" name="Straight Connector 9"/>
          <p:cNvCxnSpPr/>
          <p:nvPr userDrawn="1"/>
        </p:nvCxnSpPr>
        <p:spPr>
          <a:xfrm>
            <a:off x="2137587" y="2522270"/>
            <a:ext cx="7006413" cy="0"/>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137587" y="4409505"/>
            <a:ext cx="70064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349807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3"/>
          <p:cNvSpPr>
            <a:spLocks noGrp="1"/>
          </p:cNvSpPr>
          <p:nvPr>
            <p:ph sz="quarter" idx="10"/>
          </p:nvPr>
        </p:nvSpPr>
        <p:spPr>
          <a:xfrm>
            <a:off x="457200" y="1331953"/>
            <a:ext cx="8289925" cy="4893241"/>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68475279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015984" cy="6839712"/>
          </a:xfrm>
          <a:prstGeom prst="rect">
            <a:avLst/>
          </a:prstGeom>
        </p:spPr>
      </p:pic>
      <p:sp>
        <p:nvSpPr>
          <p:cNvPr id="9" name="Title 1"/>
          <p:cNvSpPr>
            <a:spLocks noGrp="1"/>
          </p:cNvSpPr>
          <p:nvPr>
            <p:ph type="title"/>
          </p:nvPr>
        </p:nvSpPr>
        <p:spPr>
          <a:xfrm>
            <a:off x="2137587" y="2743242"/>
            <a:ext cx="6331205" cy="1487379"/>
          </a:xfrm>
        </p:spPr>
        <p:txBody>
          <a:bodyPr anchor="t"/>
          <a:lstStyle/>
          <a:p>
            <a:r>
              <a:rPr lang="en-GB" dirty="0" smtClean="0"/>
              <a:t>Click to edit Master title style</a:t>
            </a:r>
            <a:endParaRPr lang="en-US" dirty="0"/>
          </a:p>
        </p:txBody>
      </p:sp>
      <p:cxnSp>
        <p:nvCxnSpPr>
          <p:cNvPr id="10" name="Straight Connector 9"/>
          <p:cNvCxnSpPr/>
          <p:nvPr userDrawn="1"/>
        </p:nvCxnSpPr>
        <p:spPr>
          <a:xfrm>
            <a:off x="2137587" y="2522270"/>
            <a:ext cx="7006413" cy="0"/>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137587" y="4409505"/>
            <a:ext cx="70064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311589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457200" y="113641"/>
            <a:ext cx="6331205" cy="950724"/>
          </a:xfrm>
        </p:spPr>
        <p:txBody>
          <a:bodyPr/>
          <a:lstStyle/>
          <a:p>
            <a:r>
              <a:rPr lang="en-GB" smtClean="0"/>
              <a:t>Click to edit Master title style</a:t>
            </a:r>
            <a:endParaRPr lang="en-US"/>
          </a:p>
        </p:txBody>
      </p:sp>
      <p:sp>
        <p:nvSpPr>
          <p:cNvPr id="11" name="Content Placeholder 3"/>
          <p:cNvSpPr>
            <a:spLocks noGrp="1"/>
          </p:cNvSpPr>
          <p:nvPr>
            <p:ph sz="quarter" idx="10"/>
          </p:nvPr>
        </p:nvSpPr>
        <p:spPr>
          <a:xfrm>
            <a:off x="457200" y="1331953"/>
            <a:ext cx="8289925" cy="4893241"/>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44759253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015984" cy="6839712"/>
          </a:xfrm>
          <a:prstGeom prst="rect">
            <a:avLst/>
          </a:prstGeom>
        </p:spPr>
      </p:pic>
      <p:sp>
        <p:nvSpPr>
          <p:cNvPr id="9" name="Title 1"/>
          <p:cNvSpPr>
            <a:spLocks noGrp="1"/>
          </p:cNvSpPr>
          <p:nvPr>
            <p:ph type="title"/>
          </p:nvPr>
        </p:nvSpPr>
        <p:spPr>
          <a:xfrm>
            <a:off x="2137587" y="2743242"/>
            <a:ext cx="6331205" cy="1487379"/>
          </a:xfrm>
        </p:spPr>
        <p:txBody>
          <a:bodyPr anchor="t"/>
          <a:lstStyle/>
          <a:p>
            <a:r>
              <a:rPr lang="en-GB" dirty="0" smtClean="0"/>
              <a:t>Click to edit Master title style</a:t>
            </a:r>
            <a:endParaRPr lang="en-US" dirty="0"/>
          </a:p>
        </p:txBody>
      </p:sp>
      <p:cxnSp>
        <p:nvCxnSpPr>
          <p:cNvPr id="10" name="Straight Connector 9"/>
          <p:cNvCxnSpPr/>
          <p:nvPr userDrawn="1"/>
        </p:nvCxnSpPr>
        <p:spPr>
          <a:xfrm>
            <a:off x="2137587" y="2522270"/>
            <a:ext cx="7006413" cy="0"/>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137587" y="4409505"/>
            <a:ext cx="70064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318095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94B4601-F791-4E27-A04E-B06A4AC906E3}" type="datetimeFigureOut">
              <a:rPr lang="en-GB" smtClean="0"/>
              <a:t>29/10/2017</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087B472-6969-45A5-8D47-D6EF5064DDB5}" type="slidenum">
              <a:rPr lang="en-GB" smtClean="0"/>
              <a:t>‹#›</a:t>
            </a:fld>
            <a:endParaRPr lang="en-GB"/>
          </a:p>
        </p:txBody>
      </p:sp>
    </p:spTree>
    <p:extLst>
      <p:ext uri="{BB962C8B-B14F-4D97-AF65-F5344CB8AC3E}">
        <p14:creationId xmlns:p14="http://schemas.microsoft.com/office/powerpoint/2010/main" val="1663587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p:nvPr>
        </p:nvSpPr>
        <p:spPr>
          <a:xfrm>
            <a:off x="457200" y="113641"/>
            <a:ext cx="6331205" cy="950724"/>
          </a:xfrm>
        </p:spPr>
        <p:txBody>
          <a:bodyPr/>
          <a:lstStyle/>
          <a:p>
            <a:r>
              <a:rPr lang="en-GB" smtClean="0"/>
              <a:t>Click to edit Master title style</a:t>
            </a:r>
            <a:endParaRPr lang="en-US"/>
          </a:p>
        </p:txBody>
      </p:sp>
      <p:sp>
        <p:nvSpPr>
          <p:cNvPr id="8" name="Content Placeholder 3"/>
          <p:cNvSpPr>
            <a:spLocks noGrp="1"/>
          </p:cNvSpPr>
          <p:nvPr>
            <p:ph sz="quarter" idx="10"/>
          </p:nvPr>
        </p:nvSpPr>
        <p:spPr>
          <a:xfrm>
            <a:off x="457200" y="1331953"/>
            <a:ext cx="8289925" cy="4893241"/>
          </a:xfrm>
        </p:spPr>
        <p:txBody>
          <a:bodyPr/>
          <a:lstStyle>
            <a:lvl1pPr>
              <a:buClr>
                <a:schemeClr val="accent5"/>
              </a:buClr>
              <a:defRPr/>
            </a:lvl1pPr>
            <a:lvl2pPr>
              <a:buClr>
                <a:schemeClr val="accent5"/>
              </a:buClr>
              <a:defRPr/>
            </a:lvl2pPr>
            <a:lvl3pPr>
              <a:buClr>
                <a:schemeClr val="accent5"/>
              </a:buClr>
              <a:defRPr sz="1700"/>
            </a:lvl3pPr>
            <a:lvl4pPr>
              <a:buClr>
                <a:schemeClr val="accent5"/>
              </a:buClr>
              <a:defRPr/>
            </a:lvl4pPr>
            <a:lvl5pPr>
              <a:buClr>
                <a:schemeClr val="accent5"/>
              </a:buCl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71599790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015984" cy="6839712"/>
          </a:xfrm>
          <a:prstGeom prst="rect">
            <a:avLst/>
          </a:prstGeom>
        </p:spPr>
      </p:pic>
      <p:sp>
        <p:nvSpPr>
          <p:cNvPr id="9" name="Title 1"/>
          <p:cNvSpPr>
            <a:spLocks noGrp="1"/>
          </p:cNvSpPr>
          <p:nvPr>
            <p:ph type="title"/>
          </p:nvPr>
        </p:nvSpPr>
        <p:spPr>
          <a:xfrm>
            <a:off x="2137587" y="2743242"/>
            <a:ext cx="6331205" cy="1487379"/>
          </a:xfrm>
        </p:spPr>
        <p:txBody>
          <a:bodyPr anchor="t"/>
          <a:lstStyle/>
          <a:p>
            <a:r>
              <a:rPr lang="en-GB" dirty="0" smtClean="0"/>
              <a:t>Click to edit Master title style</a:t>
            </a:r>
            <a:endParaRPr lang="en-US" dirty="0"/>
          </a:p>
        </p:txBody>
      </p:sp>
      <p:cxnSp>
        <p:nvCxnSpPr>
          <p:cNvPr id="10" name="Straight Connector 9"/>
          <p:cNvCxnSpPr/>
          <p:nvPr userDrawn="1"/>
        </p:nvCxnSpPr>
        <p:spPr>
          <a:xfrm>
            <a:off x="2137587" y="2522270"/>
            <a:ext cx="7006413" cy="0"/>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137587" y="4409505"/>
            <a:ext cx="70064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888382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title"/>
          </p:nvPr>
        </p:nvSpPr>
        <p:spPr>
          <a:xfrm>
            <a:off x="457200" y="113641"/>
            <a:ext cx="6331205" cy="950724"/>
          </a:xfrm>
        </p:spPr>
        <p:txBody>
          <a:bodyPr/>
          <a:lstStyle/>
          <a:p>
            <a:r>
              <a:rPr lang="en-GB" smtClean="0"/>
              <a:t>Click to edit Master title style</a:t>
            </a:r>
            <a:endParaRPr lang="en-US"/>
          </a:p>
        </p:txBody>
      </p:sp>
      <p:sp>
        <p:nvSpPr>
          <p:cNvPr id="12" name="Content Placeholder 3"/>
          <p:cNvSpPr>
            <a:spLocks noGrp="1"/>
          </p:cNvSpPr>
          <p:nvPr>
            <p:ph sz="quarter" idx="10"/>
          </p:nvPr>
        </p:nvSpPr>
        <p:spPr>
          <a:xfrm>
            <a:off x="457200" y="1331953"/>
            <a:ext cx="8289925" cy="4893241"/>
          </a:xfrm>
        </p:spPr>
        <p:txBody>
          <a:bodyPr/>
          <a:lstStyle>
            <a:lvl1pPr>
              <a:buClr>
                <a:schemeClr val="accent6"/>
              </a:buClr>
              <a:defRPr/>
            </a:lvl1pPr>
            <a:lvl2pPr>
              <a:buClr>
                <a:schemeClr val="accent6"/>
              </a:buClr>
              <a:defRPr/>
            </a:lvl2pPr>
            <a:lvl3pPr>
              <a:buClr>
                <a:schemeClr val="accent6"/>
              </a:buClr>
              <a:defRPr sz="1700"/>
            </a:lvl3pPr>
            <a:lvl4pPr>
              <a:buClr>
                <a:schemeClr val="accent6"/>
              </a:buClr>
              <a:defRPr/>
            </a:lvl4pPr>
            <a:lvl5pPr>
              <a:buClr>
                <a:schemeClr val="accent6"/>
              </a:buCl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9865210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FIC Blue Mai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4" name="Content Placeholder 3"/>
          <p:cNvSpPr>
            <a:spLocks noGrp="1"/>
          </p:cNvSpPr>
          <p:nvPr>
            <p:ph sz="quarter" idx="10"/>
          </p:nvPr>
        </p:nvSpPr>
        <p:spPr>
          <a:xfrm>
            <a:off x="457200" y="1331953"/>
            <a:ext cx="8289925" cy="4893241"/>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8147016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015984" cy="6839712"/>
          </a:xfrm>
          <a:prstGeom prst="rect">
            <a:avLst/>
          </a:prstGeom>
        </p:spPr>
      </p:pic>
      <p:sp>
        <p:nvSpPr>
          <p:cNvPr id="9" name="Title 1"/>
          <p:cNvSpPr>
            <a:spLocks noGrp="1"/>
          </p:cNvSpPr>
          <p:nvPr>
            <p:ph type="title"/>
          </p:nvPr>
        </p:nvSpPr>
        <p:spPr>
          <a:xfrm>
            <a:off x="2137587" y="2743242"/>
            <a:ext cx="6331205" cy="1487379"/>
          </a:xfrm>
        </p:spPr>
        <p:txBody>
          <a:bodyPr anchor="t"/>
          <a:lstStyle/>
          <a:p>
            <a:r>
              <a:rPr lang="en-GB" dirty="0" smtClean="0"/>
              <a:t>Click to edit Master title style</a:t>
            </a:r>
            <a:endParaRPr lang="en-US" dirty="0"/>
          </a:p>
        </p:txBody>
      </p:sp>
      <p:cxnSp>
        <p:nvCxnSpPr>
          <p:cNvPr id="10" name="Straight Connector 9"/>
          <p:cNvCxnSpPr/>
          <p:nvPr userDrawn="1"/>
        </p:nvCxnSpPr>
        <p:spPr>
          <a:xfrm>
            <a:off x="2137587" y="2522270"/>
            <a:ext cx="7006413" cy="0"/>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137587" y="4409505"/>
            <a:ext cx="70064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11681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FIC Blue Divider">
    <p:spTree>
      <p:nvGrpSpPr>
        <p:cNvPr id="1" name=""/>
        <p:cNvGrpSpPr/>
        <p:nvPr/>
      </p:nvGrpSpPr>
      <p:grpSpPr>
        <a:xfrm>
          <a:off x="0" y="0"/>
          <a:ext cx="0" cy="0"/>
          <a:chOff x="0" y="0"/>
          <a:chExt cx="0" cy="0"/>
        </a:xfrm>
      </p:grpSpPr>
      <p:sp>
        <p:nvSpPr>
          <p:cNvPr id="14" name="Rectangle 1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IFIC3175 - IFIC PPT Template-1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015984" cy="6839712"/>
          </a:xfrm>
          <a:prstGeom prst="rect">
            <a:avLst/>
          </a:prstGeom>
        </p:spPr>
      </p:pic>
      <p:sp>
        <p:nvSpPr>
          <p:cNvPr id="2" name="Title 1"/>
          <p:cNvSpPr>
            <a:spLocks noGrp="1"/>
          </p:cNvSpPr>
          <p:nvPr>
            <p:ph type="title"/>
          </p:nvPr>
        </p:nvSpPr>
        <p:spPr>
          <a:xfrm>
            <a:off x="2137587" y="2743242"/>
            <a:ext cx="6331205" cy="1487379"/>
          </a:xfrm>
        </p:spPr>
        <p:txBody>
          <a:bodyPr anchor="t"/>
          <a:lstStyle/>
          <a:p>
            <a:r>
              <a:rPr lang="en-GB" dirty="0" smtClean="0"/>
              <a:t>Click to edit Master title style</a:t>
            </a:r>
            <a:endParaRPr lang="en-US" dirty="0"/>
          </a:p>
        </p:txBody>
      </p:sp>
      <p:cxnSp>
        <p:nvCxnSpPr>
          <p:cNvPr id="20" name="Straight Connector 19"/>
          <p:cNvCxnSpPr/>
          <p:nvPr userDrawn="1"/>
        </p:nvCxnSpPr>
        <p:spPr>
          <a:xfrm>
            <a:off x="2137587" y="2522270"/>
            <a:ext cx="7006413" cy="0"/>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2137587" y="4409505"/>
            <a:ext cx="70064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682381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7772400" cy="609600"/>
          </a:xfrm>
        </p:spPr>
        <p:txBody>
          <a:bodyPr/>
          <a:lstStyle/>
          <a:p>
            <a:r>
              <a:rPr lang="en-US" smtClean="0"/>
              <a:t>Click to edit Master title style</a:t>
            </a:r>
            <a:endParaRPr lang="es-SV"/>
          </a:p>
        </p:txBody>
      </p:sp>
      <p:sp>
        <p:nvSpPr>
          <p:cNvPr id="3" name="Text Placeholder 2"/>
          <p:cNvSpPr>
            <a:spLocks noGrp="1"/>
          </p:cNvSpPr>
          <p:nvPr>
            <p:ph type="body" sz="half" idx="1"/>
          </p:nvPr>
        </p:nvSpPr>
        <p:spPr>
          <a:xfrm>
            <a:off x="838200" y="2667000"/>
            <a:ext cx="3810000"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SV"/>
          </a:p>
        </p:txBody>
      </p:sp>
      <p:sp>
        <p:nvSpPr>
          <p:cNvPr id="4" name="Content Placeholder 3"/>
          <p:cNvSpPr>
            <a:spLocks noGrp="1"/>
          </p:cNvSpPr>
          <p:nvPr>
            <p:ph sz="half" idx="2"/>
          </p:nvPr>
        </p:nvSpPr>
        <p:spPr>
          <a:xfrm>
            <a:off x="4800600" y="2667000"/>
            <a:ext cx="3810000"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SV"/>
          </a:p>
        </p:txBody>
      </p:sp>
      <p:sp>
        <p:nvSpPr>
          <p:cNvPr id="5" name="Slide Number Placeholder 4"/>
          <p:cNvSpPr>
            <a:spLocks noGrp="1"/>
          </p:cNvSpPr>
          <p:nvPr>
            <p:ph type="sldNum" sz="quarter" idx="10"/>
          </p:nvPr>
        </p:nvSpPr>
        <p:spPr>
          <a:xfrm>
            <a:off x="7010400" y="64389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E594CDBF-3B0D-4DC8-B8C9-11E610358A5E}" type="slidenum">
              <a:rPr lang="en-US" altLang="en-US"/>
              <a:pPr/>
              <a:t>‹#›</a:t>
            </a:fld>
            <a:endParaRPr lang="en-US" altLang="en-US"/>
          </a:p>
        </p:txBody>
      </p:sp>
    </p:spTree>
    <p:extLst>
      <p:ext uri="{BB962C8B-B14F-4D97-AF65-F5344CB8AC3E}">
        <p14:creationId xmlns:p14="http://schemas.microsoft.com/office/powerpoint/2010/main" val="1744402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72C56C2-1779-41E1-9CA1-EE68F902F4D4}" type="datetimeFigureOut">
              <a:rPr lang="en-US" smtClean="0"/>
              <a:pPr/>
              <a:t>10/29/17</a:t>
            </a:fld>
            <a:endParaRPr lang="en-US"/>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5E3B6B0B-53C1-43CD-839C-78CCE0A14715}" type="slidenum">
              <a:rPr lang="en-US" smtClean="0"/>
              <a:pPr/>
              <a:t>‹#›</a:t>
            </a:fld>
            <a:endParaRPr lang="en-US"/>
          </a:p>
        </p:txBody>
      </p:sp>
    </p:spTree>
    <p:extLst>
      <p:ext uri="{BB962C8B-B14F-4D97-AF65-F5344CB8AC3E}">
        <p14:creationId xmlns:p14="http://schemas.microsoft.com/office/powerpoint/2010/main" val="1818889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457200" y="113641"/>
            <a:ext cx="6331205" cy="950724"/>
          </a:xfrm>
        </p:spPr>
        <p:txBody>
          <a:bodyPr/>
          <a:lstStyle/>
          <a:p>
            <a:r>
              <a:rPr lang="en-GB" smtClean="0"/>
              <a:t>Click to edit Master title style</a:t>
            </a:r>
            <a:endParaRPr lang="en-US"/>
          </a:p>
        </p:txBody>
      </p:sp>
      <p:sp>
        <p:nvSpPr>
          <p:cNvPr id="11" name="Content Placeholder 3"/>
          <p:cNvSpPr>
            <a:spLocks noGrp="1"/>
          </p:cNvSpPr>
          <p:nvPr>
            <p:ph sz="quarter" idx="10"/>
          </p:nvPr>
        </p:nvSpPr>
        <p:spPr>
          <a:xfrm>
            <a:off x="457200" y="1331953"/>
            <a:ext cx="8289925" cy="4893241"/>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14408881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72C56C2-1779-41E1-9CA1-EE68F902F4D4}" type="datetimeFigureOut">
              <a:rPr lang="en-US" smtClean="0"/>
              <a:pPr/>
              <a:t>10/29/17</a:t>
            </a:fld>
            <a:endParaRPr lang="en-US"/>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5E3B6B0B-53C1-43CD-839C-78CCE0A14715}" type="slidenum">
              <a:rPr lang="en-US" smtClean="0"/>
              <a:pPr/>
              <a:t>‹#›</a:t>
            </a:fld>
            <a:endParaRPr lang="en-US"/>
          </a:p>
        </p:txBody>
      </p:sp>
    </p:spTree>
    <p:extLst>
      <p:ext uri="{BB962C8B-B14F-4D97-AF65-F5344CB8AC3E}">
        <p14:creationId xmlns:p14="http://schemas.microsoft.com/office/powerpoint/2010/main" val="195573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9254" y="594443"/>
            <a:ext cx="6553521" cy="491408"/>
          </a:xfrm>
          <a:prstGeom prst="rect">
            <a:avLst/>
          </a:prstGeom>
        </p:spPr>
        <p:txBody>
          <a:bodyPr lIns="90818" tIns="45409" rIns="90818" bIns="45409"/>
          <a:lstStyle>
            <a:lvl1pPr algn="l">
              <a:defRPr sz="2800" b="1">
                <a:solidFill>
                  <a:srgbClr val="0072C6"/>
                </a:solidFill>
                <a:latin typeface="Arial (Headings)"/>
                <a:cs typeface="Arial (Headings)"/>
              </a:defRPr>
            </a:lvl1pPr>
          </a:lstStyle>
          <a:p>
            <a:r>
              <a:rPr lang="en-US" smtClean="0"/>
              <a:t>Click to edit Master title style</a:t>
            </a:r>
            <a:endParaRPr lang="en-US" dirty="0"/>
          </a:p>
        </p:txBody>
      </p:sp>
      <p:sp>
        <p:nvSpPr>
          <p:cNvPr id="4" name="Slide Number Placeholder 5"/>
          <p:cNvSpPr>
            <a:spLocks noGrp="1"/>
          </p:cNvSpPr>
          <p:nvPr>
            <p:ph type="sldNum" sz="quarter" idx="12"/>
          </p:nvPr>
        </p:nvSpPr>
        <p:spPr>
          <a:xfrm>
            <a:off x="175660" y="6488601"/>
            <a:ext cx="2121080" cy="218918"/>
          </a:xfrm>
          <a:prstGeom prst="rect">
            <a:avLst/>
          </a:prstGeom>
        </p:spPr>
        <p:txBody>
          <a:bodyPr lIns="90818" tIns="45409" rIns="90818" bIns="45409"/>
          <a:lstStyle>
            <a:lvl1pPr algn="l">
              <a:defRPr sz="1000" b="0" i="0">
                <a:solidFill>
                  <a:srgbClr val="000000"/>
                </a:solidFill>
                <a:latin typeface="Arial"/>
                <a:cs typeface="Arial"/>
              </a:defRPr>
            </a:lvl1pPr>
          </a:lstStyle>
          <a:p>
            <a:fld id="{87DADF28-5588-485E-81E7-6B9A2B6E3B3C}" type="slidenum">
              <a:rPr lang="en-GB" smtClean="0"/>
              <a:pPr/>
              <a:t>‹#›</a:t>
            </a:fld>
            <a:endParaRPr lang="en-GB"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72479" y="447789"/>
            <a:ext cx="1601724" cy="611124"/>
          </a:xfrm>
          <a:prstGeom prst="rect">
            <a:avLst/>
          </a:prstGeom>
        </p:spPr>
      </p:pic>
    </p:spTree>
    <p:extLst>
      <p:ext uri="{BB962C8B-B14F-4D97-AF65-F5344CB8AC3E}">
        <p14:creationId xmlns:p14="http://schemas.microsoft.com/office/powerpoint/2010/main" val="175197576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Background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3" name="Date Placeholder 3"/>
          <p:cNvSpPr>
            <a:spLocks noGrp="1"/>
          </p:cNvSpPr>
          <p:nvPr>
            <p:ph type="dt" sz="half" idx="10"/>
          </p:nvPr>
        </p:nvSpPr>
        <p:spPr>
          <a:xfrm>
            <a:off x="762000" y="6356350"/>
            <a:ext cx="2133600" cy="365125"/>
          </a:xfrm>
          <a:prstGeom prst="rect">
            <a:avLst/>
          </a:prstGeom>
        </p:spPr>
        <p:txBody>
          <a:bodyPr/>
          <a:lstStyle/>
          <a:p>
            <a:fld id="{757B281C-5159-4971-8228-52B9A72E9ED2}" type="datetimeFigureOut">
              <a:rPr lang="en-US" smtClean="0"/>
              <a:pPr/>
              <a:t>10/29/17</a:t>
            </a:fld>
            <a:endParaRPr lang="en-US" dirty="0"/>
          </a:p>
        </p:txBody>
      </p:sp>
      <p:sp>
        <p:nvSpPr>
          <p:cNvPr id="4" name="Footer Placeholder 4"/>
          <p:cNvSpPr>
            <a:spLocks noGrp="1"/>
          </p:cNvSpPr>
          <p:nvPr>
            <p:ph type="ftr" sz="quarter" idx="11"/>
          </p:nvPr>
        </p:nvSpPr>
        <p:spPr>
          <a:xfrm>
            <a:off x="3352800" y="6356350"/>
            <a:ext cx="2895600" cy="365125"/>
          </a:xfrm>
          <a:prstGeom prst="rect">
            <a:avLst/>
          </a:prstGeom>
        </p:spPr>
        <p:txBody>
          <a:bodyPr/>
          <a:lstStyle/>
          <a:p>
            <a:endParaRPr lang="en-US" dirty="0"/>
          </a:p>
        </p:txBody>
      </p:sp>
      <p:sp>
        <p:nvSpPr>
          <p:cNvPr id="5" name="Slide Number Placeholder 5"/>
          <p:cNvSpPr>
            <a:spLocks noGrp="1"/>
          </p:cNvSpPr>
          <p:nvPr>
            <p:ph type="sldNum" sz="quarter" idx="12"/>
          </p:nvPr>
        </p:nvSpPr>
        <p:spPr>
          <a:xfrm>
            <a:off x="6705600" y="6356350"/>
            <a:ext cx="2133600" cy="365125"/>
          </a:xfrm>
          <a:prstGeom prst="rect">
            <a:avLst/>
          </a:prstGeom>
        </p:spPr>
        <p:txBody>
          <a:bodyPr/>
          <a:lstStyle/>
          <a:p>
            <a:fld id="{33D6E5A2-EC83-451F-A719-9AC1370DD5CF}" type="slidenum">
              <a:rPr lang="en-US" smtClean="0"/>
              <a:pPr/>
              <a:t>‹#›</a:t>
            </a:fld>
            <a:endParaRPr lang="en-US" dirty="0"/>
          </a:p>
        </p:txBody>
      </p:sp>
    </p:spTree>
    <p:extLst>
      <p:ext uri="{BB962C8B-B14F-4D97-AF65-F5344CB8AC3E}">
        <p14:creationId xmlns:p14="http://schemas.microsoft.com/office/powerpoint/2010/main" val="1817109101"/>
      </p:ext>
    </p:extLst>
  </p:cSld>
  <p:clrMapOvr>
    <a:masterClrMapping/>
  </p:clrMapOvr>
  <p:transition spd="slow">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1.png"/><Relationship Id="rId5" Type="http://schemas.openxmlformats.org/officeDocument/2006/relationships/image" Target="../media/image8.png"/><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1.png"/><Relationship Id="rId5"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theme" Target="../theme/theme4.xml"/><Relationship Id="rId5" Type="http://schemas.openxmlformats.org/officeDocument/2006/relationships/image" Target="../media/image1.png"/><Relationship Id="rId6" Type="http://schemas.openxmlformats.org/officeDocument/2006/relationships/image" Target="../media/image12.png"/><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4" Type="http://schemas.openxmlformats.org/officeDocument/2006/relationships/image" Target="../media/image1.png"/><Relationship Id="rId5" Type="http://schemas.openxmlformats.org/officeDocument/2006/relationships/image" Target="../media/image14.png"/><Relationship Id="rId1" Type="http://schemas.openxmlformats.org/officeDocument/2006/relationships/slideLayout" Target="../slideLayouts/slideLayout17.xml"/><Relationship Id="rId2"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4" Type="http://schemas.openxmlformats.org/officeDocument/2006/relationships/image" Target="../media/image1.png"/><Relationship Id="rId5" Type="http://schemas.openxmlformats.org/officeDocument/2006/relationships/image" Target="../media/image16.png"/><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9144000" cy="11094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113641"/>
            <a:ext cx="6331205" cy="950724"/>
          </a:xfrm>
          <a:prstGeom prst="rect">
            <a:avLst/>
          </a:prstGeom>
        </p:spPr>
        <p:txBody>
          <a:bodyPr vert="horz" lIns="91440" tIns="45720" rIns="91440" bIns="45720" rtlCol="0" anchor="b">
            <a:normAutofit/>
          </a:bodyPr>
          <a:lstStyle/>
          <a:p>
            <a:r>
              <a:rPr lang="en-GB" dirty="0" smtClean="0"/>
              <a:t>Click to edit Master title style</a:t>
            </a:r>
            <a:endParaRPr lang="en-US" dirty="0"/>
          </a:p>
        </p:txBody>
      </p:sp>
      <p:sp>
        <p:nvSpPr>
          <p:cNvPr id="10" name="Rectangle 9"/>
          <p:cNvSpPr/>
          <p:nvPr userDrawn="1"/>
        </p:nvSpPr>
        <p:spPr>
          <a:xfrm>
            <a:off x="0" y="6468081"/>
            <a:ext cx="9144000" cy="38991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IFIC logo-21.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92976" y="6477025"/>
            <a:ext cx="386511" cy="368106"/>
          </a:xfrm>
          <a:prstGeom prst="rect">
            <a:avLst/>
          </a:prstGeom>
        </p:spPr>
      </p:pic>
      <p:sp>
        <p:nvSpPr>
          <p:cNvPr id="11" name="TextBox 10"/>
          <p:cNvSpPr txBox="1"/>
          <p:nvPr userDrawn="1"/>
        </p:nvSpPr>
        <p:spPr>
          <a:xfrm>
            <a:off x="879487" y="6518414"/>
            <a:ext cx="2200197" cy="246221"/>
          </a:xfrm>
          <a:prstGeom prst="rect">
            <a:avLst/>
          </a:prstGeom>
          <a:noFill/>
        </p:spPr>
        <p:txBody>
          <a:bodyPr wrap="square" rtlCol="0">
            <a:spAutoFit/>
          </a:bodyPr>
          <a:lstStyle/>
          <a:p>
            <a:r>
              <a:rPr lang="en-US" sz="1000" dirty="0" smtClean="0">
                <a:solidFill>
                  <a:schemeClr val="accent1"/>
                </a:solidFill>
              </a:rPr>
              <a:t>A movement</a:t>
            </a:r>
            <a:r>
              <a:rPr lang="en-US" sz="1000" baseline="0" dirty="0" smtClean="0">
                <a:solidFill>
                  <a:schemeClr val="accent1"/>
                </a:solidFill>
              </a:rPr>
              <a:t> for change</a:t>
            </a:r>
            <a:endParaRPr lang="en-US" sz="1000" dirty="0">
              <a:solidFill>
                <a:schemeClr val="accent1"/>
              </a:solidFill>
            </a:endParaRPr>
          </a:p>
        </p:txBody>
      </p:sp>
      <p:sp>
        <p:nvSpPr>
          <p:cNvPr id="12" name="Text Placeholder 11"/>
          <p:cNvSpPr>
            <a:spLocks noGrp="1"/>
          </p:cNvSpPr>
          <p:nvPr>
            <p:ph type="body" idx="1"/>
          </p:nvPr>
        </p:nvSpPr>
        <p:spPr>
          <a:xfrm>
            <a:off x="457200" y="1385538"/>
            <a:ext cx="8229600" cy="4839657"/>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14" name="Picture 13" descr="IFIC3175 - IFIC PPT Template-15.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858256" y="0"/>
            <a:ext cx="3285744" cy="1109472"/>
          </a:xfrm>
          <a:prstGeom prst="rect">
            <a:avLst/>
          </a:prstGeom>
        </p:spPr>
      </p:pic>
    </p:spTree>
    <p:extLst>
      <p:ext uri="{BB962C8B-B14F-4D97-AF65-F5344CB8AC3E}">
        <p14:creationId xmlns:p14="http://schemas.microsoft.com/office/powerpoint/2010/main" val="295790496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74" r:id="rId4"/>
    <p:sldLayoutId id="2147483677" r:id="rId5"/>
    <p:sldLayoutId id="2147483686" r:id="rId6"/>
    <p:sldLayoutId id="2147483689" r:id="rId7"/>
    <p:sldLayoutId id="2147483694" r:id="rId8"/>
    <p:sldLayoutId id="2147483695" r:id="rId9"/>
  </p:sldLayoutIdLst>
  <p:timing>
    <p:tnLst>
      <p:par>
        <p:cTn id="1" dur="indefinite" restart="never" nodeType="tmRoot"/>
      </p:par>
    </p:tnLst>
  </p:timing>
  <p:txStyles>
    <p:titleStyle>
      <a:lvl1pPr algn="l" defTabSz="457200" rtl="0" eaLnBrk="1" latinLnBrk="0" hangingPunct="1">
        <a:spcBef>
          <a:spcPct val="0"/>
        </a:spcBef>
        <a:buNone/>
        <a:defRPr sz="2800" kern="1200">
          <a:solidFill>
            <a:srgbClr val="FFFFFF"/>
          </a:solidFill>
          <a:latin typeface="+mj-lt"/>
          <a:ea typeface="+mj-ea"/>
          <a:cs typeface="+mj-cs"/>
        </a:defRPr>
      </a:lvl1pPr>
    </p:titleStyle>
    <p:bodyStyle>
      <a:lvl1pPr marL="342900" indent="-342900" algn="l" defTabSz="457200" rtl="0" eaLnBrk="1" latinLnBrk="0" hangingPunct="1">
        <a:spcBef>
          <a:spcPct val="20000"/>
        </a:spcBef>
        <a:buClr>
          <a:schemeClr val="accent1"/>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1"/>
            <a:ext cx="9144000" cy="110947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0" y="6468081"/>
            <a:ext cx="9144000" cy="389919"/>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IFIC logo-2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2976" y="6477025"/>
            <a:ext cx="386511" cy="368106"/>
          </a:xfrm>
          <a:prstGeom prst="rect">
            <a:avLst/>
          </a:prstGeom>
        </p:spPr>
      </p:pic>
      <p:sp>
        <p:nvSpPr>
          <p:cNvPr id="17" name="TextBox 16"/>
          <p:cNvSpPr txBox="1"/>
          <p:nvPr userDrawn="1"/>
        </p:nvSpPr>
        <p:spPr>
          <a:xfrm>
            <a:off x="879487" y="6518414"/>
            <a:ext cx="2200197" cy="246221"/>
          </a:xfrm>
          <a:prstGeom prst="rect">
            <a:avLst/>
          </a:prstGeom>
          <a:noFill/>
        </p:spPr>
        <p:txBody>
          <a:bodyPr wrap="square" rtlCol="0">
            <a:spAutoFit/>
          </a:bodyPr>
          <a:lstStyle/>
          <a:p>
            <a:r>
              <a:rPr lang="en-US" sz="1000" dirty="0" smtClean="0">
                <a:solidFill>
                  <a:schemeClr val="accent2"/>
                </a:solidFill>
              </a:rPr>
              <a:t>A movement</a:t>
            </a:r>
            <a:r>
              <a:rPr lang="en-US" sz="1000" baseline="0" dirty="0" smtClean="0">
                <a:solidFill>
                  <a:schemeClr val="accent2"/>
                </a:solidFill>
              </a:rPr>
              <a:t> for change</a:t>
            </a:r>
            <a:endParaRPr lang="en-US" sz="1000" dirty="0">
              <a:solidFill>
                <a:schemeClr val="accent2"/>
              </a:solidFill>
            </a:endParaRPr>
          </a:p>
        </p:txBody>
      </p:sp>
      <p:sp>
        <p:nvSpPr>
          <p:cNvPr id="18" name="Text Placeholder 11"/>
          <p:cNvSpPr>
            <a:spLocks noGrp="1"/>
          </p:cNvSpPr>
          <p:nvPr>
            <p:ph type="body" idx="1"/>
          </p:nvPr>
        </p:nvSpPr>
        <p:spPr>
          <a:xfrm>
            <a:off x="457200" y="1385538"/>
            <a:ext cx="8229600" cy="4839657"/>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20" name="Title Placeholder 1"/>
          <p:cNvSpPr>
            <a:spLocks noGrp="1"/>
          </p:cNvSpPr>
          <p:nvPr>
            <p:ph type="title"/>
          </p:nvPr>
        </p:nvSpPr>
        <p:spPr>
          <a:xfrm>
            <a:off x="457200" y="113641"/>
            <a:ext cx="6331205" cy="950724"/>
          </a:xfrm>
          <a:prstGeom prst="rect">
            <a:avLst/>
          </a:prstGeom>
        </p:spPr>
        <p:txBody>
          <a:bodyPr vert="horz" lIns="91440" tIns="45720" rIns="91440" bIns="45720" rtlCol="0" anchor="b">
            <a:normAutofit/>
          </a:bodyPr>
          <a:lstStyle/>
          <a:p>
            <a:r>
              <a:rPr lang="en-GB" dirty="0" smtClean="0"/>
              <a:t>Click to edit Master title style</a:t>
            </a:r>
            <a:endParaRPr lang="en-US" dirty="0"/>
          </a:p>
        </p:txBody>
      </p:sp>
      <p:pic>
        <p:nvPicPr>
          <p:cNvPr id="21" name="Picture 2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858256" y="0"/>
            <a:ext cx="3285744" cy="1109472"/>
          </a:xfrm>
          <a:prstGeom prst="rect">
            <a:avLst/>
          </a:prstGeom>
        </p:spPr>
      </p:pic>
    </p:spTree>
    <p:extLst>
      <p:ext uri="{BB962C8B-B14F-4D97-AF65-F5344CB8AC3E}">
        <p14:creationId xmlns:p14="http://schemas.microsoft.com/office/powerpoint/2010/main" val="1615389365"/>
      </p:ext>
    </p:extLst>
  </p:cSld>
  <p:clrMap bg1="lt1" tx1="dk1" bg2="lt2" tx2="dk2" accent1="accent1" accent2="accent2" accent3="accent3" accent4="accent4" accent5="accent5" accent6="accent6" hlink="hlink" folHlink="folHlink"/>
  <p:sldLayoutIdLst>
    <p:sldLayoutId id="2147483654" r:id="rId1"/>
    <p:sldLayoutId id="2147483653" r:id="rId2"/>
  </p:sldLayoutIdLst>
  <p:timing>
    <p:tnLst>
      <p:par>
        <p:cTn id="1" dur="indefinite" restart="never" nodeType="tmRoot"/>
      </p:par>
    </p:tnLst>
  </p:timing>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2"/>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2"/>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2"/>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2"/>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2"/>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9144000" cy="11094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p:nvPr>
        </p:nvSpPr>
        <p:spPr>
          <a:xfrm>
            <a:off x="457200" y="113641"/>
            <a:ext cx="6331205" cy="950724"/>
          </a:xfrm>
          <a:prstGeom prst="rect">
            <a:avLst/>
          </a:prstGeom>
        </p:spPr>
        <p:txBody>
          <a:bodyPr vert="horz" lIns="91440" tIns="45720" rIns="91440" bIns="45720" rtlCol="0" anchor="b">
            <a:normAutofit/>
          </a:bodyPr>
          <a:lstStyle/>
          <a:p>
            <a:r>
              <a:rPr lang="en-GB" dirty="0" smtClean="0"/>
              <a:t>Click to edit Master title style</a:t>
            </a:r>
            <a:endParaRPr lang="en-US" dirty="0"/>
          </a:p>
        </p:txBody>
      </p:sp>
      <p:sp>
        <p:nvSpPr>
          <p:cNvPr id="9" name="Rectangle 8"/>
          <p:cNvSpPr/>
          <p:nvPr userDrawn="1"/>
        </p:nvSpPr>
        <p:spPr>
          <a:xfrm>
            <a:off x="0" y="6468081"/>
            <a:ext cx="9144000" cy="38991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FIC logo-2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2976" y="6477025"/>
            <a:ext cx="386511" cy="368106"/>
          </a:xfrm>
          <a:prstGeom prst="rect">
            <a:avLst/>
          </a:prstGeom>
        </p:spPr>
      </p:pic>
      <p:sp>
        <p:nvSpPr>
          <p:cNvPr id="11" name="TextBox 10"/>
          <p:cNvSpPr txBox="1"/>
          <p:nvPr userDrawn="1"/>
        </p:nvSpPr>
        <p:spPr>
          <a:xfrm>
            <a:off x="879487" y="6518414"/>
            <a:ext cx="2200197" cy="246221"/>
          </a:xfrm>
          <a:prstGeom prst="rect">
            <a:avLst/>
          </a:prstGeom>
          <a:noFill/>
        </p:spPr>
        <p:txBody>
          <a:bodyPr wrap="square" rtlCol="0">
            <a:spAutoFit/>
          </a:bodyPr>
          <a:lstStyle/>
          <a:p>
            <a:r>
              <a:rPr lang="en-US" sz="1000" dirty="0" smtClean="0">
                <a:solidFill>
                  <a:schemeClr val="accent3"/>
                </a:solidFill>
              </a:rPr>
              <a:t>A movement</a:t>
            </a:r>
            <a:r>
              <a:rPr lang="en-US" sz="1000" baseline="0" dirty="0" smtClean="0">
                <a:solidFill>
                  <a:schemeClr val="accent3"/>
                </a:solidFill>
              </a:rPr>
              <a:t> for change</a:t>
            </a:r>
            <a:endParaRPr lang="en-US" sz="1000" dirty="0">
              <a:solidFill>
                <a:schemeClr val="accent3"/>
              </a:solidFill>
            </a:endParaRPr>
          </a:p>
        </p:txBody>
      </p:sp>
      <p:sp>
        <p:nvSpPr>
          <p:cNvPr id="12" name="Text Placeholder 11"/>
          <p:cNvSpPr>
            <a:spLocks noGrp="1"/>
          </p:cNvSpPr>
          <p:nvPr>
            <p:ph type="body" idx="1"/>
          </p:nvPr>
        </p:nvSpPr>
        <p:spPr>
          <a:xfrm>
            <a:off x="457200" y="1385538"/>
            <a:ext cx="8229600" cy="4839657"/>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3" name="TextBox 12"/>
          <p:cNvSpPr txBox="1"/>
          <p:nvPr userDrawn="1"/>
        </p:nvSpPr>
        <p:spPr>
          <a:xfrm>
            <a:off x="-268316" y="-17888"/>
            <a:ext cx="184666" cy="369332"/>
          </a:xfrm>
          <a:prstGeom prst="rect">
            <a:avLst/>
          </a:prstGeom>
          <a:noFill/>
        </p:spPr>
        <p:txBody>
          <a:bodyPr wrap="none" rtlCol="0">
            <a:spAutoFit/>
          </a:bodyPr>
          <a:lstStyle/>
          <a:p>
            <a:endParaRPr lang="en-US" dirty="0"/>
          </a:p>
        </p:txBody>
      </p:sp>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858256" y="0"/>
            <a:ext cx="3285744" cy="1109472"/>
          </a:xfrm>
          <a:prstGeom prst="rect">
            <a:avLst/>
          </a:prstGeom>
        </p:spPr>
      </p:pic>
    </p:spTree>
    <p:extLst>
      <p:ext uri="{BB962C8B-B14F-4D97-AF65-F5344CB8AC3E}">
        <p14:creationId xmlns:p14="http://schemas.microsoft.com/office/powerpoint/2010/main" val="727622073"/>
      </p:ext>
    </p:extLst>
  </p:cSld>
  <p:clrMap bg1="lt1" tx1="dk1" bg2="lt2" tx2="dk2" accent1="accent1" accent2="accent2" accent3="accent3" accent4="accent4" accent5="accent5" accent6="accent6" hlink="hlink" folHlink="folHlink"/>
  <p:sldLayoutIdLst>
    <p:sldLayoutId id="2147483657" r:id="rId1"/>
    <p:sldLayoutId id="2147483656" r:id="rId2"/>
  </p:sldLayoutIdLst>
  <p:timing>
    <p:tnLst>
      <p:par>
        <p:cTn id="1" dur="indefinite" restart="never" nodeType="tmRoot"/>
      </p:par>
    </p:tnLst>
  </p:timing>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3"/>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3"/>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3"/>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9144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p:nvPr>
        </p:nvSpPr>
        <p:spPr>
          <a:xfrm>
            <a:off x="457200" y="113641"/>
            <a:ext cx="6331205" cy="950724"/>
          </a:xfrm>
          <a:prstGeom prst="rect">
            <a:avLst/>
          </a:prstGeom>
        </p:spPr>
        <p:txBody>
          <a:bodyPr vert="horz" lIns="91440" tIns="45720" rIns="91440" bIns="45720" rtlCol="0" anchor="b">
            <a:normAutofit/>
          </a:bodyPr>
          <a:lstStyle/>
          <a:p>
            <a:r>
              <a:rPr lang="en-GB" dirty="0" smtClean="0"/>
              <a:t>Click to edit Master title style</a:t>
            </a:r>
            <a:endParaRPr lang="en-US" dirty="0"/>
          </a:p>
        </p:txBody>
      </p:sp>
      <p:sp>
        <p:nvSpPr>
          <p:cNvPr id="9" name="Rectangle 8"/>
          <p:cNvSpPr/>
          <p:nvPr userDrawn="1"/>
        </p:nvSpPr>
        <p:spPr>
          <a:xfrm>
            <a:off x="0" y="6468081"/>
            <a:ext cx="9144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FIC logo-21.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2976" y="6477025"/>
            <a:ext cx="386511" cy="368106"/>
          </a:xfrm>
          <a:prstGeom prst="rect">
            <a:avLst/>
          </a:prstGeom>
        </p:spPr>
      </p:pic>
      <p:sp>
        <p:nvSpPr>
          <p:cNvPr id="11" name="TextBox 10"/>
          <p:cNvSpPr txBox="1"/>
          <p:nvPr userDrawn="1"/>
        </p:nvSpPr>
        <p:spPr>
          <a:xfrm>
            <a:off x="879487" y="6518414"/>
            <a:ext cx="2200197" cy="246221"/>
          </a:xfrm>
          <a:prstGeom prst="rect">
            <a:avLst/>
          </a:prstGeom>
          <a:noFill/>
        </p:spPr>
        <p:txBody>
          <a:bodyPr wrap="square" rtlCol="0">
            <a:spAutoFit/>
          </a:bodyPr>
          <a:lstStyle/>
          <a:p>
            <a:r>
              <a:rPr lang="en-US" sz="1000" dirty="0" smtClean="0">
                <a:solidFill>
                  <a:schemeClr val="accent4"/>
                </a:solidFill>
              </a:rPr>
              <a:t>A movement</a:t>
            </a:r>
            <a:r>
              <a:rPr lang="en-US" sz="1000" baseline="0" dirty="0" smtClean="0">
                <a:solidFill>
                  <a:schemeClr val="accent4"/>
                </a:solidFill>
              </a:rPr>
              <a:t> for change</a:t>
            </a:r>
            <a:endParaRPr lang="en-US" sz="1000" dirty="0">
              <a:solidFill>
                <a:schemeClr val="accent4"/>
              </a:solidFill>
            </a:endParaRPr>
          </a:p>
        </p:txBody>
      </p:sp>
      <p:sp>
        <p:nvSpPr>
          <p:cNvPr id="12" name="Text Placeholder 11"/>
          <p:cNvSpPr>
            <a:spLocks noGrp="1"/>
          </p:cNvSpPr>
          <p:nvPr>
            <p:ph type="body" idx="1"/>
          </p:nvPr>
        </p:nvSpPr>
        <p:spPr>
          <a:xfrm>
            <a:off x="457200" y="1385538"/>
            <a:ext cx="8229600" cy="4839657"/>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858256" y="0"/>
            <a:ext cx="3285744" cy="1109472"/>
          </a:xfrm>
          <a:prstGeom prst="rect">
            <a:avLst/>
          </a:prstGeom>
        </p:spPr>
      </p:pic>
    </p:spTree>
    <p:extLst>
      <p:ext uri="{BB962C8B-B14F-4D97-AF65-F5344CB8AC3E}">
        <p14:creationId xmlns:p14="http://schemas.microsoft.com/office/powerpoint/2010/main" val="10067781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72" r:id="rId3"/>
  </p:sldLayoutIdLst>
  <p:timing>
    <p:tnLst>
      <p:par>
        <p:cTn id="1" dur="indefinite" restart="never" nodeType="tmRoot"/>
      </p:par>
    </p:tnLst>
  </p:timing>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9144000" cy="110947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p:nvPr>
        </p:nvSpPr>
        <p:spPr>
          <a:xfrm>
            <a:off x="457200" y="113641"/>
            <a:ext cx="6331205" cy="950724"/>
          </a:xfrm>
          <a:prstGeom prst="rect">
            <a:avLst/>
          </a:prstGeom>
        </p:spPr>
        <p:txBody>
          <a:bodyPr vert="horz" lIns="91440" tIns="45720" rIns="91440" bIns="45720" rtlCol="0" anchor="b">
            <a:normAutofit/>
          </a:bodyPr>
          <a:lstStyle/>
          <a:p>
            <a:r>
              <a:rPr lang="en-GB" dirty="0" smtClean="0"/>
              <a:t>Click to edit Master title style</a:t>
            </a:r>
            <a:endParaRPr lang="en-US" dirty="0"/>
          </a:p>
        </p:txBody>
      </p:sp>
      <p:sp>
        <p:nvSpPr>
          <p:cNvPr id="9" name="Rectangle 8"/>
          <p:cNvSpPr/>
          <p:nvPr userDrawn="1"/>
        </p:nvSpPr>
        <p:spPr>
          <a:xfrm>
            <a:off x="0" y="6468081"/>
            <a:ext cx="9144000" cy="389919"/>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FIC logo-2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2976" y="6477025"/>
            <a:ext cx="386511" cy="368106"/>
          </a:xfrm>
          <a:prstGeom prst="rect">
            <a:avLst/>
          </a:prstGeom>
        </p:spPr>
      </p:pic>
      <p:sp>
        <p:nvSpPr>
          <p:cNvPr id="11" name="TextBox 10"/>
          <p:cNvSpPr txBox="1"/>
          <p:nvPr userDrawn="1"/>
        </p:nvSpPr>
        <p:spPr>
          <a:xfrm>
            <a:off x="879487" y="6518414"/>
            <a:ext cx="2200197" cy="246221"/>
          </a:xfrm>
          <a:prstGeom prst="rect">
            <a:avLst/>
          </a:prstGeom>
          <a:noFill/>
        </p:spPr>
        <p:txBody>
          <a:bodyPr wrap="square" rtlCol="0">
            <a:spAutoFit/>
          </a:bodyPr>
          <a:lstStyle/>
          <a:p>
            <a:r>
              <a:rPr lang="en-US" sz="1000" dirty="0" smtClean="0">
                <a:solidFill>
                  <a:schemeClr val="accent5"/>
                </a:solidFill>
              </a:rPr>
              <a:t>A movement</a:t>
            </a:r>
            <a:r>
              <a:rPr lang="en-US" sz="1000" baseline="0" dirty="0" smtClean="0">
                <a:solidFill>
                  <a:schemeClr val="accent5"/>
                </a:solidFill>
              </a:rPr>
              <a:t> for change</a:t>
            </a:r>
            <a:endParaRPr lang="en-US" sz="1000" dirty="0">
              <a:solidFill>
                <a:schemeClr val="accent5"/>
              </a:solidFill>
            </a:endParaRPr>
          </a:p>
        </p:txBody>
      </p:sp>
      <p:sp>
        <p:nvSpPr>
          <p:cNvPr id="12" name="Text Placeholder 11"/>
          <p:cNvSpPr>
            <a:spLocks noGrp="1"/>
          </p:cNvSpPr>
          <p:nvPr>
            <p:ph type="body" idx="1"/>
          </p:nvPr>
        </p:nvSpPr>
        <p:spPr>
          <a:xfrm>
            <a:off x="457200" y="1385538"/>
            <a:ext cx="8229600" cy="4839657"/>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858256" y="0"/>
            <a:ext cx="3285744" cy="1109472"/>
          </a:xfrm>
          <a:prstGeom prst="rect">
            <a:avLst/>
          </a:prstGeom>
        </p:spPr>
      </p:pic>
    </p:spTree>
    <p:extLst>
      <p:ext uri="{BB962C8B-B14F-4D97-AF65-F5344CB8AC3E}">
        <p14:creationId xmlns:p14="http://schemas.microsoft.com/office/powerpoint/2010/main" val="1899945999"/>
      </p:ext>
    </p:extLst>
  </p:cSld>
  <p:clrMap bg1="lt1" tx1="dk1" bg2="lt2" tx2="dk2" accent1="accent1" accent2="accent2" accent3="accent3" accent4="accent4" accent5="accent5" accent6="accent6" hlink="hlink" folHlink="folHlink"/>
  <p:sldLayoutIdLst>
    <p:sldLayoutId id="2147483662" r:id="rId1"/>
    <p:sldLayoutId id="2147483663" r:id="rId2"/>
  </p:sldLayoutIdLst>
  <p:timing>
    <p:tnLst>
      <p:par>
        <p:cTn id="1" dur="indefinite" restart="never" nodeType="tmRoot"/>
      </p:par>
    </p:tnLst>
  </p:timing>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5"/>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5"/>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5"/>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5"/>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5"/>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9144000" cy="110947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p:nvPr>
        </p:nvSpPr>
        <p:spPr>
          <a:xfrm>
            <a:off x="457200" y="113641"/>
            <a:ext cx="6331205" cy="950724"/>
          </a:xfrm>
          <a:prstGeom prst="rect">
            <a:avLst/>
          </a:prstGeom>
        </p:spPr>
        <p:txBody>
          <a:bodyPr vert="horz" lIns="91440" tIns="45720" rIns="91440" bIns="45720" rtlCol="0" anchor="b">
            <a:normAutofit/>
          </a:bodyPr>
          <a:lstStyle/>
          <a:p>
            <a:r>
              <a:rPr lang="en-GB" dirty="0" smtClean="0"/>
              <a:t>Click to edit Master title style</a:t>
            </a:r>
            <a:endParaRPr lang="en-US" dirty="0"/>
          </a:p>
        </p:txBody>
      </p:sp>
      <p:sp>
        <p:nvSpPr>
          <p:cNvPr id="9" name="Rectangle 8"/>
          <p:cNvSpPr/>
          <p:nvPr userDrawn="1"/>
        </p:nvSpPr>
        <p:spPr>
          <a:xfrm>
            <a:off x="0" y="6468081"/>
            <a:ext cx="9144000" cy="389919"/>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FIC logo-2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2976" y="6477025"/>
            <a:ext cx="386511" cy="368106"/>
          </a:xfrm>
          <a:prstGeom prst="rect">
            <a:avLst/>
          </a:prstGeom>
        </p:spPr>
      </p:pic>
      <p:sp>
        <p:nvSpPr>
          <p:cNvPr id="11" name="TextBox 10"/>
          <p:cNvSpPr txBox="1"/>
          <p:nvPr userDrawn="1"/>
        </p:nvSpPr>
        <p:spPr>
          <a:xfrm>
            <a:off x="879487" y="6518414"/>
            <a:ext cx="2200197" cy="246221"/>
          </a:xfrm>
          <a:prstGeom prst="rect">
            <a:avLst/>
          </a:prstGeom>
          <a:noFill/>
        </p:spPr>
        <p:txBody>
          <a:bodyPr wrap="square" rtlCol="0">
            <a:spAutoFit/>
          </a:bodyPr>
          <a:lstStyle/>
          <a:p>
            <a:r>
              <a:rPr lang="en-US" sz="1000" dirty="0" smtClean="0">
                <a:solidFill>
                  <a:schemeClr val="accent6"/>
                </a:solidFill>
              </a:rPr>
              <a:t>A movement</a:t>
            </a:r>
            <a:r>
              <a:rPr lang="en-US" sz="1000" baseline="0" dirty="0" smtClean="0">
                <a:solidFill>
                  <a:schemeClr val="accent6"/>
                </a:solidFill>
              </a:rPr>
              <a:t> for change</a:t>
            </a:r>
            <a:endParaRPr lang="en-US" sz="1000" dirty="0">
              <a:solidFill>
                <a:schemeClr val="accent6"/>
              </a:solidFill>
            </a:endParaRPr>
          </a:p>
        </p:txBody>
      </p:sp>
      <p:sp>
        <p:nvSpPr>
          <p:cNvPr id="12" name="Text Placeholder 11"/>
          <p:cNvSpPr>
            <a:spLocks noGrp="1"/>
          </p:cNvSpPr>
          <p:nvPr>
            <p:ph type="body" idx="1"/>
          </p:nvPr>
        </p:nvSpPr>
        <p:spPr>
          <a:xfrm>
            <a:off x="457200" y="1385538"/>
            <a:ext cx="8229600" cy="4839657"/>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858256" y="0"/>
            <a:ext cx="3285744" cy="1109472"/>
          </a:xfrm>
          <a:prstGeom prst="rect">
            <a:avLst/>
          </a:prstGeom>
        </p:spPr>
      </p:pic>
    </p:spTree>
    <p:extLst>
      <p:ext uri="{BB962C8B-B14F-4D97-AF65-F5344CB8AC3E}">
        <p14:creationId xmlns:p14="http://schemas.microsoft.com/office/powerpoint/2010/main" val="3269018978"/>
      </p:ext>
    </p:extLst>
  </p:cSld>
  <p:clrMap bg1="lt1" tx1="dk1" bg2="lt2" tx2="dk2" accent1="accent1" accent2="accent2" accent3="accent3" accent4="accent4" accent5="accent5" accent6="accent6" hlink="hlink" folHlink="folHlink"/>
  <p:sldLayoutIdLst>
    <p:sldLayoutId id="2147483665" r:id="rId1"/>
    <p:sldLayoutId id="2147483666" r:id="rId2"/>
  </p:sldLayoutIdLst>
  <p:timing>
    <p:tnLst>
      <p:par>
        <p:cTn id="1" dur="indefinite" restart="never" nodeType="tmRoot"/>
      </p:par>
    </p:tnLst>
  </p:timing>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6"/>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6"/>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6"/>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37.emf"/><Relationship Id="rId5" Type="http://schemas.openxmlformats.org/officeDocument/2006/relationships/image" Target="../media/image38.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emf"/><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49.emf"/><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 Id="rId3" Type="http://schemas.openxmlformats.org/officeDocument/2006/relationships/image" Target="../media/image52.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4.png"/><Relationship Id="rId3"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 Id="rId3" Type="http://schemas.openxmlformats.org/officeDocument/2006/relationships/image" Target="../media/image5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6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tiff"/><Relationship Id="rId5"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 Id="rId3"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73.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jpeg"/><Relationship Id="rId7"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82.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48.xml.rels><?xml version="1.0" encoding="UTF-8" standalone="yes"?>
<Relationships xmlns="http://schemas.openxmlformats.org/package/2006/relationships"><Relationship Id="rId3" Type="http://schemas.openxmlformats.org/officeDocument/2006/relationships/image" Target="../media/image85.emf"/><Relationship Id="rId4"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mailto:nickgoodwin@integratedcarefoundation.org" TargetMode="External"/><Relationship Id="rId3" Type="http://schemas.openxmlformats.org/officeDocument/2006/relationships/hyperlink" Target="http://www.integratedcarefoundation.org/"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9.tiff"/></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3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6327" y="2488197"/>
            <a:ext cx="6912801" cy="2296974"/>
          </a:xfrm>
        </p:spPr>
        <p:txBody>
          <a:bodyPr>
            <a:normAutofit/>
          </a:bodyPr>
          <a:lstStyle/>
          <a:p>
            <a:r>
              <a:rPr lang="en-US" dirty="0" smtClean="0"/>
              <a:t>Building </a:t>
            </a:r>
            <a:r>
              <a:rPr lang="en-US" dirty="0"/>
              <a:t>Blocks for Successful Integration of Services Across Sectors and </a:t>
            </a:r>
            <a:r>
              <a:rPr lang="en-US" dirty="0" smtClean="0"/>
              <a:t>Professions:</a:t>
            </a:r>
            <a:br>
              <a:rPr lang="en-US" dirty="0" smtClean="0"/>
            </a:br>
            <a:r>
              <a:rPr lang="en-US" sz="2700" dirty="0"/>
              <a:t>I</a:t>
            </a:r>
            <a:r>
              <a:rPr lang="en-US" sz="2700" dirty="0" smtClean="0"/>
              <a:t>nternational </a:t>
            </a:r>
            <a:r>
              <a:rPr lang="en-US" sz="2700" dirty="0"/>
              <a:t>E</a:t>
            </a:r>
            <a:r>
              <a:rPr lang="en-US" sz="2700" dirty="0" smtClean="0"/>
              <a:t>vidence and Experience</a:t>
            </a:r>
            <a:endParaRPr lang="en-US" sz="2700" dirty="0"/>
          </a:p>
        </p:txBody>
      </p:sp>
      <p:sp>
        <p:nvSpPr>
          <p:cNvPr id="3" name="Subtitle 2"/>
          <p:cNvSpPr>
            <a:spLocks noGrp="1"/>
          </p:cNvSpPr>
          <p:nvPr>
            <p:ph type="subTitle" idx="1"/>
          </p:nvPr>
        </p:nvSpPr>
        <p:spPr>
          <a:xfrm>
            <a:off x="2030258" y="5084731"/>
            <a:ext cx="6638653" cy="1112869"/>
          </a:xfrm>
        </p:spPr>
        <p:txBody>
          <a:bodyPr>
            <a:normAutofit fontScale="92500" lnSpcReduction="10000"/>
          </a:bodyPr>
          <a:lstStyle/>
          <a:p>
            <a:r>
              <a:rPr lang="en-US" dirty="0"/>
              <a:t>Canadian Home Care Association 2017 Home Care Summits</a:t>
            </a:r>
          </a:p>
          <a:p>
            <a:r>
              <a:rPr lang="en-US" dirty="0" err="1" smtClean="0"/>
              <a:t>Dr</a:t>
            </a:r>
            <a:r>
              <a:rPr lang="en-US" dirty="0" smtClean="0"/>
              <a:t> </a:t>
            </a:r>
            <a:r>
              <a:rPr lang="en-US" dirty="0" smtClean="0"/>
              <a:t>Viktoria Stein</a:t>
            </a:r>
          </a:p>
          <a:p>
            <a:r>
              <a:rPr lang="en-GB" dirty="0" smtClean="0"/>
              <a:t>Director of Education and Training</a:t>
            </a:r>
            <a:endParaRPr lang="en-US" dirty="0"/>
          </a:p>
          <a:p>
            <a:r>
              <a:rPr lang="en-US" dirty="0" smtClean="0"/>
              <a:t>International Foundation for Integrated Care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1469" y="812587"/>
            <a:ext cx="2817659" cy="1210670"/>
          </a:xfrm>
          <a:prstGeom prst="rect">
            <a:avLst/>
          </a:prstGeom>
        </p:spPr>
      </p:pic>
    </p:spTree>
    <p:extLst>
      <p:ext uri="{BB962C8B-B14F-4D97-AF65-F5344CB8AC3E}">
        <p14:creationId xmlns:p14="http://schemas.microsoft.com/office/powerpoint/2010/main" val="17994202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if we are all doing our best, why don</a:t>
            </a:r>
            <a:r>
              <a:rPr lang="uk-UA" dirty="0" smtClean="0"/>
              <a:t>’</a:t>
            </a:r>
            <a:r>
              <a:rPr lang="en-US" dirty="0" smtClean="0"/>
              <a:t>t we provide holistic, people-</a:t>
            </a:r>
            <a:r>
              <a:rPr lang="en-US" dirty="0" err="1" smtClean="0"/>
              <a:t>centred</a:t>
            </a:r>
            <a:r>
              <a:rPr lang="en-US" dirty="0" smtClean="0"/>
              <a:t> care?</a:t>
            </a:r>
            <a:endParaRPr lang="en-US" dirty="0"/>
          </a:p>
        </p:txBody>
      </p:sp>
    </p:spTree>
    <p:extLst>
      <p:ext uri="{BB962C8B-B14F-4D97-AF65-F5344CB8AC3E}">
        <p14:creationId xmlns:p14="http://schemas.microsoft.com/office/powerpoint/2010/main" val="20087188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vert="horz" wrap="square" lIns="91440" tIns="45720" rIns="91440" bIns="45720" numCol="1" anchorCtr="0" compatLnSpc="1">
            <a:prstTxWarp prst="textNoShape">
              <a:avLst/>
            </a:prstTxWarp>
            <a:normAutofit/>
          </a:bodyPr>
          <a:lstStyle/>
          <a:p>
            <a:pPr eaLnBrk="1" hangingPunct="1">
              <a:defRPr/>
            </a:pPr>
            <a:r>
              <a:rPr lang="de-DE" sz="3200" dirty="0" smtClean="0">
                <a:ea typeface="+mj-ea"/>
                <a:cs typeface="+mj-cs"/>
              </a:rPr>
              <a:t>The </a:t>
            </a:r>
            <a:r>
              <a:rPr lang="de-DE" sz="3200" dirty="0" err="1" smtClean="0">
                <a:ea typeface="+mj-ea"/>
                <a:cs typeface="+mj-cs"/>
              </a:rPr>
              <a:t>reality</a:t>
            </a:r>
            <a:r>
              <a:rPr lang="de-DE" sz="3200" dirty="0" smtClean="0">
                <a:ea typeface="+mj-ea"/>
                <a:cs typeface="+mj-cs"/>
              </a:rPr>
              <a:t> </a:t>
            </a:r>
            <a:r>
              <a:rPr lang="de-DE" sz="3200" dirty="0" err="1" smtClean="0">
                <a:ea typeface="+mj-ea"/>
                <a:cs typeface="+mj-cs"/>
              </a:rPr>
              <a:t>of</a:t>
            </a:r>
            <a:r>
              <a:rPr lang="de-DE" sz="3200" dirty="0" smtClean="0">
                <a:ea typeface="+mj-ea"/>
                <a:cs typeface="+mj-cs"/>
              </a:rPr>
              <a:t> </a:t>
            </a:r>
            <a:r>
              <a:rPr lang="de-DE" sz="3200" dirty="0" err="1" smtClean="0">
                <a:ea typeface="+mj-ea"/>
                <a:cs typeface="+mj-cs"/>
              </a:rPr>
              <a:t>care</a:t>
            </a:r>
            <a:r>
              <a:rPr lang="de-DE" sz="3200" dirty="0" smtClean="0">
                <a:ea typeface="+mj-ea"/>
                <a:cs typeface="+mj-cs"/>
              </a:rPr>
              <a:t> </a:t>
            </a:r>
            <a:r>
              <a:rPr lang="de-DE" sz="3200" dirty="0" err="1" smtClean="0">
                <a:ea typeface="+mj-ea"/>
                <a:cs typeface="+mj-cs"/>
              </a:rPr>
              <a:t>settings</a:t>
            </a:r>
            <a:endParaRPr lang="de-DE" sz="3200" dirty="0">
              <a:ea typeface="+mj-ea"/>
              <a:cs typeface="+mj-cs"/>
            </a:endParaRPr>
          </a:p>
        </p:txBody>
      </p:sp>
      <p:sp>
        <p:nvSpPr>
          <p:cNvPr id="94219" name="Rectangle 4"/>
          <p:cNvSpPr>
            <a:spLocks noChangeArrowheads="1"/>
          </p:cNvSpPr>
          <p:nvPr/>
        </p:nvSpPr>
        <p:spPr bwMode="auto">
          <a:xfrm>
            <a:off x="4876800" y="6578600"/>
            <a:ext cx="4267200" cy="276225"/>
          </a:xfrm>
          <a:prstGeom prst="rect">
            <a:avLst/>
          </a:prstGeom>
          <a:noFill/>
          <a:ln w="9525">
            <a:noFill/>
            <a:miter lim="800000"/>
            <a:headEnd/>
            <a:tailEnd/>
          </a:ln>
        </p:spPr>
        <p:txBody>
          <a:bodyPr anchor="ctr">
            <a:spAutoFit/>
          </a:bodyPr>
          <a:lstStyle/>
          <a:p>
            <a:pPr algn="r" eaLnBrk="0" hangingPunct="0">
              <a:defRPr/>
            </a:pPr>
            <a:r>
              <a:rPr lang="de-DE" sz="1200" dirty="0" err="1">
                <a:ea typeface="+mn-ea"/>
                <a:cs typeface="+mn-cs"/>
              </a:rPr>
              <a:t>Adapted</a:t>
            </a:r>
            <a:r>
              <a:rPr lang="de-DE" sz="1200" dirty="0">
                <a:ea typeface="+mn-ea"/>
                <a:cs typeface="+mn-cs"/>
              </a:rPr>
              <a:t> </a:t>
            </a:r>
            <a:r>
              <a:rPr lang="de-DE" sz="1200" dirty="0" err="1">
                <a:ea typeface="+mn-ea"/>
                <a:cs typeface="+mn-cs"/>
              </a:rPr>
              <a:t>from</a:t>
            </a:r>
            <a:r>
              <a:rPr lang="de-DE" sz="1200" dirty="0">
                <a:ea typeface="+mn-ea"/>
                <a:cs typeface="+mn-cs"/>
              </a:rPr>
              <a:t> Goodwin 2008 </a:t>
            </a:r>
            <a:r>
              <a:rPr lang="de-DE" sz="1200" dirty="0" err="1">
                <a:ea typeface="+mn-ea"/>
                <a:cs typeface="+mn-cs"/>
              </a:rPr>
              <a:t>and</a:t>
            </a:r>
            <a:r>
              <a:rPr lang="de-DE" sz="1200" dirty="0">
                <a:ea typeface="+mn-ea"/>
                <a:cs typeface="+mn-cs"/>
              </a:rPr>
              <a:t> 2014</a:t>
            </a:r>
          </a:p>
        </p:txBody>
      </p:sp>
      <p:sp>
        <p:nvSpPr>
          <p:cNvPr id="28675" name="Rectangle 13"/>
          <p:cNvSpPr>
            <a:spLocks noChangeArrowheads="1"/>
          </p:cNvSpPr>
          <p:nvPr/>
        </p:nvSpPr>
        <p:spPr bwMode="auto">
          <a:xfrm>
            <a:off x="1733550" y="15859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endParaRPr lang="de-AT" sz="1800"/>
          </a:p>
        </p:txBody>
      </p:sp>
      <p:graphicFrame>
        <p:nvGraphicFramePr>
          <p:cNvPr id="28676" name="Object 12"/>
          <p:cNvGraphicFramePr>
            <a:graphicFrameLocks noChangeAspect="1"/>
          </p:cNvGraphicFramePr>
          <p:nvPr/>
        </p:nvGraphicFramePr>
        <p:xfrm>
          <a:off x="611188" y="1268413"/>
          <a:ext cx="7467600" cy="4941887"/>
        </p:xfrm>
        <a:graphic>
          <a:graphicData uri="http://schemas.openxmlformats.org/presentationml/2006/ole">
            <mc:AlternateContent xmlns:mc="http://schemas.openxmlformats.org/markup-compatibility/2006">
              <mc:Choice xmlns:v="urn:schemas-microsoft-com:vml" Requires="v">
                <p:oleObj spid="_x0000_s2152" name="Document" r:id="rId3" imgW="5549900" imgH="3670300" progId="Word.Document.8">
                  <p:embed/>
                </p:oleObj>
              </mc:Choice>
              <mc:Fallback>
                <p:oleObj name="Document" r:id="rId3" imgW="5549900" imgH="36703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268413"/>
                        <a:ext cx="7467600" cy="4941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9" name="Text Box 5"/>
          <p:cNvSpPr txBox="1">
            <a:spLocks noChangeArrowheads="1"/>
          </p:cNvSpPr>
          <p:nvPr/>
        </p:nvSpPr>
        <p:spPr bwMode="auto">
          <a:xfrm>
            <a:off x="250825" y="1352550"/>
            <a:ext cx="2374900" cy="923925"/>
          </a:xfrm>
          <a:prstGeom prst="rect">
            <a:avLst/>
          </a:prstGeom>
          <a:noFill/>
          <a:ln w="28575" cmpd="sng">
            <a:solidFill>
              <a:srgbClr val="FF66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1800" b="1">
                <a:solidFill>
                  <a:srgbClr val="FF6600"/>
                </a:solidFill>
                <a:cs typeface="Arial" charset="0"/>
              </a:rPr>
              <a:t>Hours with professional / NHS = 3 in a year </a:t>
            </a:r>
          </a:p>
        </p:txBody>
      </p:sp>
      <p:sp>
        <p:nvSpPr>
          <p:cNvPr id="12" name="Text Box 8"/>
          <p:cNvSpPr txBox="1">
            <a:spLocks noChangeArrowheads="1"/>
          </p:cNvSpPr>
          <p:nvPr/>
        </p:nvSpPr>
        <p:spPr bwMode="auto">
          <a:xfrm>
            <a:off x="5508104" y="5301208"/>
            <a:ext cx="2663825" cy="708025"/>
          </a:xfrm>
          <a:prstGeom prst="rect">
            <a:avLst/>
          </a:prstGeom>
          <a:noFill/>
          <a:ln w="38100" cmpd="sng">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2000" b="1">
                <a:solidFill>
                  <a:srgbClr val="FFFF00"/>
                </a:solidFill>
                <a:cs typeface="Arial" charset="0"/>
              </a:rPr>
              <a:t>Hours of self care = 8757 in a year </a:t>
            </a:r>
          </a:p>
        </p:txBody>
      </p:sp>
      <p:cxnSp>
        <p:nvCxnSpPr>
          <p:cNvPr id="5" name="Straight Arrow Connector 4"/>
          <p:cNvCxnSpPr/>
          <p:nvPr/>
        </p:nvCxnSpPr>
        <p:spPr>
          <a:xfrm>
            <a:off x="2700338" y="1844675"/>
            <a:ext cx="10795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492375"/>
            <a:ext cx="3389312" cy="3960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Line Callout 1 (Border and Accent Bar) 2"/>
          <p:cNvSpPr/>
          <p:nvPr/>
        </p:nvSpPr>
        <p:spPr>
          <a:xfrm>
            <a:off x="6228184" y="980728"/>
            <a:ext cx="2736304" cy="1152128"/>
          </a:xfrm>
          <a:prstGeom prst="accentBorderCallout1">
            <a:avLst>
              <a:gd name="adj1" fmla="val 18750"/>
              <a:gd name="adj2" fmla="val -8333"/>
              <a:gd name="adj3" fmla="val 292032"/>
              <a:gd name="adj4" fmla="val -133182"/>
            </a:avLst>
          </a:prstGeom>
          <a:solidFill>
            <a:srgbClr val="008000"/>
          </a:solid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Wingdings" charset="2"/>
              <a:buChar char="Ø"/>
            </a:pPr>
            <a:r>
              <a:rPr lang="en-US" dirty="0" smtClean="0"/>
              <a:t>Need for people engagement</a:t>
            </a:r>
          </a:p>
          <a:p>
            <a:pPr marL="285750" indent="-285750">
              <a:buFont typeface="Wingdings" charset="2"/>
              <a:buChar char="Ø"/>
            </a:pPr>
            <a:r>
              <a:rPr lang="en-US" dirty="0" smtClean="0"/>
              <a:t>Need for patient empowerment</a:t>
            </a:r>
            <a:endParaRPr lang="en-US" dirty="0"/>
          </a:p>
        </p:txBody>
      </p:sp>
    </p:spTree>
    <p:extLst>
      <p:ext uri="{BB962C8B-B14F-4D97-AF65-F5344CB8AC3E}">
        <p14:creationId xmlns:p14="http://schemas.microsoft.com/office/powerpoint/2010/main" val="1050035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where are the social services?</a:t>
            </a:r>
            <a:endParaRPr lang="en-US" dirty="0"/>
          </a:p>
        </p:txBody>
      </p:sp>
      <p:pic>
        <p:nvPicPr>
          <p:cNvPr id="4" name="Picture 3"/>
          <p:cNvPicPr>
            <a:picLocks noChangeAspect="1"/>
          </p:cNvPicPr>
          <p:nvPr/>
        </p:nvPicPr>
        <p:blipFill>
          <a:blip r:embed="rId2"/>
          <a:stretch>
            <a:fillRect/>
          </a:stretch>
        </p:blipFill>
        <p:spPr>
          <a:xfrm>
            <a:off x="0" y="1480445"/>
            <a:ext cx="9144000" cy="4684510"/>
          </a:xfrm>
          <a:prstGeom prst="rect">
            <a:avLst/>
          </a:prstGeom>
        </p:spPr>
      </p:pic>
    </p:spTree>
    <p:extLst>
      <p:ext uri="{BB962C8B-B14F-4D97-AF65-F5344CB8AC3E}">
        <p14:creationId xmlns:p14="http://schemas.microsoft.com/office/powerpoint/2010/main" val="1699358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2273300" y="1331953"/>
            <a:ext cx="6473825" cy="4893241"/>
          </a:xfrm>
        </p:spPr>
        <p:txBody>
          <a:bodyPr>
            <a:normAutofit fontScale="85000" lnSpcReduction="10000"/>
          </a:bodyPr>
          <a:lstStyle/>
          <a:p>
            <a:r>
              <a:rPr lang="en-US" sz="2400" dirty="0"/>
              <a:t>Across Europe, unpaid family </a:t>
            </a:r>
            <a:r>
              <a:rPr lang="en-US" sz="2400" dirty="0" err="1"/>
              <a:t>carers</a:t>
            </a:r>
            <a:r>
              <a:rPr lang="en-US" sz="2400" dirty="0"/>
              <a:t> and friends are the largest providers of health and social care </a:t>
            </a:r>
            <a:r>
              <a:rPr lang="en-US" sz="2400" dirty="0" smtClean="0"/>
              <a:t>support</a:t>
            </a:r>
          </a:p>
          <a:p>
            <a:r>
              <a:rPr lang="en-US" sz="2400" dirty="0"/>
              <a:t>As demographic change increases demand, the ‘balance of care’ increasingly shifts to informal </a:t>
            </a:r>
            <a:r>
              <a:rPr lang="en-US" sz="2400" dirty="0" smtClean="0"/>
              <a:t>care</a:t>
            </a:r>
          </a:p>
          <a:p>
            <a:r>
              <a:rPr lang="en-US" sz="2400" dirty="0"/>
              <a:t>Women are disproportionately affected and are more likely to give up employment to </a:t>
            </a:r>
            <a:r>
              <a:rPr lang="en-US" sz="2400" dirty="0" smtClean="0"/>
              <a:t>care</a:t>
            </a:r>
          </a:p>
          <a:p>
            <a:r>
              <a:rPr lang="en-GB" sz="2400" dirty="0"/>
              <a:t>Estimates on the economic value of unpaid informal care in EU Member States range from 50 to 90 percent of the overall costs of “formal” long-term care provision</a:t>
            </a:r>
          </a:p>
          <a:p>
            <a:r>
              <a:rPr lang="en-GB" sz="2400" dirty="0"/>
              <a:t>Estimated value of contribution made by carers in the UK: 140 billion € per year</a:t>
            </a:r>
          </a:p>
          <a:p>
            <a:pPr>
              <a:spcAft>
                <a:spcPct val="20000"/>
              </a:spcAft>
            </a:pPr>
            <a:r>
              <a:rPr lang="en-GB" sz="2400" dirty="0"/>
              <a:t>Estimated value of contribution made by carers in </a:t>
            </a:r>
            <a:r>
              <a:rPr lang="en-GB" sz="2400" dirty="0" smtClean="0"/>
              <a:t>Ireland: 5,3 </a:t>
            </a:r>
            <a:r>
              <a:rPr lang="en-GB" sz="2400" dirty="0"/>
              <a:t>billion € per year (27% of Dept. of social protection’s </a:t>
            </a:r>
            <a:r>
              <a:rPr lang="en-GB" sz="2400" dirty="0" smtClean="0"/>
              <a:t>budget</a:t>
            </a:r>
            <a:r>
              <a:rPr lang="en-GB" sz="2400" dirty="0"/>
              <a:t>)</a:t>
            </a:r>
            <a:endParaRPr lang="en-US" sz="2400" dirty="0"/>
          </a:p>
          <a:p>
            <a:endParaRPr lang="en-US" sz="2400" dirty="0">
              <a:solidFill>
                <a:srgbClr val="0070C0"/>
              </a:solidFill>
            </a:endParaRPr>
          </a:p>
          <a:p>
            <a:endParaRPr lang="en-US" sz="2400" dirty="0">
              <a:solidFill>
                <a:srgbClr val="0070C0"/>
              </a:solidFill>
            </a:endParaRP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18" y="1341429"/>
            <a:ext cx="1981696" cy="2972544"/>
          </a:xfrm>
          <a:prstGeom prst="rect">
            <a:avLst/>
          </a:prstGeom>
          <a:effectLst>
            <a:outerShdw blurRad="50800" dist="38100" dir="5400000" algn="t" rotWithShape="0">
              <a:prstClr val="black">
                <a:alpha val="40000"/>
              </a:prstClr>
            </a:outerShdw>
          </a:effectLst>
        </p:spPr>
      </p:pic>
      <p:sp>
        <p:nvSpPr>
          <p:cNvPr id="2" name="Title 1"/>
          <p:cNvSpPr>
            <a:spLocks noGrp="1"/>
          </p:cNvSpPr>
          <p:nvPr>
            <p:ph type="title"/>
          </p:nvPr>
        </p:nvSpPr>
        <p:spPr/>
        <p:txBody>
          <a:bodyPr/>
          <a:lstStyle/>
          <a:p>
            <a:r>
              <a:rPr lang="en-US" dirty="0"/>
              <a:t>The </a:t>
            </a:r>
            <a:r>
              <a:rPr lang="en-US" dirty="0" smtClean="0"/>
              <a:t>situation </a:t>
            </a:r>
            <a:r>
              <a:rPr lang="en-US" dirty="0"/>
              <a:t>of </a:t>
            </a:r>
            <a:r>
              <a:rPr lang="en-US" dirty="0" err="1"/>
              <a:t>carers</a:t>
            </a:r>
            <a:r>
              <a:rPr lang="en-US" dirty="0"/>
              <a:t> in </a:t>
            </a:r>
            <a:r>
              <a:rPr lang="en-US" dirty="0" smtClean="0"/>
              <a:t>Europe:</a:t>
            </a:r>
            <a:br>
              <a:rPr lang="en-US" dirty="0" smtClean="0"/>
            </a:br>
            <a:r>
              <a:rPr lang="en-US" dirty="0" smtClean="0"/>
              <a:t>The personal is politica</a:t>
            </a:r>
            <a:r>
              <a:rPr lang="en-US" dirty="0"/>
              <a:t>l</a:t>
            </a:r>
          </a:p>
        </p:txBody>
      </p:sp>
      <p:sp>
        <p:nvSpPr>
          <p:cNvPr id="11" name="TextBox 10"/>
          <p:cNvSpPr txBox="1"/>
          <p:nvPr/>
        </p:nvSpPr>
        <p:spPr>
          <a:xfrm>
            <a:off x="4229100" y="6199794"/>
            <a:ext cx="4906962" cy="276999"/>
          </a:xfrm>
          <a:prstGeom prst="rect">
            <a:avLst/>
          </a:prstGeom>
          <a:noFill/>
        </p:spPr>
        <p:txBody>
          <a:bodyPr wrap="square" rtlCol="0">
            <a:spAutoFit/>
          </a:bodyPr>
          <a:lstStyle/>
          <a:p>
            <a:pPr algn="r"/>
            <a:r>
              <a:rPr lang="en-US" sz="1200" dirty="0" smtClean="0"/>
              <a:t>Source: </a:t>
            </a:r>
            <a:r>
              <a:rPr lang="en-US" sz="1200" dirty="0" err="1" smtClean="0"/>
              <a:t>Eurocarers</a:t>
            </a:r>
            <a:r>
              <a:rPr lang="en-US" sz="1200" dirty="0" smtClean="0"/>
              <a:t>, </a:t>
            </a:r>
            <a:r>
              <a:rPr lang="en-US" sz="1200" dirty="0" err="1" smtClean="0"/>
              <a:t>Stecy</a:t>
            </a:r>
            <a:r>
              <a:rPr lang="en-US" sz="1200" dirty="0" smtClean="0"/>
              <a:t> </a:t>
            </a:r>
            <a:r>
              <a:rPr lang="en-US" sz="1200" dirty="0" err="1" smtClean="0"/>
              <a:t>Yghemonos</a:t>
            </a:r>
            <a:r>
              <a:rPr lang="en-US" sz="1200" dirty="0" smtClean="0"/>
              <a:t>, </a:t>
            </a:r>
            <a:r>
              <a:rPr lang="en-US" sz="1200" dirty="0" err="1" smtClean="0"/>
              <a:t>Alpbach</a:t>
            </a:r>
            <a:r>
              <a:rPr lang="en-US" sz="1200" dirty="0" smtClean="0"/>
              <a:t> 2016</a:t>
            </a:r>
            <a:endParaRPr lang="en-US" sz="1200" dirty="0"/>
          </a:p>
        </p:txBody>
      </p:sp>
    </p:spTree>
    <p:extLst>
      <p:ext uri="{BB962C8B-B14F-4D97-AF65-F5344CB8AC3E}">
        <p14:creationId xmlns:p14="http://schemas.microsoft.com/office/powerpoint/2010/main" val="2071504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Bridging the gap between health and social care</a:t>
            </a:r>
            <a:endParaRPr lang="en-US" dirty="0"/>
          </a:p>
        </p:txBody>
      </p:sp>
      <p:sp>
        <p:nvSpPr>
          <p:cNvPr id="3" name="Content Placeholder 2"/>
          <p:cNvSpPr>
            <a:spLocks noGrp="1"/>
          </p:cNvSpPr>
          <p:nvPr>
            <p:ph sz="quarter" idx="10"/>
          </p:nvPr>
        </p:nvSpPr>
        <p:spPr/>
        <p:txBody>
          <a:bodyPr/>
          <a:lstStyle/>
          <a:p>
            <a:endParaRPr lang="en-US"/>
          </a:p>
        </p:txBody>
      </p:sp>
      <p:pic>
        <p:nvPicPr>
          <p:cNvPr id="4" name="Picture 3"/>
          <p:cNvPicPr>
            <a:picLocks noChangeAspect="1"/>
          </p:cNvPicPr>
          <p:nvPr/>
        </p:nvPicPr>
        <p:blipFill>
          <a:blip r:embed="rId2"/>
          <a:stretch>
            <a:fillRect/>
          </a:stretch>
        </p:blipFill>
        <p:spPr>
          <a:xfrm>
            <a:off x="42862" y="1136973"/>
            <a:ext cx="9067800" cy="5181600"/>
          </a:xfrm>
          <a:prstGeom prst="rect">
            <a:avLst/>
          </a:prstGeom>
        </p:spPr>
      </p:pic>
      <p:sp>
        <p:nvSpPr>
          <p:cNvPr id="5" name="TextBox 4"/>
          <p:cNvSpPr txBox="1"/>
          <p:nvPr/>
        </p:nvSpPr>
        <p:spPr>
          <a:xfrm>
            <a:off x="4229100" y="6250594"/>
            <a:ext cx="4906962" cy="276999"/>
          </a:xfrm>
          <a:prstGeom prst="rect">
            <a:avLst/>
          </a:prstGeom>
          <a:noFill/>
        </p:spPr>
        <p:txBody>
          <a:bodyPr wrap="square" rtlCol="0">
            <a:spAutoFit/>
          </a:bodyPr>
          <a:lstStyle/>
          <a:p>
            <a:pPr algn="r"/>
            <a:r>
              <a:rPr lang="en-US" sz="1200" dirty="0" err="1"/>
              <a:t>Leichsenring</a:t>
            </a:r>
            <a:r>
              <a:rPr lang="en-US" sz="1200" dirty="0"/>
              <a:t> et al., 2013; http://</a:t>
            </a:r>
            <a:r>
              <a:rPr lang="en-US" sz="1200" dirty="0" err="1"/>
              <a:t>interlinks.euro.centre.org</a:t>
            </a:r>
            <a:r>
              <a:rPr lang="en-US" sz="1200" dirty="0"/>
              <a:t> </a:t>
            </a:r>
          </a:p>
        </p:txBody>
      </p:sp>
    </p:spTree>
    <p:extLst>
      <p:ext uri="{BB962C8B-B14F-4D97-AF65-F5344CB8AC3E}">
        <p14:creationId xmlns:p14="http://schemas.microsoft.com/office/powerpoint/2010/main" val="17371704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96305" y="1664925"/>
            <a:ext cx="8398371" cy="4382104"/>
          </a:xfrm>
          <a:prstGeom prst="rect">
            <a:avLst/>
          </a:prstGeom>
        </p:spPr>
      </p:pic>
      <p:sp>
        <p:nvSpPr>
          <p:cNvPr id="19" name="Rectangle 18"/>
          <p:cNvSpPr/>
          <p:nvPr/>
        </p:nvSpPr>
        <p:spPr>
          <a:xfrm>
            <a:off x="629046" y="4330811"/>
            <a:ext cx="1127435" cy="838969"/>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latin typeface="Arial"/>
                <a:cs typeface="Arial"/>
              </a:rPr>
              <a:t>Rehabilitation Centre</a:t>
            </a:r>
            <a:endParaRPr lang="en-US" sz="1100" dirty="0">
              <a:latin typeface="Arial"/>
              <a:cs typeface="Arial"/>
            </a:endParaRPr>
          </a:p>
        </p:txBody>
      </p:sp>
      <p:sp>
        <p:nvSpPr>
          <p:cNvPr id="20" name="Isosceles Triangle 19"/>
          <p:cNvSpPr/>
          <p:nvPr/>
        </p:nvSpPr>
        <p:spPr>
          <a:xfrm>
            <a:off x="625333" y="3976708"/>
            <a:ext cx="1131148" cy="372758"/>
          </a:xfrm>
          <a:prstGeom prst="triangl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651636" y="1811773"/>
            <a:ext cx="2673331" cy="1131439"/>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cs typeface="Arial"/>
              </a:rPr>
              <a:t>Hospitals</a:t>
            </a:r>
          </a:p>
          <a:p>
            <a:pPr algn="ctr"/>
            <a:endParaRPr lang="en-US" dirty="0"/>
          </a:p>
          <a:p>
            <a:pPr algn="ctr"/>
            <a:endParaRPr lang="en-US" dirty="0"/>
          </a:p>
          <a:p>
            <a:pPr algn="ctr"/>
            <a:r>
              <a:rPr lang="en-US" dirty="0" smtClean="0"/>
              <a:t> </a:t>
            </a:r>
            <a:endParaRPr lang="en-US" dirty="0"/>
          </a:p>
        </p:txBody>
      </p:sp>
      <p:sp>
        <p:nvSpPr>
          <p:cNvPr id="22" name="Isosceles Triangle 21"/>
          <p:cNvSpPr/>
          <p:nvPr/>
        </p:nvSpPr>
        <p:spPr>
          <a:xfrm>
            <a:off x="2648923" y="1501800"/>
            <a:ext cx="2680801" cy="316735"/>
          </a:xfrm>
          <a:prstGeom prst="triangl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203276" y="4242687"/>
            <a:ext cx="2358627" cy="1728000"/>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cs typeface="Arial"/>
              </a:rPr>
              <a:t>Community and social care </a:t>
            </a:r>
            <a:endParaRPr lang="en-US" dirty="0">
              <a:latin typeface="Arial"/>
              <a:cs typeface="Arial"/>
            </a:endParaRPr>
          </a:p>
        </p:txBody>
      </p:sp>
      <p:sp>
        <p:nvSpPr>
          <p:cNvPr id="25" name="Isosceles Triangle 24"/>
          <p:cNvSpPr/>
          <p:nvPr/>
        </p:nvSpPr>
        <p:spPr>
          <a:xfrm>
            <a:off x="6203276" y="3858096"/>
            <a:ext cx="2358627" cy="390286"/>
          </a:xfrm>
          <a:prstGeom prst="triangle">
            <a:avLst>
              <a:gd name="adj" fmla="val 48411"/>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574685" y="1964931"/>
            <a:ext cx="839684" cy="621390"/>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latin typeface="Arial"/>
                <a:cs typeface="Arial"/>
              </a:rPr>
              <a:t>Primary care</a:t>
            </a:r>
            <a:endParaRPr lang="en-US" sz="1200" dirty="0">
              <a:latin typeface="Arial"/>
              <a:cs typeface="Arial"/>
            </a:endParaRPr>
          </a:p>
        </p:txBody>
      </p:sp>
      <p:sp>
        <p:nvSpPr>
          <p:cNvPr id="28" name="Isosceles Triangle 27"/>
          <p:cNvSpPr/>
          <p:nvPr/>
        </p:nvSpPr>
        <p:spPr>
          <a:xfrm>
            <a:off x="573315" y="1598479"/>
            <a:ext cx="841054" cy="372758"/>
          </a:xfrm>
          <a:prstGeom prst="triangl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366717" y="3404234"/>
            <a:ext cx="929850" cy="741906"/>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latin typeface="Arial"/>
                <a:cs typeface="Arial"/>
              </a:rPr>
              <a:t>Pharmacies</a:t>
            </a:r>
            <a:endParaRPr lang="en-US" sz="1100" dirty="0">
              <a:latin typeface="Arial"/>
              <a:cs typeface="Arial"/>
            </a:endParaRPr>
          </a:p>
        </p:txBody>
      </p:sp>
      <p:sp>
        <p:nvSpPr>
          <p:cNvPr id="30" name="Isosceles Triangle 29"/>
          <p:cNvSpPr/>
          <p:nvPr/>
        </p:nvSpPr>
        <p:spPr>
          <a:xfrm>
            <a:off x="2366717" y="3146891"/>
            <a:ext cx="929850" cy="263038"/>
          </a:xfrm>
          <a:prstGeom prst="triangle">
            <a:avLst>
              <a:gd name="adj" fmla="val 49521"/>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643900" y="3224982"/>
            <a:ext cx="832263" cy="606546"/>
          </a:xfrm>
          <a:prstGeom prst="rect">
            <a:avLst/>
          </a:prstGeom>
          <a:solidFill>
            <a:srgbClr val="5894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latin typeface="Arial"/>
                <a:cs typeface="Arial"/>
              </a:rPr>
              <a:t>Rehab</a:t>
            </a:r>
            <a:endParaRPr lang="en-US" sz="1200" dirty="0">
              <a:latin typeface="Arial"/>
              <a:cs typeface="Arial"/>
            </a:endParaRPr>
          </a:p>
        </p:txBody>
      </p:sp>
      <p:sp>
        <p:nvSpPr>
          <p:cNvPr id="35" name="Rectangle 34"/>
          <p:cNvSpPr/>
          <p:nvPr/>
        </p:nvSpPr>
        <p:spPr>
          <a:xfrm>
            <a:off x="6257722" y="2904293"/>
            <a:ext cx="1239457" cy="408287"/>
          </a:xfrm>
          <a:prstGeom prst="rect">
            <a:avLst/>
          </a:prstGeom>
          <a:solidFill>
            <a:srgbClr val="5894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latin typeface="Arial"/>
                <a:cs typeface="Arial"/>
              </a:rPr>
              <a:t>Palliative</a:t>
            </a:r>
            <a:endParaRPr lang="en-US" sz="1200" dirty="0">
              <a:latin typeface="Arial"/>
              <a:cs typeface="Arial"/>
            </a:endParaRPr>
          </a:p>
        </p:txBody>
      </p:sp>
      <p:sp>
        <p:nvSpPr>
          <p:cNvPr id="36" name="Rectangle 35"/>
          <p:cNvSpPr/>
          <p:nvPr/>
        </p:nvSpPr>
        <p:spPr>
          <a:xfrm>
            <a:off x="2644166" y="2151483"/>
            <a:ext cx="1341443" cy="792864"/>
          </a:xfrm>
          <a:prstGeom prst="rect">
            <a:avLst/>
          </a:prstGeom>
          <a:solidFill>
            <a:srgbClr val="5894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latin typeface="Arial"/>
                <a:cs typeface="Arial"/>
              </a:rPr>
              <a:t>Diagnosis</a:t>
            </a:r>
            <a:endParaRPr lang="en-US" sz="1200" dirty="0">
              <a:latin typeface="Arial"/>
              <a:cs typeface="Arial"/>
            </a:endParaRPr>
          </a:p>
        </p:txBody>
      </p:sp>
      <p:sp>
        <p:nvSpPr>
          <p:cNvPr id="37" name="Rectangle 36"/>
          <p:cNvSpPr/>
          <p:nvPr/>
        </p:nvSpPr>
        <p:spPr>
          <a:xfrm>
            <a:off x="3980508" y="2151483"/>
            <a:ext cx="1344460" cy="792512"/>
          </a:xfrm>
          <a:prstGeom prst="rect">
            <a:avLst/>
          </a:prstGeom>
          <a:solidFill>
            <a:srgbClr val="5894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latin typeface="Arial"/>
                <a:cs typeface="Arial"/>
              </a:rPr>
              <a:t>Treatment</a:t>
            </a:r>
            <a:endParaRPr lang="en-US" sz="1200" dirty="0">
              <a:latin typeface="Arial"/>
              <a:cs typeface="Arial"/>
            </a:endParaRPr>
          </a:p>
        </p:txBody>
      </p:sp>
      <p:sp>
        <p:nvSpPr>
          <p:cNvPr id="38" name="Oval 37"/>
          <p:cNvSpPr/>
          <p:nvPr/>
        </p:nvSpPr>
        <p:spPr>
          <a:xfrm>
            <a:off x="1553140" y="1919957"/>
            <a:ext cx="871985" cy="547188"/>
          </a:xfrm>
          <a:prstGeom prst="ellipse">
            <a:avLst/>
          </a:prstGeom>
          <a:solidFill>
            <a:srgbClr val="5894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latin typeface="Arial"/>
                <a:cs typeface="Arial"/>
              </a:rPr>
              <a:t>Public health</a:t>
            </a:r>
            <a:endParaRPr lang="en-US" sz="1050" dirty="0">
              <a:latin typeface="Arial"/>
              <a:cs typeface="Arial"/>
            </a:endParaRPr>
          </a:p>
        </p:txBody>
      </p:sp>
      <p:sp>
        <p:nvSpPr>
          <p:cNvPr id="111" name="Title 1"/>
          <p:cNvSpPr>
            <a:spLocks noGrp="1"/>
          </p:cNvSpPr>
          <p:nvPr>
            <p:ph type="title"/>
          </p:nvPr>
        </p:nvSpPr>
        <p:spPr/>
        <p:txBody>
          <a:bodyPr>
            <a:noAutofit/>
          </a:bodyPr>
          <a:lstStyle/>
          <a:p>
            <a:pPr algn="l"/>
            <a:r>
              <a:rPr lang="en-US" sz="2200" dirty="0" smtClean="0"/>
              <a:t>So how do we get from a fragmented, highly complex system without clear governance and accountability</a:t>
            </a:r>
            <a:r>
              <a:rPr lang="is-IS" sz="2200" dirty="0" smtClean="0"/>
              <a:t>…</a:t>
            </a:r>
            <a:endParaRPr lang="en-US" sz="2200" dirty="0"/>
          </a:p>
        </p:txBody>
      </p:sp>
      <p:sp>
        <p:nvSpPr>
          <p:cNvPr id="3" name="Content Placeholder 2"/>
          <p:cNvSpPr>
            <a:spLocks noGrp="1"/>
          </p:cNvSpPr>
          <p:nvPr>
            <p:ph sz="quarter" idx="10"/>
          </p:nvPr>
        </p:nvSpPr>
        <p:spPr/>
        <p:txBody>
          <a:bodyPr/>
          <a:lstStyle/>
          <a:p>
            <a:endParaRPr lang="en-US"/>
          </a:p>
        </p:txBody>
      </p:sp>
      <p:sp>
        <p:nvSpPr>
          <p:cNvPr id="113" name="Rectangle 112"/>
          <p:cNvSpPr/>
          <p:nvPr/>
        </p:nvSpPr>
        <p:spPr>
          <a:xfrm>
            <a:off x="3726136" y="4288009"/>
            <a:ext cx="1679936" cy="1408548"/>
          </a:xfrm>
          <a:prstGeom prst="rect">
            <a:avLst/>
          </a:prstGeom>
          <a:solidFill>
            <a:srgbClr val="5894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cs typeface="Arial"/>
              </a:rPr>
              <a:t>Home care </a:t>
            </a:r>
            <a:endParaRPr lang="en-US" dirty="0">
              <a:latin typeface="Arial"/>
              <a:cs typeface="Arial"/>
            </a:endParaRPr>
          </a:p>
        </p:txBody>
      </p:sp>
      <p:sp>
        <p:nvSpPr>
          <p:cNvPr id="114" name="Isosceles Triangle 113"/>
          <p:cNvSpPr/>
          <p:nvPr/>
        </p:nvSpPr>
        <p:spPr>
          <a:xfrm>
            <a:off x="3720540" y="3985252"/>
            <a:ext cx="1685532" cy="309554"/>
          </a:xfrm>
          <a:prstGeom prst="triangle">
            <a:avLst>
              <a:gd name="adj" fmla="val 49521"/>
            </a:avLst>
          </a:prstGeom>
          <a:solidFill>
            <a:srgbClr val="5894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1593887" y="5142612"/>
            <a:ext cx="959798" cy="547188"/>
          </a:xfrm>
          <a:prstGeom prst="ellipse">
            <a:avLst/>
          </a:prstGeom>
          <a:solidFill>
            <a:srgbClr val="5894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latin typeface="Arial"/>
                <a:cs typeface="Arial"/>
              </a:rPr>
              <a:t>Primary care</a:t>
            </a:r>
            <a:endParaRPr lang="en-US" sz="1000" dirty="0">
              <a:latin typeface="Arial"/>
              <a:cs typeface="Arial"/>
            </a:endParaRPr>
          </a:p>
        </p:txBody>
      </p:sp>
      <p:sp>
        <p:nvSpPr>
          <p:cNvPr id="2" name="TextBox 1"/>
          <p:cNvSpPr txBox="1"/>
          <p:nvPr/>
        </p:nvSpPr>
        <p:spPr>
          <a:xfrm>
            <a:off x="2831642" y="6218460"/>
            <a:ext cx="6331160" cy="261610"/>
          </a:xfrm>
          <a:prstGeom prst="rect">
            <a:avLst/>
          </a:prstGeom>
          <a:noFill/>
        </p:spPr>
        <p:txBody>
          <a:bodyPr wrap="square" rtlCol="0">
            <a:spAutoFit/>
          </a:bodyPr>
          <a:lstStyle/>
          <a:p>
            <a:pPr algn="r"/>
            <a:r>
              <a:rPr lang="en-US" sz="1100" dirty="0" smtClean="0">
                <a:latin typeface="Arial"/>
                <a:cs typeface="Arial"/>
              </a:rPr>
              <a:t>Source: Pathways for long-term care provision in Austria, Interlinks, European Centre 2009 </a:t>
            </a:r>
            <a:endParaRPr lang="en-US" sz="1100" dirty="0">
              <a:latin typeface="Arial"/>
              <a:cs typeface="Arial"/>
            </a:endParaRPr>
          </a:p>
        </p:txBody>
      </p:sp>
    </p:spTree>
    <p:extLst>
      <p:ext uri="{BB962C8B-B14F-4D97-AF65-F5344CB8AC3E}">
        <p14:creationId xmlns:p14="http://schemas.microsoft.com/office/powerpoint/2010/main" val="799154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664" y="1207206"/>
            <a:ext cx="7509636" cy="56264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5400" y="5800948"/>
            <a:ext cx="3096344" cy="369332"/>
          </a:xfrm>
          <a:prstGeom prst="rect">
            <a:avLst/>
          </a:prstGeom>
          <a:noFill/>
        </p:spPr>
        <p:txBody>
          <a:bodyPr wrap="square" rtlCol="0">
            <a:spAutoFit/>
          </a:bodyPr>
          <a:lstStyle/>
          <a:p>
            <a:r>
              <a:rPr lang="de-DE" dirty="0" err="1" smtClean="0"/>
              <a:t>Approx</a:t>
            </a:r>
            <a:r>
              <a:rPr lang="de-DE" dirty="0" smtClean="0"/>
              <a:t>. 600.000 </a:t>
            </a:r>
            <a:r>
              <a:rPr lang="de-DE" dirty="0" err="1" smtClean="0"/>
              <a:t>inhabitants</a:t>
            </a:r>
            <a:endParaRPr lang="de-DE" dirty="0"/>
          </a:p>
        </p:txBody>
      </p:sp>
      <p:sp>
        <p:nvSpPr>
          <p:cNvPr id="4" name="Title 3"/>
          <p:cNvSpPr>
            <a:spLocks noGrp="1"/>
          </p:cNvSpPr>
          <p:nvPr>
            <p:ph type="title"/>
          </p:nvPr>
        </p:nvSpPr>
        <p:spPr/>
        <p:txBody>
          <a:bodyPr/>
          <a:lstStyle/>
          <a:p>
            <a:r>
              <a:rPr lang="is-IS" dirty="0" smtClean="0"/>
              <a:t>…to integrated system, where people and systems talk to each other?</a:t>
            </a:r>
            <a:endParaRPr lang="en-US" dirty="0"/>
          </a:p>
        </p:txBody>
      </p:sp>
      <p:sp>
        <p:nvSpPr>
          <p:cNvPr id="3" name="Content Placeholder 2"/>
          <p:cNvSpPr>
            <a:spLocks noGrp="1"/>
          </p:cNvSpPr>
          <p:nvPr>
            <p:ph sz="quarter" idx="10"/>
          </p:nvPr>
        </p:nvSpPr>
        <p:spPr/>
        <p:txBody>
          <a:bodyPr/>
          <a:lstStyle/>
          <a:p>
            <a:endParaRPr lang="en-US"/>
          </a:p>
        </p:txBody>
      </p:sp>
    </p:spTree>
    <p:extLst>
      <p:ext uri="{BB962C8B-B14F-4D97-AF65-F5344CB8AC3E}">
        <p14:creationId xmlns:p14="http://schemas.microsoft.com/office/powerpoint/2010/main" val="1424265289"/>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Frameworks </a:t>
            </a:r>
            <a:r>
              <a:rPr lang="en-US" dirty="0" smtClean="0"/>
              <a:t>and key principles of </a:t>
            </a:r>
            <a:r>
              <a:rPr lang="en-US" dirty="0" smtClean="0"/>
              <a:t>integrated care</a:t>
            </a:r>
            <a:endParaRPr lang="en-US" dirty="0"/>
          </a:p>
        </p:txBody>
      </p:sp>
    </p:spTree>
    <p:extLst>
      <p:ext uri="{BB962C8B-B14F-4D97-AF65-F5344CB8AC3E}">
        <p14:creationId xmlns:p14="http://schemas.microsoft.com/office/powerpoint/2010/main" val="13915658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3641"/>
            <a:ext cx="8115300" cy="950724"/>
          </a:xfrm>
        </p:spPr>
        <p:txBody>
          <a:bodyPr>
            <a:noAutofit/>
          </a:bodyPr>
          <a:lstStyle/>
          <a:p>
            <a:r>
              <a:rPr lang="it-IT" sz="2400" dirty="0" smtClean="0"/>
              <a:t>Many Frameworks Have Been Developed to </a:t>
            </a:r>
            <a:r>
              <a:rPr lang="it-IT" sz="2400" dirty="0" err="1" smtClean="0"/>
              <a:t>Understand</a:t>
            </a:r>
            <a:r>
              <a:rPr lang="it-IT" sz="2400" dirty="0" smtClean="0"/>
              <a:t> </a:t>
            </a:r>
            <a:r>
              <a:rPr lang="it-IT" sz="2400" dirty="0"/>
              <a:t>t</a:t>
            </a:r>
            <a:r>
              <a:rPr lang="it-IT" sz="2400" dirty="0" smtClean="0"/>
              <a:t>he Key Elements for Successful </a:t>
            </a:r>
            <a:r>
              <a:rPr lang="it-IT" sz="2400" dirty="0" err="1" smtClean="0"/>
              <a:t>Integrated</a:t>
            </a:r>
            <a:r>
              <a:rPr lang="it-IT" sz="2400" dirty="0" smtClean="0"/>
              <a:t> Care</a:t>
            </a:r>
            <a:endParaRPr lang="it-IT" sz="2400" dirty="0"/>
          </a:p>
        </p:txBody>
      </p:sp>
      <p:pic>
        <p:nvPicPr>
          <p:cNvPr id="10" name="Content Placeholder 4" descr="\\Wims\hq\GVA11\Home\toropolancon\My Documents\PROJECTS\PCIHSS\Strategy\Re-writing and publication\Lay-out\Final versions\Images\5 direcciones estrategicas en castellano.jpg"/>
          <p:cNvPicPr>
            <a:picLocks noGrp="1"/>
          </p:cNvPicPr>
          <p:nvPr>
            <p:ph sz="quarter" idx="10"/>
          </p:nvPr>
        </p:nvPicPr>
        <p:blipFill>
          <a:blip r:embed="rId3" cstate="print">
            <a:extLst>
              <a:ext uri="{28A0092B-C50C-407E-A947-70E740481C1C}">
                <a14:useLocalDpi xmlns:a14="http://schemas.microsoft.com/office/drawing/2010/main" val="0"/>
              </a:ext>
            </a:extLst>
          </a:blip>
          <a:stretch>
            <a:fillRect/>
          </a:stretch>
        </p:blipFill>
        <p:spPr bwMode="auto">
          <a:xfrm>
            <a:off x="3607977" y="4134405"/>
            <a:ext cx="2834640" cy="2173778"/>
          </a:xfrm>
          <a:prstGeom prst="rect">
            <a:avLst/>
          </a:prstGeom>
          <a:noFill/>
          <a:extLst/>
        </p:spPr>
      </p:pic>
      <p:pic>
        <p:nvPicPr>
          <p:cNvPr id="6" name="Content Placeholder 3"/>
          <p:cNvPicPr>
            <a:picLocks/>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8880" y="1346886"/>
            <a:ext cx="3462962" cy="2346468"/>
          </a:xfrm>
          <a:prstGeom prst="rect">
            <a:avLst/>
          </a:prstGeom>
          <a:noFill/>
          <a:ln>
            <a:noFill/>
          </a:ln>
        </p:spPr>
      </p:pic>
      <p:pic>
        <p:nvPicPr>
          <p:cNvPr id="7" name="Picture 6"/>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874329" y="1346886"/>
            <a:ext cx="2806289" cy="2631563"/>
          </a:xfrm>
          <a:prstGeom prst="rect">
            <a:avLst/>
          </a:prstGeom>
          <a:noFill/>
          <a:ln>
            <a:noFill/>
          </a:ln>
        </p:spPr>
      </p:pic>
      <p:pic>
        <p:nvPicPr>
          <p:cNvPr id="8" name="Picture 2" descr="House of care we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169" y="3980713"/>
            <a:ext cx="3150779" cy="214253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Content Placeholder 4" descr="http://www.ijic.org/index.php/ijic/article/viewFile/1060/1906/4046"/>
          <p:cNvPicPr>
            <a:picLocks/>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662467" y="3491967"/>
            <a:ext cx="2258652" cy="2816216"/>
          </a:xfrm>
          <a:prstGeom prst="rect">
            <a:avLst/>
          </a:prstGeom>
          <a:noFill/>
          <a:ln>
            <a:noFill/>
          </a:ln>
        </p:spPr>
      </p:pic>
      <p:pic>
        <p:nvPicPr>
          <p:cNvPr id="13" name="Picture 12"/>
          <p:cNvPicPr>
            <a:picLocks noChangeAspect="1"/>
          </p:cNvPicPr>
          <p:nvPr/>
        </p:nvPicPr>
        <p:blipFill>
          <a:blip r:embed="rId8"/>
          <a:stretch>
            <a:fillRect/>
          </a:stretch>
        </p:blipFill>
        <p:spPr>
          <a:xfrm>
            <a:off x="6896070" y="1346886"/>
            <a:ext cx="2025049" cy="1912598"/>
          </a:xfrm>
          <a:prstGeom prst="rect">
            <a:avLst/>
          </a:prstGeom>
        </p:spPr>
      </p:pic>
    </p:spTree>
    <p:extLst>
      <p:ext uri="{BB962C8B-B14F-4D97-AF65-F5344CB8AC3E}">
        <p14:creationId xmlns:p14="http://schemas.microsoft.com/office/powerpoint/2010/main" val="16654674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Shortell’s</a:t>
            </a:r>
            <a:r>
              <a:rPr lang="en-GB" dirty="0" smtClean="0"/>
              <a:t> Essential Features of an </a:t>
            </a:r>
            <a:br>
              <a:rPr lang="en-GB" dirty="0" smtClean="0"/>
            </a:br>
            <a:r>
              <a:rPr lang="en-GB" dirty="0" smtClean="0"/>
              <a:t>Integrated Delivery System</a:t>
            </a:r>
            <a:endParaRPr lang="en-GB" dirty="0"/>
          </a:p>
        </p:txBody>
      </p:sp>
      <p:sp>
        <p:nvSpPr>
          <p:cNvPr id="4" name="Content Placeholder 3"/>
          <p:cNvSpPr>
            <a:spLocks noGrp="1"/>
          </p:cNvSpPr>
          <p:nvPr>
            <p:ph sz="quarter" idx="10"/>
          </p:nvPr>
        </p:nvSpPr>
        <p:spPr>
          <a:xfrm>
            <a:off x="127000" y="1509753"/>
            <a:ext cx="4000500" cy="4893241"/>
          </a:xfrm>
        </p:spPr>
        <p:txBody>
          <a:bodyPr>
            <a:noAutofit/>
          </a:bodyPr>
          <a:lstStyle/>
          <a:p>
            <a:pPr marL="0" indent="0">
              <a:buNone/>
            </a:pPr>
            <a:r>
              <a:rPr lang="en-GB" sz="1800" dirty="0" smtClean="0"/>
              <a:t>Key messages:</a:t>
            </a:r>
          </a:p>
          <a:p>
            <a:pPr>
              <a:buFont typeface="Arial" charset="0"/>
              <a:buChar char="•"/>
            </a:pPr>
            <a:r>
              <a:rPr lang="en-GB" sz="1800" dirty="0" smtClean="0"/>
              <a:t>focus on clinical integration</a:t>
            </a:r>
          </a:p>
          <a:p>
            <a:pPr>
              <a:buFont typeface="Arial" charset="0"/>
              <a:buChar char="•"/>
            </a:pPr>
            <a:r>
              <a:rPr lang="en-GB" sz="1800" dirty="0" smtClean="0"/>
              <a:t>the </a:t>
            </a:r>
            <a:r>
              <a:rPr lang="en-GB" sz="1800" dirty="0"/>
              <a:t>development of payment mechanisms designed to increase greater inter-dependency of hospitals and physicians; </a:t>
            </a:r>
            <a:endParaRPr lang="en-GB" sz="1800" dirty="0" smtClean="0"/>
          </a:p>
          <a:p>
            <a:pPr>
              <a:buFont typeface="Arial" charset="0"/>
              <a:buChar char="•"/>
            </a:pPr>
            <a:r>
              <a:rPr lang="en-GB" sz="1800" dirty="0" smtClean="0"/>
              <a:t>the </a:t>
            </a:r>
            <a:r>
              <a:rPr lang="en-GB" sz="1800" dirty="0"/>
              <a:t>modification or removal of several regulatory barriers to greater clinical integration; and </a:t>
            </a:r>
            <a:endParaRPr lang="en-GB" sz="1800" dirty="0" smtClean="0"/>
          </a:p>
          <a:p>
            <a:pPr>
              <a:buFont typeface="Arial" charset="0"/>
              <a:buChar char="•"/>
            </a:pPr>
            <a:r>
              <a:rPr lang="en-GB" sz="1800" dirty="0" smtClean="0"/>
              <a:t>the </a:t>
            </a:r>
            <a:r>
              <a:rPr lang="en-GB" sz="1800" dirty="0"/>
              <a:t>establishment of a more robust data collection and reporting system to increase transparency and accountability.</a:t>
            </a:r>
          </a:p>
        </p:txBody>
      </p:sp>
      <p:pic>
        <p:nvPicPr>
          <p:cNvPr id="6" name="Picture 5"/>
          <p:cNvPicPr>
            <a:picLocks noChangeAspect="1"/>
          </p:cNvPicPr>
          <p:nvPr/>
        </p:nvPicPr>
        <p:blipFill>
          <a:blip r:embed="rId2"/>
          <a:stretch>
            <a:fillRect/>
          </a:stretch>
        </p:blipFill>
        <p:spPr>
          <a:xfrm>
            <a:off x="4127500" y="2454548"/>
            <a:ext cx="4856583" cy="3653474"/>
          </a:xfrm>
          <a:prstGeom prst="rect">
            <a:avLst/>
          </a:prstGeom>
        </p:spPr>
      </p:pic>
    </p:spTree>
    <p:extLst>
      <p:ext uri="{BB962C8B-B14F-4D97-AF65-F5344CB8AC3E}">
        <p14:creationId xmlns:p14="http://schemas.microsoft.com/office/powerpoint/2010/main" val="5433343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International Foundation for Integrated Care</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sz="2400" dirty="0"/>
              <a:t>IFIC is a non-profit members’ network that crosses </a:t>
            </a:r>
            <a:r>
              <a:rPr lang="en-US" sz="2400" dirty="0" err="1"/>
              <a:t>organisational</a:t>
            </a:r>
            <a:r>
              <a:rPr lang="en-US" sz="2400" dirty="0"/>
              <a:t> and professional boundaries to bring people together to advance the science, knowledge and adoption of integrated care policy and practice. </a:t>
            </a:r>
          </a:p>
          <a:p>
            <a:pPr marL="0" indent="0">
              <a:buNone/>
            </a:pPr>
            <a:endParaRPr lang="en-US" sz="2400" dirty="0"/>
          </a:p>
          <a:p>
            <a:pPr marL="0" indent="0">
              <a:buNone/>
            </a:pPr>
            <a:r>
              <a:rPr lang="en-US" sz="2400" dirty="0"/>
              <a:t>The Foundation seeks to achieve this through the development and exchange of ideas among academics, researchers, managers, clinicians, policy makers and users and </a:t>
            </a:r>
            <a:r>
              <a:rPr lang="en-US" sz="2400" dirty="0" err="1"/>
              <a:t>carers</a:t>
            </a:r>
            <a:r>
              <a:rPr lang="en-US" sz="2400" dirty="0"/>
              <a:t> of services throughout the World</a:t>
            </a:r>
            <a:r>
              <a:rPr lang="en-US" sz="2400" dirty="0" smtClean="0"/>
              <a:t>.</a:t>
            </a:r>
          </a:p>
          <a:p>
            <a:pPr marL="0" indent="0">
              <a:buNone/>
            </a:pPr>
            <a:endParaRPr lang="en-US" sz="2400" dirty="0"/>
          </a:p>
          <a:p>
            <a:pPr marL="0" indent="0">
              <a:buNone/>
            </a:pPr>
            <a:r>
              <a:rPr lang="en-US" sz="2400" dirty="0" smtClean="0"/>
              <a:t>IFIC’s portfolio includes the International Journal for Integrated Care (IJIC), the ICIC and WCIC conferences, the Integrated Care Academy© and a strong members platform.</a:t>
            </a:r>
            <a:endParaRPr lang="en-US" sz="2400" dirty="0"/>
          </a:p>
        </p:txBody>
      </p:sp>
    </p:spTree>
    <p:extLst>
      <p:ext uri="{BB962C8B-B14F-4D97-AF65-F5344CB8AC3E}">
        <p14:creationId xmlns:p14="http://schemas.microsoft.com/office/powerpoint/2010/main" val="29246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a:t>
            </a:r>
            <a:r>
              <a:rPr lang="en-US" dirty="0" smtClean="0"/>
              <a:t>WHO European </a:t>
            </a:r>
            <a:r>
              <a:rPr lang="en-US" dirty="0"/>
              <a:t>Framework for Action on Integrated Health Services </a:t>
            </a:r>
            <a:r>
              <a:rPr lang="en-US" dirty="0" smtClean="0"/>
              <a:t>Delivery</a:t>
            </a:r>
            <a:endParaRPr lang="en-US" dirty="0"/>
          </a:p>
        </p:txBody>
      </p:sp>
      <p:pic>
        <p:nvPicPr>
          <p:cNvPr id="4" name="Picture 3"/>
          <p:cNvPicPr>
            <a:picLocks noChangeAspect="1"/>
          </p:cNvPicPr>
          <p:nvPr/>
        </p:nvPicPr>
        <p:blipFill>
          <a:blip r:embed="rId2"/>
          <a:stretch>
            <a:fillRect/>
          </a:stretch>
        </p:blipFill>
        <p:spPr>
          <a:xfrm>
            <a:off x="349250" y="2012207"/>
            <a:ext cx="8445500" cy="3886200"/>
          </a:xfrm>
          <a:prstGeom prst="rect">
            <a:avLst/>
          </a:prstGeom>
        </p:spPr>
      </p:pic>
      <p:sp>
        <p:nvSpPr>
          <p:cNvPr id="5" name="TextBox 4"/>
          <p:cNvSpPr txBox="1"/>
          <p:nvPr/>
        </p:nvSpPr>
        <p:spPr>
          <a:xfrm>
            <a:off x="0" y="5898407"/>
            <a:ext cx="9144000" cy="646331"/>
          </a:xfrm>
          <a:prstGeom prst="rect">
            <a:avLst/>
          </a:prstGeom>
          <a:noFill/>
        </p:spPr>
        <p:txBody>
          <a:bodyPr wrap="square" rtlCol="0">
            <a:spAutoFit/>
          </a:bodyPr>
          <a:lstStyle/>
          <a:p>
            <a:pPr algn="r"/>
            <a:r>
              <a:rPr lang="en-US" sz="1200" dirty="0" smtClean="0"/>
              <a:t>WHO </a:t>
            </a:r>
            <a:r>
              <a:rPr lang="en-US" sz="1200"/>
              <a:t>Europe </a:t>
            </a:r>
            <a:r>
              <a:rPr lang="en-US" sz="1200" smtClean="0"/>
              <a:t>2016</a:t>
            </a:r>
          </a:p>
          <a:p>
            <a:pPr algn="r"/>
            <a:r>
              <a:rPr lang="en-US" sz="1200" dirty="0" smtClean="0"/>
              <a:t>http</a:t>
            </a:r>
            <a:r>
              <a:rPr lang="en-US" sz="1200" dirty="0"/>
              <a:t>://</a:t>
            </a:r>
            <a:r>
              <a:rPr lang="en-US" sz="1200" dirty="0" err="1"/>
              <a:t>www.euro.who.int</a:t>
            </a:r>
            <a:r>
              <a:rPr lang="en-US" sz="1200" dirty="0"/>
              <a:t>/</a:t>
            </a:r>
            <a:r>
              <a:rPr lang="en-US" sz="1200" dirty="0" err="1"/>
              <a:t>en</a:t>
            </a:r>
            <a:r>
              <a:rPr lang="en-US" sz="1200" dirty="0"/>
              <a:t>/health-topics/Health-systems/health-services-delivery/publications/2016/the-european-framework-for-action-on-integrated-health-services-delivery-an-overview-2016</a:t>
            </a:r>
          </a:p>
        </p:txBody>
      </p:sp>
      <p:pic>
        <p:nvPicPr>
          <p:cNvPr id="6" name="Picture 5"/>
          <p:cNvPicPr>
            <a:picLocks noChangeAspect="1"/>
          </p:cNvPicPr>
          <p:nvPr/>
        </p:nvPicPr>
        <p:blipFill>
          <a:blip r:embed="rId3"/>
          <a:stretch>
            <a:fillRect/>
          </a:stretch>
        </p:blipFill>
        <p:spPr>
          <a:xfrm>
            <a:off x="6642100" y="241107"/>
            <a:ext cx="2374900" cy="1646516"/>
          </a:xfrm>
          <a:prstGeom prst="rect">
            <a:avLst/>
          </a:prstGeom>
          <a:ln>
            <a:solidFill>
              <a:schemeClr val="accent1">
                <a:lumMod val="50000"/>
              </a:schemeClr>
            </a:solidFill>
          </a:ln>
        </p:spPr>
      </p:pic>
      <p:sp>
        <p:nvSpPr>
          <p:cNvPr id="7" name="Donut 6"/>
          <p:cNvSpPr/>
          <p:nvPr/>
        </p:nvSpPr>
        <p:spPr>
          <a:xfrm>
            <a:off x="5816600" y="3441700"/>
            <a:ext cx="2616200" cy="406400"/>
          </a:xfrm>
          <a:prstGeom prst="donut">
            <a:avLst>
              <a:gd name="adj" fmla="val 1692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307587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Seven Key Lessons for</a:t>
            </a:r>
            <a:br>
              <a:rPr lang="en-GB" dirty="0" smtClean="0"/>
            </a:br>
            <a:r>
              <a:rPr lang="en-GB" dirty="0" smtClean="0"/>
              <a:t>Service Delivery </a:t>
            </a:r>
            <a:endParaRPr lang="en-GB" dirty="0"/>
          </a:p>
        </p:txBody>
      </p:sp>
      <p:graphicFrame>
        <p:nvGraphicFramePr>
          <p:cNvPr id="4" name="Content Placeholder 3"/>
          <p:cNvGraphicFramePr>
            <a:graphicFrameLocks noGrp="1"/>
          </p:cNvGraphicFramePr>
          <p:nvPr>
            <p:ph sz="quarter" idx="10"/>
            <p:extLst/>
          </p:nvPr>
        </p:nvGraphicFramePr>
        <p:xfrm>
          <a:off x="558800" y="1166813"/>
          <a:ext cx="8289925" cy="5064760"/>
        </p:xfrm>
        <a:graphic>
          <a:graphicData uri="http://schemas.openxmlformats.org/drawingml/2006/table">
            <a:tbl>
              <a:tblPr firstRow="1" bandRow="1">
                <a:tableStyleId>{5C22544A-7EE6-4342-B048-85BDC9FD1C3A}</a:tableStyleId>
              </a:tblPr>
              <a:tblGrid>
                <a:gridCol w="2404102"/>
                <a:gridCol w="5885823"/>
              </a:tblGrid>
              <a:tr h="370840">
                <a:tc>
                  <a:txBody>
                    <a:bodyPr/>
                    <a:lstStyle/>
                    <a:p>
                      <a:r>
                        <a:rPr lang="en-GB" sz="1400" dirty="0" smtClean="0"/>
                        <a:t>Theme</a:t>
                      </a:r>
                      <a:endParaRPr lang="en-GB" sz="1400" dirty="0"/>
                    </a:p>
                  </a:txBody>
                  <a:tcPr marL="92110" marR="92110"/>
                </a:tc>
                <a:tc>
                  <a:txBody>
                    <a:bodyPr/>
                    <a:lstStyle/>
                    <a:p>
                      <a:r>
                        <a:rPr lang="en-GB" sz="1400" dirty="0" smtClean="0"/>
                        <a:t>Characteristics</a:t>
                      </a:r>
                      <a:endParaRPr lang="en-GB" sz="1400" dirty="0"/>
                    </a:p>
                  </a:txBody>
                  <a:tcPr marL="92110" marR="92110"/>
                </a:tc>
              </a:tr>
              <a:tr h="370840">
                <a:tc>
                  <a:txBody>
                    <a:bodyPr/>
                    <a:lstStyle/>
                    <a:p>
                      <a:pPr marL="0" indent="0">
                        <a:buFont typeface="+mj-lt"/>
                        <a:buNone/>
                      </a:pPr>
                      <a:r>
                        <a:rPr lang="en-GB" sz="1400" b="1" dirty="0" smtClean="0">
                          <a:solidFill>
                            <a:schemeClr val="tx1"/>
                          </a:solidFill>
                        </a:rPr>
                        <a:t>1  Population-health management</a:t>
                      </a:r>
                      <a:endParaRPr lang="en-GB" sz="1400" b="1" dirty="0">
                        <a:solidFill>
                          <a:schemeClr val="tx1"/>
                        </a:solidFill>
                      </a:endParaRPr>
                    </a:p>
                  </a:txBody>
                  <a:tcPr marL="92110" marR="92110"/>
                </a:tc>
                <a:tc>
                  <a:txBody>
                    <a:bodyPr/>
                    <a:lstStyle/>
                    <a:p>
                      <a:pPr lvl="0"/>
                      <a:r>
                        <a:rPr lang="en-GB" sz="1400" kern="1200" dirty="0" smtClean="0">
                          <a:solidFill>
                            <a:schemeClr val="dk1"/>
                          </a:solidFill>
                          <a:effectLst/>
                          <a:latin typeface="+mn-lt"/>
                          <a:ea typeface="+mn-ea"/>
                          <a:cs typeface="+mn-cs"/>
                        </a:rPr>
                        <a:t>The ability to have an in-depth understanding of the health needs of communities supported through data that can provide intelligence on the priorities that should be addressed</a:t>
                      </a:r>
                      <a:endParaRPr lang="en-GB" sz="1400" kern="1200" dirty="0">
                        <a:solidFill>
                          <a:schemeClr val="dk1"/>
                        </a:solidFill>
                        <a:effectLst/>
                        <a:latin typeface="+mn-lt"/>
                        <a:ea typeface="+mn-ea"/>
                        <a:cs typeface="+mn-cs"/>
                      </a:endParaRPr>
                    </a:p>
                  </a:txBody>
                  <a:tcPr marL="92110" marR="92110"/>
                </a:tc>
              </a:tr>
              <a:tr h="370840">
                <a:tc>
                  <a:txBody>
                    <a:bodyPr/>
                    <a:lstStyle/>
                    <a:p>
                      <a:pPr marL="0" indent="0">
                        <a:buFont typeface="+mj-lt"/>
                        <a:buNone/>
                      </a:pPr>
                      <a:r>
                        <a:rPr lang="en-GB" sz="1400" b="1" dirty="0" smtClean="0">
                          <a:solidFill>
                            <a:schemeClr val="tx1"/>
                          </a:solidFill>
                        </a:rPr>
                        <a:t>2  Primary and secondary care prevention</a:t>
                      </a:r>
                      <a:endParaRPr lang="en-GB" sz="1400" b="1" dirty="0">
                        <a:solidFill>
                          <a:schemeClr val="tx1"/>
                        </a:solidFill>
                      </a:endParaRPr>
                    </a:p>
                  </a:txBody>
                  <a:tcPr marL="92110" marR="92110"/>
                </a:tc>
                <a:tc>
                  <a:txBody>
                    <a:bodyPr/>
                    <a:lstStyle/>
                    <a:p>
                      <a:r>
                        <a:rPr lang="en-GB" sz="1400" kern="1200" dirty="0" smtClean="0">
                          <a:solidFill>
                            <a:schemeClr val="dk1"/>
                          </a:solidFill>
                          <a:effectLst/>
                          <a:latin typeface="+mn-lt"/>
                          <a:ea typeface="+mn-ea"/>
                          <a:cs typeface="+mn-cs"/>
                        </a:rPr>
                        <a:t>The ability to support people to live better with their conditions, for example through educational programmes or self-care support</a:t>
                      </a:r>
                      <a:endParaRPr lang="en-GB" sz="1400" dirty="0"/>
                    </a:p>
                  </a:txBody>
                  <a:tcPr marL="92110" marR="92110"/>
                </a:tc>
              </a:tr>
              <a:tr h="370840">
                <a:tc>
                  <a:txBody>
                    <a:bodyPr/>
                    <a:lstStyle/>
                    <a:p>
                      <a:pPr marL="0" indent="0">
                        <a:buFont typeface="+mj-lt"/>
                        <a:buNone/>
                      </a:pPr>
                      <a:r>
                        <a:rPr lang="en-GB" sz="1400" b="1" dirty="0" smtClean="0">
                          <a:solidFill>
                            <a:schemeClr val="tx1"/>
                          </a:solidFill>
                        </a:rPr>
                        <a:t>3  Personalised care co-ordination </a:t>
                      </a:r>
                      <a:endParaRPr lang="en-GB" sz="1400" b="1" dirty="0">
                        <a:solidFill>
                          <a:schemeClr val="tx1"/>
                        </a:solidFill>
                      </a:endParaRPr>
                    </a:p>
                  </a:txBody>
                  <a:tcPr marL="92110" marR="92110"/>
                </a:tc>
                <a:tc>
                  <a:txBody>
                    <a:bodyPr/>
                    <a:lstStyle/>
                    <a:p>
                      <a:r>
                        <a:rPr lang="en-GB" sz="1400" dirty="0" smtClean="0"/>
                        <a:t>The ability to plan and</a:t>
                      </a:r>
                      <a:r>
                        <a:rPr lang="en-GB" sz="1400" baseline="0" dirty="0" smtClean="0"/>
                        <a:t> </a:t>
                      </a:r>
                      <a:r>
                        <a:rPr lang="en-GB" sz="1400" dirty="0" smtClean="0"/>
                        <a:t>co-ordinate services  effectively around</a:t>
                      </a:r>
                      <a:r>
                        <a:rPr lang="en-GB" sz="1400" baseline="0" dirty="0" smtClean="0"/>
                        <a:t> people’s needs helps to overcome fragmentations and improve care experiences ad outcomes</a:t>
                      </a:r>
                      <a:endParaRPr lang="en-GB" sz="1400" dirty="0"/>
                    </a:p>
                  </a:txBody>
                  <a:tcPr marL="92110" marR="92110"/>
                </a:tc>
              </a:tr>
              <a:tr h="370840">
                <a:tc>
                  <a:txBody>
                    <a:bodyPr/>
                    <a:lstStyle/>
                    <a:p>
                      <a:pPr marL="0" indent="0">
                        <a:buFont typeface="+mj-lt"/>
                        <a:buNone/>
                      </a:pPr>
                      <a:r>
                        <a:rPr lang="en-GB" sz="1400" b="1" dirty="0" smtClean="0">
                          <a:solidFill>
                            <a:schemeClr val="tx1"/>
                          </a:solidFill>
                        </a:rPr>
                        <a:t>4  Effective ICT systems</a:t>
                      </a:r>
                      <a:endParaRPr lang="en-GB" sz="1400" b="1" dirty="0">
                        <a:solidFill>
                          <a:schemeClr val="tx1"/>
                        </a:solidFill>
                      </a:endParaRPr>
                    </a:p>
                  </a:txBody>
                  <a:tcPr marL="92110" marR="92110"/>
                </a:tc>
                <a:tc>
                  <a:txBody>
                    <a:bodyPr/>
                    <a:lstStyle/>
                    <a:p>
                      <a:r>
                        <a:rPr lang="en-GB" sz="1400" kern="1200" dirty="0" smtClean="0">
                          <a:solidFill>
                            <a:schemeClr val="dk1"/>
                          </a:solidFill>
                          <a:effectLst/>
                          <a:latin typeface="+mn-lt"/>
                          <a:ea typeface="+mn-ea"/>
                          <a:cs typeface="+mn-cs"/>
                        </a:rPr>
                        <a:t>Care professionals must</a:t>
                      </a:r>
                      <a:r>
                        <a:rPr lang="en-GB" sz="1400" kern="1200" baseline="0" dirty="0" smtClean="0">
                          <a:solidFill>
                            <a:schemeClr val="dk1"/>
                          </a:solidFill>
                          <a:effectLst/>
                          <a:latin typeface="+mn-lt"/>
                          <a:ea typeface="+mn-ea"/>
                          <a:cs typeface="+mn-cs"/>
                        </a:rPr>
                        <a:t> be able to</a:t>
                      </a:r>
                      <a:r>
                        <a:rPr lang="en-GB" sz="1400" kern="1200" dirty="0" smtClean="0">
                          <a:solidFill>
                            <a:schemeClr val="dk1"/>
                          </a:solidFill>
                          <a:effectLst/>
                          <a:latin typeface="+mn-lt"/>
                          <a:ea typeface="+mn-ea"/>
                          <a:cs typeface="+mn-cs"/>
                        </a:rPr>
                        <a:t> communicate well with each other</a:t>
                      </a:r>
                      <a:r>
                        <a:rPr lang="en-GB" sz="1400" kern="1200" baseline="0" dirty="0" smtClean="0">
                          <a:solidFill>
                            <a:schemeClr val="dk1"/>
                          </a:solidFill>
                          <a:effectLst/>
                          <a:latin typeface="+mn-lt"/>
                          <a:ea typeface="+mn-ea"/>
                          <a:cs typeface="+mn-cs"/>
                        </a:rPr>
                        <a:t> </a:t>
                      </a:r>
                      <a:r>
                        <a:rPr lang="en-GB" sz="1400" kern="1200" dirty="0" smtClean="0">
                          <a:solidFill>
                            <a:schemeClr val="dk1"/>
                          </a:solidFill>
                          <a:effectLst/>
                          <a:latin typeface="+mn-lt"/>
                          <a:ea typeface="+mn-ea"/>
                          <a:cs typeface="+mn-cs"/>
                        </a:rPr>
                        <a:t>and people must be able to interact effectively with care providers in a way that supports shared decision-making.</a:t>
                      </a:r>
                      <a:endParaRPr lang="en-GB" sz="1400" dirty="0"/>
                    </a:p>
                  </a:txBody>
                  <a:tcPr marL="92110" marR="92110"/>
                </a:tc>
              </a:tr>
              <a:tr h="370840">
                <a:tc>
                  <a:txBody>
                    <a:bodyPr/>
                    <a:lstStyle/>
                    <a:p>
                      <a:pPr marL="0" indent="0">
                        <a:buFont typeface="+mj-lt"/>
                        <a:buNone/>
                      </a:pPr>
                      <a:r>
                        <a:rPr lang="en-GB" sz="1400" b="1" dirty="0" smtClean="0">
                          <a:solidFill>
                            <a:schemeClr val="tx1"/>
                          </a:solidFill>
                        </a:rPr>
                        <a:t>5  An integrated delivery system</a:t>
                      </a:r>
                      <a:endParaRPr lang="en-GB" sz="1400" b="1" dirty="0">
                        <a:solidFill>
                          <a:schemeClr val="tx1"/>
                        </a:solidFill>
                      </a:endParaRPr>
                    </a:p>
                  </a:txBody>
                  <a:tcPr marL="92110" marR="92110"/>
                </a:tc>
                <a:tc>
                  <a:txBody>
                    <a:bodyPr/>
                    <a:lstStyle/>
                    <a:p>
                      <a:r>
                        <a:rPr lang="en-GB" sz="1400" kern="1200" dirty="0" smtClean="0">
                          <a:solidFill>
                            <a:schemeClr val="dk1"/>
                          </a:solidFill>
                          <a:effectLst/>
                          <a:latin typeface="+mn-lt"/>
                          <a:ea typeface="+mn-ea"/>
                          <a:cs typeface="+mn-cs"/>
                        </a:rPr>
                        <a:t>Care systems need to be responsive to people’s needs, especially during times of crisis. The inability of provider networks to respond in real-time means that care co-ordination efforts are undermined.</a:t>
                      </a:r>
                      <a:endParaRPr lang="en-GB" sz="1400" dirty="0"/>
                    </a:p>
                  </a:txBody>
                  <a:tcPr marL="92110" marR="92110"/>
                </a:tc>
              </a:tr>
              <a:tr h="370840">
                <a:tc>
                  <a:txBody>
                    <a:bodyPr/>
                    <a:lstStyle/>
                    <a:p>
                      <a:pPr marL="0" indent="0">
                        <a:buFont typeface="+mj-lt"/>
                        <a:buNone/>
                      </a:pPr>
                      <a:r>
                        <a:rPr lang="en-GB" sz="1400" b="1" dirty="0" smtClean="0">
                          <a:solidFill>
                            <a:schemeClr val="tx1"/>
                          </a:solidFill>
                        </a:rPr>
                        <a:t>6</a:t>
                      </a:r>
                      <a:r>
                        <a:rPr lang="en-GB" sz="1400" b="1" baseline="0" dirty="0" smtClean="0">
                          <a:solidFill>
                            <a:schemeClr val="tx1"/>
                          </a:solidFill>
                        </a:rPr>
                        <a:t>  Building social capital and collaborative capacity</a:t>
                      </a:r>
                      <a:endParaRPr lang="en-GB" sz="1400" b="1" dirty="0">
                        <a:solidFill>
                          <a:schemeClr val="tx1"/>
                        </a:solidFill>
                      </a:endParaRPr>
                    </a:p>
                  </a:txBody>
                  <a:tcPr marL="92110" marR="92110"/>
                </a:tc>
                <a:tc>
                  <a:txBody>
                    <a:bodyPr/>
                    <a:lstStyle/>
                    <a:p>
                      <a:r>
                        <a:rPr lang="en-GB" sz="1400" dirty="0" smtClean="0"/>
                        <a:t>Promoting shared</a:t>
                      </a:r>
                      <a:r>
                        <a:rPr lang="en-GB" sz="1400" baseline="0" dirty="0" smtClean="0"/>
                        <a:t> values and understanding can help provide the necessary commitment to take integrated care forward.</a:t>
                      </a:r>
                      <a:endParaRPr lang="en-GB" sz="1400" dirty="0"/>
                    </a:p>
                  </a:txBody>
                  <a:tcPr marL="92110" marR="92110"/>
                </a:tc>
              </a:tr>
              <a:tr h="370840">
                <a:tc>
                  <a:txBody>
                    <a:bodyPr/>
                    <a:lstStyle/>
                    <a:p>
                      <a:pPr marL="0" indent="0">
                        <a:buFont typeface="+mj-lt"/>
                        <a:buNone/>
                      </a:pPr>
                      <a:r>
                        <a:rPr lang="en-GB" sz="1400" b="1" dirty="0" smtClean="0">
                          <a:solidFill>
                            <a:schemeClr val="tx1"/>
                          </a:solidFill>
                        </a:rPr>
                        <a:t>7  Research and evaluation</a:t>
                      </a:r>
                      <a:endParaRPr lang="en-GB" sz="1400" b="1" dirty="0">
                        <a:solidFill>
                          <a:schemeClr val="tx1"/>
                        </a:solidFill>
                      </a:endParaRPr>
                    </a:p>
                  </a:txBody>
                  <a:tcPr marL="92110" marR="92110"/>
                </a:tc>
                <a:tc>
                  <a:txBody>
                    <a:bodyPr/>
                    <a:lstStyle/>
                    <a:p>
                      <a:r>
                        <a:rPr lang="en-GB" sz="1400" dirty="0" smtClean="0"/>
                        <a:t>Measuring, monitoring and responding to evidence to  judge or benchmark care quality and outcomes is essential to improving quality of care through integration</a:t>
                      </a:r>
                      <a:endParaRPr lang="en-GB" sz="1400" dirty="0"/>
                    </a:p>
                  </a:txBody>
                  <a:tcPr marL="92110" marR="92110"/>
                </a:tc>
              </a:tr>
            </a:tbl>
          </a:graphicData>
        </a:graphic>
      </p:graphicFrame>
      <p:sp>
        <p:nvSpPr>
          <p:cNvPr id="3" name="TextBox 2"/>
          <p:cNvSpPr txBox="1"/>
          <p:nvPr/>
        </p:nvSpPr>
        <p:spPr>
          <a:xfrm>
            <a:off x="7067805" y="6159500"/>
            <a:ext cx="2060320" cy="307777"/>
          </a:xfrm>
          <a:prstGeom prst="rect">
            <a:avLst/>
          </a:prstGeom>
          <a:noFill/>
        </p:spPr>
        <p:txBody>
          <a:bodyPr wrap="square" rtlCol="0">
            <a:spAutoFit/>
          </a:bodyPr>
          <a:lstStyle/>
          <a:p>
            <a:pPr algn="r"/>
            <a:r>
              <a:rPr lang="en-GB" sz="1400" smtClean="0"/>
              <a:t>Goodwin 2015</a:t>
            </a:r>
            <a:endParaRPr lang="en-US" sz="1400" dirty="0"/>
          </a:p>
        </p:txBody>
      </p:sp>
    </p:spTree>
    <p:extLst>
      <p:ext uri="{BB962C8B-B14F-4D97-AF65-F5344CB8AC3E}">
        <p14:creationId xmlns:p14="http://schemas.microsoft.com/office/powerpoint/2010/main" val="614327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The Need for More Evidence</a:t>
            </a:r>
            <a:endParaRPr lang="en-GB" dirty="0"/>
          </a:p>
        </p:txBody>
      </p:sp>
      <p:pic>
        <p:nvPicPr>
          <p:cNvPr id="5" name="Content Placeholder 4"/>
          <p:cNvPicPr>
            <a:picLocks noGrp="1" noChangeAspect="1"/>
          </p:cNvPicPr>
          <p:nvPr>
            <p:ph sz="half" idx="1"/>
          </p:nvPr>
        </p:nvPicPr>
        <p:blipFill>
          <a:blip r:embed="rId2"/>
          <a:stretch>
            <a:fillRect/>
          </a:stretch>
        </p:blipFill>
        <p:spPr>
          <a:xfrm>
            <a:off x="466907" y="1493626"/>
            <a:ext cx="3155895" cy="4525963"/>
          </a:xfrm>
          <a:prstGeom prst="rect">
            <a:avLst/>
          </a:prstGeom>
          <a:ln>
            <a:solidFill>
              <a:srgbClr val="EBB700"/>
            </a:solidFill>
          </a:ln>
        </p:spPr>
      </p:pic>
      <p:sp>
        <p:nvSpPr>
          <p:cNvPr id="4" name="Content Placeholder 3"/>
          <p:cNvSpPr>
            <a:spLocks noGrp="1"/>
          </p:cNvSpPr>
          <p:nvPr>
            <p:ph sz="half" idx="2"/>
          </p:nvPr>
        </p:nvSpPr>
        <p:spPr>
          <a:xfrm>
            <a:off x="3814763" y="1274763"/>
            <a:ext cx="5072062" cy="4963690"/>
          </a:xfrm>
        </p:spPr>
        <p:txBody>
          <a:bodyPr>
            <a:noAutofit/>
          </a:bodyPr>
          <a:lstStyle/>
          <a:p>
            <a:pPr marL="0" indent="0">
              <a:buNone/>
            </a:pPr>
            <a:r>
              <a:rPr lang="en-GB" sz="1800" dirty="0" smtClean="0"/>
              <a:t>Systematic review looked at impact on utilisation, cost effectiveness and expenditure across 19 studies:</a:t>
            </a:r>
          </a:p>
          <a:p>
            <a:pPr>
              <a:buFont typeface="Wingdings" panose="05000000000000000000" pitchFamily="2" charset="2"/>
              <a:buChar char="v"/>
            </a:pPr>
            <a:r>
              <a:rPr lang="en-GB" sz="1800" dirty="0" smtClean="0"/>
              <a:t>Range of population groups (but not multiple morbidity)</a:t>
            </a:r>
          </a:p>
          <a:p>
            <a:pPr>
              <a:buFont typeface="Wingdings" panose="05000000000000000000" pitchFamily="2" charset="2"/>
              <a:buChar char="v"/>
            </a:pPr>
            <a:r>
              <a:rPr lang="en-GB" sz="1800" dirty="0" smtClean="0"/>
              <a:t>Not ‘explicit’ on nature of integrated care</a:t>
            </a:r>
          </a:p>
          <a:p>
            <a:pPr>
              <a:buFont typeface="Wingdings" panose="05000000000000000000" pitchFamily="2" charset="2"/>
              <a:buChar char="v"/>
            </a:pPr>
            <a:r>
              <a:rPr lang="en-GB" sz="1800" dirty="0" smtClean="0"/>
              <a:t>Different focus of ‘type’ of approach – e.g. horizontal and vertical</a:t>
            </a:r>
          </a:p>
          <a:p>
            <a:pPr>
              <a:buFont typeface="Wingdings" panose="05000000000000000000" pitchFamily="2" charset="2"/>
              <a:buChar char="v"/>
            </a:pPr>
            <a:r>
              <a:rPr lang="en-GB" sz="1800" dirty="0" smtClean="0"/>
              <a:t>Most focused on hospital utilisation through (re)admissions, lengths of stay and ED visits</a:t>
            </a:r>
          </a:p>
          <a:p>
            <a:pPr>
              <a:buFont typeface="Wingdings" panose="05000000000000000000" pitchFamily="2" charset="2"/>
              <a:buChar char="v"/>
            </a:pPr>
            <a:r>
              <a:rPr lang="en-GB" sz="1800" dirty="0" smtClean="0"/>
              <a:t>Cost reduction is reported, but scale of results difficult to determine as not always quantified and mostly without controls</a:t>
            </a:r>
          </a:p>
          <a:p>
            <a:pPr>
              <a:buFont typeface="Wingdings" panose="05000000000000000000" pitchFamily="2" charset="2"/>
              <a:buChar char="v"/>
            </a:pPr>
            <a:r>
              <a:rPr lang="en-GB" sz="1800" dirty="0" smtClean="0"/>
              <a:t>Evidence on cost-effectiveness poor</a:t>
            </a:r>
          </a:p>
          <a:p>
            <a:pPr>
              <a:buFont typeface="Wingdings" panose="05000000000000000000" pitchFamily="2" charset="2"/>
              <a:buChar char="v"/>
            </a:pPr>
            <a:r>
              <a:rPr lang="en-GB" sz="1800" dirty="0" smtClean="0"/>
              <a:t>Heterogeneous nature of complex service innovations mean that few conclusions can be drawn</a:t>
            </a:r>
            <a:endParaRPr lang="en-GB" sz="1800" dirty="0"/>
          </a:p>
        </p:txBody>
      </p:sp>
    </p:spTree>
    <p:extLst>
      <p:ext uri="{BB962C8B-B14F-4D97-AF65-F5344CB8AC3E}">
        <p14:creationId xmlns:p14="http://schemas.microsoft.com/office/powerpoint/2010/main" val="1141236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does it need </a:t>
            </a:r>
            <a:r>
              <a:rPr lang="en-US" dirty="0" smtClean="0"/>
              <a:t>to </a:t>
            </a:r>
            <a:r>
              <a:rPr lang="en-US" dirty="0"/>
              <a:t>create </a:t>
            </a:r>
            <a:r>
              <a:rPr lang="en-US" dirty="0" smtClean="0"/>
              <a:t>sustainable integrated care</a:t>
            </a:r>
            <a:r>
              <a:rPr lang="en-US" dirty="0"/>
              <a:t>?</a:t>
            </a:r>
          </a:p>
        </p:txBody>
      </p:sp>
    </p:spTree>
    <p:extLst>
      <p:ext uri="{BB962C8B-B14F-4D97-AF65-F5344CB8AC3E}">
        <p14:creationId xmlns:p14="http://schemas.microsoft.com/office/powerpoint/2010/main" val="6447554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fontScale="90000"/>
          </a:bodyPr>
          <a:lstStyle/>
          <a:p>
            <a:r>
              <a:rPr lang="en-GB" sz="2800" dirty="0" smtClean="0"/>
              <a:t>I</a:t>
            </a:r>
            <a:r>
              <a:rPr lang="en-GB" sz="3100" dirty="0" smtClean="0"/>
              <a:t>ntegrated care is a concept centred around the needs of service users</a:t>
            </a:r>
          </a:p>
        </p:txBody>
      </p:sp>
      <p:sp>
        <p:nvSpPr>
          <p:cNvPr id="10243" name="Content Placeholder 3"/>
          <p:cNvSpPr>
            <a:spLocks noGrp="1"/>
          </p:cNvSpPr>
          <p:nvPr>
            <p:ph sz="quarter" idx="10"/>
          </p:nvPr>
        </p:nvSpPr>
        <p:spPr/>
        <p:txBody>
          <a:bodyPr/>
          <a:lstStyle/>
          <a:p>
            <a:pPr>
              <a:buFontTx/>
              <a:buNone/>
            </a:pPr>
            <a:endParaRPr lang="en-GB" sz="2000" dirty="0" smtClean="0"/>
          </a:p>
          <a:p>
            <a:pPr>
              <a:buFontTx/>
              <a:buNone/>
            </a:pPr>
            <a:endParaRPr lang="en-GB" sz="2000" dirty="0" smtClean="0"/>
          </a:p>
          <a:p>
            <a:pPr algn="ctr">
              <a:buFontTx/>
              <a:buNone/>
            </a:pPr>
            <a:r>
              <a:rPr lang="en-GB" sz="2000" dirty="0" smtClean="0"/>
              <a:t>‘</a:t>
            </a:r>
            <a:r>
              <a:rPr lang="en-GB" dirty="0" smtClean="0"/>
              <a:t>The patient’s perspective is at the heart of any discussion about integrated care.  Achieving integrated care requires those involved with planning and providing services to </a:t>
            </a:r>
            <a:r>
              <a:rPr lang="en-GB" b="1" dirty="0" smtClean="0"/>
              <a:t>‘impose the patient’s perspective as the organising principle of service delivery’</a:t>
            </a:r>
            <a:r>
              <a:rPr lang="en-GB" dirty="0" smtClean="0"/>
              <a:t> </a:t>
            </a:r>
          </a:p>
          <a:p>
            <a:pPr algn="ctr">
              <a:buFontTx/>
              <a:buNone/>
            </a:pPr>
            <a:endParaRPr lang="en-GB" dirty="0"/>
          </a:p>
          <a:p>
            <a:pPr algn="ctr">
              <a:buFontTx/>
              <a:buNone/>
            </a:pPr>
            <a:r>
              <a:rPr lang="en-GB" sz="1600" dirty="0" smtClean="0"/>
              <a:t>(Shaw et al, 2011, after Lloyd and Wait, 2005)</a:t>
            </a:r>
          </a:p>
          <a:p>
            <a:pPr>
              <a:buFontTx/>
              <a:buNone/>
            </a:pPr>
            <a:endParaRPr lang="en-GB" sz="2000" dirty="0"/>
          </a:p>
          <a:p>
            <a:pPr>
              <a:buFontTx/>
              <a:buNone/>
            </a:pPr>
            <a:endParaRPr lang="en-GB" sz="2000" dirty="0" smtClean="0"/>
          </a:p>
          <a:p>
            <a:pPr>
              <a:buFontTx/>
              <a:buNone/>
            </a:pPr>
            <a:endParaRPr lang="en-GB" sz="2000" dirty="0" smtClean="0"/>
          </a:p>
          <a:p>
            <a:pPr>
              <a:buFontTx/>
              <a:buNone/>
            </a:pPr>
            <a:endParaRPr lang="en-GB" sz="1600" dirty="0" smtClean="0"/>
          </a:p>
          <a:p>
            <a:pPr>
              <a:buFontTx/>
              <a:buNone/>
            </a:pPr>
            <a:endParaRPr lang="en-GB" sz="1600" dirty="0" smtClean="0"/>
          </a:p>
          <a:p>
            <a:pPr>
              <a:buFontTx/>
              <a:buNone/>
            </a:pPr>
            <a:endParaRPr lang="en-GB" sz="1600" dirty="0" smtClean="0"/>
          </a:p>
          <a:p>
            <a:pPr>
              <a:buFontTx/>
              <a:buNone/>
            </a:pPr>
            <a:endParaRPr lang="en-GB" sz="1600" dirty="0" smtClean="0"/>
          </a:p>
          <a:p>
            <a:pPr>
              <a:buFontTx/>
              <a:buNone/>
            </a:pPr>
            <a:endParaRPr lang="en-GB" sz="1600" dirty="0" smtClean="0"/>
          </a:p>
          <a:p>
            <a:pPr>
              <a:buFontTx/>
              <a:buNone/>
            </a:pPr>
            <a:endParaRPr lang="en-GB" sz="1600" dirty="0" smtClean="0"/>
          </a:p>
          <a:p>
            <a:pPr>
              <a:buFontTx/>
              <a:buNone/>
            </a:pPr>
            <a:endParaRPr lang="en-GB" sz="1400" dirty="0" smtClean="0"/>
          </a:p>
          <a:p>
            <a:pPr>
              <a:buFontTx/>
              <a:buNone/>
            </a:pPr>
            <a:endParaRPr lang="en-GB" sz="1400" dirty="0" smtClean="0"/>
          </a:p>
        </p:txBody>
      </p:sp>
    </p:spTree>
    <p:extLst>
      <p:ext uri="{BB962C8B-B14F-4D97-AF65-F5344CB8AC3E}">
        <p14:creationId xmlns:p14="http://schemas.microsoft.com/office/powerpoint/2010/main" val="1069032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129996"/>
            <a:ext cx="6331205" cy="950724"/>
          </a:xfrm>
        </p:spPr>
        <p:txBody>
          <a:bodyPr>
            <a:normAutofit fontScale="90000"/>
          </a:bodyPr>
          <a:lstStyle/>
          <a:p>
            <a:r>
              <a:rPr lang="en-GB" sz="3200" dirty="0" smtClean="0"/>
              <a:t>Community Engagement</a:t>
            </a:r>
            <a:br>
              <a:rPr lang="en-GB" sz="3200" dirty="0" smtClean="0"/>
            </a:br>
            <a:r>
              <a:rPr lang="en-GB" sz="3200" dirty="0" smtClean="0"/>
              <a:t>Nuka Health System, Alaska</a:t>
            </a:r>
          </a:p>
        </p:txBody>
      </p:sp>
      <p:pic>
        <p:nvPicPr>
          <p:cNvPr id="21508" name="Content Placeholder 3"/>
          <p:cNvPicPr>
            <a:picLocks noChangeAspect="1"/>
          </p:cNvPicPr>
          <p:nvPr/>
        </p:nvPicPr>
        <p:blipFill>
          <a:blip r:embed="rId2"/>
          <a:srcRect/>
          <a:stretch>
            <a:fillRect/>
          </a:stretch>
        </p:blipFill>
        <p:spPr bwMode="auto">
          <a:xfrm>
            <a:off x="6804248" y="5712168"/>
            <a:ext cx="2081212" cy="1123950"/>
          </a:xfrm>
          <a:prstGeom prst="rect">
            <a:avLst/>
          </a:prstGeom>
          <a:noFill/>
          <a:ln w="9525">
            <a:noFill/>
            <a:miter lim="800000"/>
            <a:headEnd/>
            <a:tailEnd/>
          </a:ln>
        </p:spPr>
      </p:pic>
      <p:pic>
        <p:nvPicPr>
          <p:cNvPr id="4" name="Picture 3"/>
          <p:cNvPicPr>
            <a:picLocks noChangeAspect="1"/>
          </p:cNvPicPr>
          <p:nvPr/>
        </p:nvPicPr>
        <p:blipFill>
          <a:blip r:embed="rId3"/>
          <a:stretch>
            <a:fillRect/>
          </a:stretch>
        </p:blipFill>
        <p:spPr>
          <a:xfrm>
            <a:off x="3115562" y="1268760"/>
            <a:ext cx="6028438" cy="4255368"/>
          </a:xfrm>
          <a:prstGeom prst="rect">
            <a:avLst/>
          </a:prstGeom>
        </p:spPr>
      </p:pic>
      <p:sp>
        <p:nvSpPr>
          <p:cNvPr id="6" name="Content Placeholder 5"/>
          <p:cNvSpPr>
            <a:spLocks noGrp="1"/>
          </p:cNvSpPr>
          <p:nvPr>
            <p:ph idx="1"/>
          </p:nvPr>
        </p:nvSpPr>
        <p:spPr>
          <a:xfrm>
            <a:off x="457200" y="1739949"/>
            <a:ext cx="4330824" cy="5118051"/>
          </a:xfrm>
        </p:spPr>
        <p:txBody>
          <a:bodyPr rtlCol="0">
            <a:normAutofit fontScale="92500" lnSpcReduction="20000"/>
          </a:bodyPr>
          <a:lstStyle/>
          <a:p>
            <a:pPr marL="0" indent="0" fontAlgn="auto">
              <a:spcAft>
                <a:spcPts val="0"/>
              </a:spcAft>
              <a:buFont typeface="Arial"/>
              <a:buNone/>
              <a:defRPr/>
            </a:pPr>
            <a:r>
              <a:rPr lang="en-GB" i="1" dirty="0" smtClean="0"/>
              <a:t>Mission:</a:t>
            </a:r>
          </a:p>
          <a:p>
            <a:pPr marL="0" indent="0" fontAlgn="auto">
              <a:spcAft>
                <a:spcPts val="0"/>
              </a:spcAft>
              <a:buFont typeface="Arial"/>
              <a:buNone/>
              <a:defRPr/>
            </a:pPr>
            <a:r>
              <a:rPr lang="en-GB" dirty="0" smtClean="0"/>
              <a:t>Working together with the Native Community to achieve wellness through integration if health and other services</a:t>
            </a:r>
          </a:p>
          <a:p>
            <a:pPr marL="0" indent="0" fontAlgn="auto">
              <a:spcAft>
                <a:spcPts val="0"/>
              </a:spcAft>
              <a:buFont typeface="Arial"/>
              <a:buNone/>
              <a:defRPr/>
            </a:pPr>
            <a:endParaRPr lang="en-GB" dirty="0" smtClean="0"/>
          </a:p>
          <a:p>
            <a:pPr marL="0" indent="0" fontAlgn="auto">
              <a:spcAft>
                <a:spcPts val="0"/>
              </a:spcAft>
              <a:buFont typeface="Arial"/>
              <a:buNone/>
              <a:defRPr/>
            </a:pPr>
            <a:r>
              <a:rPr lang="en-GB" i="1" dirty="0" smtClean="0"/>
              <a:t>Vision:</a:t>
            </a:r>
          </a:p>
          <a:p>
            <a:pPr marL="0" indent="0" fontAlgn="auto">
              <a:spcAft>
                <a:spcPts val="0"/>
              </a:spcAft>
              <a:buFont typeface="Arial"/>
              <a:buNone/>
              <a:defRPr/>
            </a:pPr>
            <a:r>
              <a:rPr lang="en-GB" dirty="0" smtClean="0"/>
              <a:t>A Native Community that enjoys physical, mental, emotional and spiritual wellbeing</a:t>
            </a:r>
          </a:p>
          <a:p>
            <a:pPr marL="0" indent="0" fontAlgn="auto">
              <a:spcAft>
                <a:spcPts val="0"/>
              </a:spcAft>
              <a:buFont typeface="Arial"/>
              <a:buNone/>
              <a:defRPr/>
            </a:pPr>
            <a:endParaRPr lang="en-GB" dirty="0" smtClean="0"/>
          </a:p>
          <a:p>
            <a:pPr marL="0" indent="0" fontAlgn="auto">
              <a:spcAft>
                <a:spcPts val="0"/>
              </a:spcAft>
              <a:buFont typeface="Arial"/>
              <a:buNone/>
              <a:defRPr/>
            </a:pPr>
            <a:r>
              <a:rPr lang="en-GB" i="1" dirty="0" smtClean="0"/>
              <a:t>Key approach</a:t>
            </a:r>
            <a:r>
              <a:rPr lang="en-GB" dirty="0" smtClean="0"/>
              <a:t>:</a:t>
            </a:r>
          </a:p>
          <a:p>
            <a:pPr marL="0" indent="0" fontAlgn="auto">
              <a:spcAft>
                <a:spcPts val="0"/>
              </a:spcAft>
              <a:buFont typeface="Arial"/>
              <a:buNone/>
              <a:defRPr/>
            </a:pPr>
            <a:r>
              <a:rPr lang="en-GB" dirty="0" smtClean="0"/>
              <a:t>Shared responsibility, commitment to quality, family wellness</a:t>
            </a:r>
          </a:p>
          <a:p>
            <a:pPr marL="0" indent="0" fontAlgn="auto">
              <a:spcAft>
                <a:spcPts val="0"/>
              </a:spcAft>
              <a:buFont typeface="Arial"/>
              <a:buNone/>
              <a:defRPr/>
            </a:pPr>
            <a:endParaRPr lang="en-GB" dirty="0"/>
          </a:p>
          <a:p>
            <a:pPr marL="0" indent="0" algn="ctr" fontAlgn="auto">
              <a:spcAft>
                <a:spcPts val="0"/>
              </a:spcAft>
              <a:buFont typeface="Arial"/>
              <a:buNone/>
              <a:defRPr/>
            </a:pPr>
            <a:r>
              <a:rPr lang="en-GB" i="1" dirty="0" smtClean="0"/>
              <a:t>“Consumer-owners”</a:t>
            </a:r>
            <a:endParaRPr lang="en-GB" i="1" dirty="0"/>
          </a:p>
        </p:txBody>
      </p:sp>
    </p:spTree>
    <p:extLst>
      <p:ext uri="{BB962C8B-B14F-4D97-AF65-F5344CB8AC3E}">
        <p14:creationId xmlns:p14="http://schemas.microsoft.com/office/powerpoint/2010/main" val="138323841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2"/>
          <p:cNvPicPr>
            <a:picLocks noGrp="1" noChangeAspect="1" noChangeArrowheads="1"/>
          </p:cNvPicPr>
          <p:nvPr>
            <p:ph sz="half" idx="1"/>
          </p:nvPr>
        </p:nvPicPr>
        <p:blipFill>
          <a:blip r:embed="rId3"/>
          <a:srcRect/>
          <a:stretch>
            <a:fillRect/>
          </a:stretch>
        </p:blipFill>
        <p:spPr>
          <a:xfrm>
            <a:off x="2825626" y="0"/>
            <a:ext cx="3816350" cy="1693863"/>
          </a:xfrm>
        </p:spPr>
      </p:pic>
      <p:sp>
        <p:nvSpPr>
          <p:cNvPr id="3" name="Content Placeholder 2"/>
          <p:cNvSpPr>
            <a:spLocks noGrp="1"/>
          </p:cNvSpPr>
          <p:nvPr>
            <p:ph sz="half" idx="2"/>
          </p:nvPr>
        </p:nvSpPr>
        <p:spPr>
          <a:xfrm>
            <a:off x="4139952" y="1053727"/>
            <a:ext cx="5004048" cy="5831657"/>
          </a:xfrm>
        </p:spPr>
        <p:txBody>
          <a:bodyPr rtlCol="0">
            <a:normAutofit lnSpcReduction="10000"/>
          </a:bodyPr>
          <a:lstStyle/>
          <a:p>
            <a:pPr fontAlgn="auto">
              <a:spcAft>
                <a:spcPts val="0"/>
              </a:spcAft>
              <a:buFont typeface="Arial"/>
              <a:buChar char="•"/>
              <a:defRPr/>
            </a:pPr>
            <a:r>
              <a:rPr lang="en-GB" sz="2200" dirty="0" smtClean="0"/>
              <a:t>Alaskan Native leadership has ownership and management of care system since 1997</a:t>
            </a:r>
          </a:p>
          <a:p>
            <a:pPr fontAlgn="auto">
              <a:spcAft>
                <a:spcPts val="0"/>
              </a:spcAft>
              <a:buFont typeface="Arial"/>
              <a:buChar char="•"/>
              <a:defRPr/>
            </a:pPr>
            <a:r>
              <a:rPr lang="en-GB" sz="2200" dirty="0" smtClean="0"/>
              <a:t>60000 people south of Anchorage and spread across 1800km of land and islands</a:t>
            </a:r>
          </a:p>
          <a:p>
            <a:pPr fontAlgn="auto">
              <a:spcAft>
                <a:spcPts val="0"/>
              </a:spcAft>
              <a:buFont typeface="Arial"/>
              <a:buChar char="•"/>
              <a:defRPr/>
            </a:pPr>
            <a:r>
              <a:rPr lang="en-GB" sz="2200" dirty="0" smtClean="0"/>
              <a:t>Range of services including:</a:t>
            </a:r>
          </a:p>
          <a:p>
            <a:pPr lvl="1" fontAlgn="auto">
              <a:spcAft>
                <a:spcPts val="0"/>
              </a:spcAft>
              <a:buFont typeface="Wingdings" charset="2"/>
              <a:buChar char="Ø"/>
              <a:defRPr/>
            </a:pPr>
            <a:r>
              <a:rPr lang="en-GB" sz="2000" dirty="0" smtClean="0"/>
              <a:t>inter-disciplinary primary care, </a:t>
            </a:r>
          </a:p>
          <a:p>
            <a:pPr lvl="1" fontAlgn="auto">
              <a:spcAft>
                <a:spcPts val="0"/>
              </a:spcAft>
              <a:buFont typeface="Wingdings" charset="2"/>
              <a:buChar char="Ø"/>
              <a:defRPr/>
            </a:pPr>
            <a:r>
              <a:rPr lang="en-GB" sz="2000" dirty="0" smtClean="0"/>
              <a:t>dentistry and optometry, </a:t>
            </a:r>
          </a:p>
          <a:p>
            <a:pPr lvl="1" fontAlgn="auto">
              <a:spcAft>
                <a:spcPts val="0"/>
              </a:spcAft>
              <a:buFont typeface="Wingdings" charset="2"/>
              <a:buChar char="Ø"/>
              <a:defRPr/>
            </a:pPr>
            <a:r>
              <a:rPr lang="en-GB" sz="2000" dirty="0" smtClean="0"/>
              <a:t>behavioural health, </a:t>
            </a:r>
          </a:p>
          <a:p>
            <a:pPr lvl="1" fontAlgn="auto">
              <a:spcAft>
                <a:spcPts val="0"/>
              </a:spcAft>
              <a:buFont typeface="Wingdings" charset="2"/>
              <a:buChar char="Ø"/>
              <a:defRPr/>
            </a:pPr>
            <a:r>
              <a:rPr lang="en-GB" sz="2000" dirty="0"/>
              <a:t>p</a:t>
            </a:r>
            <a:r>
              <a:rPr lang="en-GB" sz="2000" dirty="0" smtClean="0"/>
              <a:t>atient education and peer2peer health promotion </a:t>
            </a:r>
          </a:p>
          <a:p>
            <a:pPr lvl="1" fontAlgn="auto">
              <a:spcAft>
                <a:spcPts val="0"/>
              </a:spcAft>
              <a:buFont typeface="Wingdings" charset="2"/>
              <a:buChar char="Ø"/>
              <a:defRPr/>
            </a:pPr>
            <a:r>
              <a:rPr lang="en-GB" sz="2000" dirty="0" smtClean="0"/>
              <a:t>home care – case management</a:t>
            </a:r>
          </a:p>
          <a:p>
            <a:pPr lvl="1" fontAlgn="auto">
              <a:spcAft>
                <a:spcPts val="0"/>
              </a:spcAft>
              <a:buFont typeface="Wingdings" charset="2"/>
              <a:buChar char="Ø"/>
              <a:defRPr/>
            </a:pPr>
            <a:r>
              <a:rPr lang="en-GB" sz="2000" dirty="0" err="1" smtClean="0"/>
              <a:t>telehealth</a:t>
            </a:r>
            <a:r>
              <a:rPr lang="en-GB" sz="2000" dirty="0" smtClean="0"/>
              <a:t> with self-management of chronic illness</a:t>
            </a:r>
          </a:p>
          <a:p>
            <a:pPr fontAlgn="auto">
              <a:spcAft>
                <a:spcPts val="0"/>
              </a:spcAft>
              <a:buFont typeface="Arial"/>
              <a:buChar char="•"/>
              <a:defRPr/>
            </a:pPr>
            <a:r>
              <a:rPr lang="en-GB" sz="2000" dirty="0" smtClean="0"/>
              <a:t>Focus on rights and responsibilities approach</a:t>
            </a:r>
          </a:p>
        </p:txBody>
      </p:sp>
      <p:sp>
        <p:nvSpPr>
          <p:cNvPr id="5" name="TextBox 4"/>
          <p:cNvSpPr txBox="1"/>
          <p:nvPr/>
        </p:nvSpPr>
        <p:spPr>
          <a:xfrm>
            <a:off x="35496" y="1201440"/>
            <a:ext cx="3960813" cy="4094163"/>
          </a:xfrm>
          <a:prstGeom prst="rect">
            <a:avLst/>
          </a:prstGeom>
          <a:noFill/>
        </p:spPr>
        <p:txBody>
          <a:bodyPr>
            <a:spAutoFit/>
          </a:bodyPr>
          <a:lstStyle/>
          <a:p>
            <a:pPr fontAlgn="auto">
              <a:spcBef>
                <a:spcPts val="0"/>
              </a:spcBef>
              <a:spcAft>
                <a:spcPts val="0"/>
              </a:spcAft>
              <a:defRPr/>
            </a:pPr>
            <a:r>
              <a:rPr lang="en-GB" sz="2000" dirty="0">
                <a:latin typeface="+mn-lt"/>
              </a:rPr>
              <a:t>Some results since 1996-present:</a:t>
            </a:r>
          </a:p>
          <a:p>
            <a:pPr marL="285750" indent="-285750" fontAlgn="auto">
              <a:spcBef>
                <a:spcPts val="0"/>
              </a:spcBef>
              <a:spcAft>
                <a:spcPts val="0"/>
              </a:spcAft>
              <a:buFont typeface="Arial" panose="020B0604020202020204" pitchFamily="34" charset="0"/>
              <a:buChar char="•"/>
              <a:defRPr/>
            </a:pPr>
            <a:r>
              <a:rPr lang="en-GB" sz="2000" dirty="0">
                <a:latin typeface="+mn-lt"/>
              </a:rPr>
              <a:t>95% enrolled in primary care, up from 35%</a:t>
            </a:r>
          </a:p>
          <a:p>
            <a:pPr marL="285750" indent="-285750" fontAlgn="auto">
              <a:spcBef>
                <a:spcPts val="0"/>
              </a:spcBef>
              <a:spcAft>
                <a:spcPts val="0"/>
              </a:spcAft>
              <a:buFont typeface="Arial" panose="020B0604020202020204" pitchFamily="34" charset="0"/>
              <a:buChar char="•"/>
              <a:defRPr/>
            </a:pPr>
            <a:r>
              <a:rPr lang="en-GB" sz="2000" dirty="0">
                <a:latin typeface="+mn-lt"/>
              </a:rPr>
              <a:t>Same day access for routine appointment, down from 4 weeks</a:t>
            </a:r>
          </a:p>
          <a:p>
            <a:pPr marL="285750" indent="-285750" fontAlgn="auto">
              <a:spcBef>
                <a:spcPts val="0"/>
              </a:spcBef>
              <a:spcAft>
                <a:spcPts val="0"/>
              </a:spcAft>
              <a:buFont typeface="Arial" panose="020B0604020202020204" pitchFamily="34" charset="0"/>
              <a:buChar char="•"/>
              <a:defRPr/>
            </a:pPr>
            <a:r>
              <a:rPr lang="en-GB" sz="2000" dirty="0">
                <a:latin typeface="+mn-lt"/>
              </a:rPr>
              <a:t>Waiting list for behavioural health consultation eliminated</a:t>
            </a:r>
          </a:p>
          <a:p>
            <a:pPr marL="285750" indent="-285750" fontAlgn="auto">
              <a:spcBef>
                <a:spcPts val="0"/>
              </a:spcBef>
              <a:spcAft>
                <a:spcPts val="0"/>
              </a:spcAft>
              <a:buFont typeface="Arial" panose="020B0604020202020204" pitchFamily="34" charset="0"/>
              <a:buChar char="•"/>
              <a:defRPr/>
            </a:pPr>
            <a:r>
              <a:rPr lang="en-GB" sz="2000" dirty="0">
                <a:latin typeface="+mn-lt"/>
              </a:rPr>
              <a:t>36% reduction in hospital days</a:t>
            </a:r>
          </a:p>
          <a:p>
            <a:pPr marL="285750" indent="-285750" fontAlgn="auto">
              <a:spcBef>
                <a:spcPts val="0"/>
              </a:spcBef>
              <a:spcAft>
                <a:spcPts val="0"/>
              </a:spcAft>
              <a:buFont typeface="Arial" panose="020B0604020202020204" pitchFamily="34" charset="0"/>
              <a:buChar char="•"/>
              <a:defRPr/>
            </a:pPr>
            <a:r>
              <a:rPr lang="en-GB" sz="2000" dirty="0">
                <a:latin typeface="+mn-lt"/>
              </a:rPr>
              <a:t>42% reduction in ER</a:t>
            </a:r>
          </a:p>
          <a:p>
            <a:pPr marL="285750" indent="-285750" fontAlgn="auto">
              <a:spcBef>
                <a:spcPts val="0"/>
              </a:spcBef>
              <a:spcAft>
                <a:spcPts val="0"/>
              </a:spcAft>
              <a:buFont typeface="Arial" panose="020B0604020202020204" pitchFamily="34" charset="0"/>
              <a:buChar char="•"/>
              <a:defRPr/>
            </a:pPr>
            <a:r>
              <a:rPr lang="en-GB" sz="2000" dirty="0">
                <a:latin typeface="+mn-lt"/>
              </a:rPr>
              <a:t>58% reduction in specialist clinics</a:t>
            </a:r>
          </a:p>
          <a:p>
            <a:pPr marL="285750" indent="-285750" fontAlgn="auto">
              <a:spcBef>
                <a:spcPts val="0"/>
              </a:spcBef>
              <a:spcAft>
                <a:spcPts val="0"/>
              </a:spcAft>
              <a:buFont typeface="Arial" panose="020B0604020202020204" pitchFamily="34" charset="0"/>
              <a:buChar char="•"/>
              <a:defRPr/>
            </a:pPr>
            <a:r>
              <a:rPr lang="en-GB" sz="2000" dirty="0">
                <a:latin typeface="+mn-lt"/>
              </a:rPr>
              <a:t>High patient satisfaction with respect to culture and traditions</a:t>
            </a:r>
          </a:p>
          <a:p>
            <a:pPr marL="285750" indent="-285750" fontAlgn="auto">
              <a:spcBef>
                <a:spcPts val="0"/>
              </a:spcBef>
              <a:spcAft>
                <a:spcPts val="0"/>
              </a:spcAft>
              <a:buFont typeface="Arial" panose="020B0604020202020204" pitchFamily="34" charset="0"/>
              <a:buChar char="•"/>
              <a:defRPr/>
            </a:pPr>
            <a:r>
              <a:rPr lang="en-GB" sz="2000" dirty="0">
                <a:latin typeface="+mn-lt"/>
              </a:rPr>
              <a:t>Staff turnover reduced by 75%</a:t>
            </a:r>
          </a:p>
        </p:txBody>
      </p:sp>
    </p:spTree>
    <p:extLst>
      <p:ext uri="{BB962C8B-B14F-4D97-AF65-F5344CB8AC3E}">
        <p14:creationId xmlns:p14="http://schemas.microsoft.com/office/powerpoint/2010/main" val="157756213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dirty="0" smtClean="0"/>
              <a:t>The ‚Rainbow Model‘:</a:t>
            </a:r>
            <a:br>
              <a:rPr lang="de-DE" sz="3200" dirty="0" smtClean="0"/>
            </a:br>
            <a:r>
              <a:rPr lang="de-DE" sz="3200" dirty="0" err="1" smtClean="0"/>
              <a:t>Interventions</a:t>
            </a:r>
            <a:r>
              <a:rPr lang="de-DE" sz="3200" dirty="0" smtClean="0"/>
              <a:t> on all </a:t>
            </a:r>
            <a:r>
              <a:rPr lang="de-DE" sz="3200" dirty="0" err="1" smtClean="0"/>
              <a:t>levels</a:t>
            </a:r>
            <a:endParaRPr lang="de-DE" sz="3200" dirty="0"/>
          </a:p>
        </p:txBody>
      </p:sp>
      <p:pic>
        <p:nvPicPr>
          <p:cNvPr id="8" name="Content Placeholder 6"/>
          <p:cNvPicPr>
            <a:picLocks noGrp="1"/>
          </p:cNvPicPr>
          <p:nvPr>
            <p:ph sz="quarter" idx="10"/>
          </p:nvPr>
        </p:nvPicPr>
        <p:blipFill>
          <a:blip r:embed="rId2">
            <a:extLst>
              <a:ext uri="{28A0092B-C50C-407E-A947-70E740481C1C}">
                <a14:useLocalDpi xmlns:a14="http://schemas.microsoft.com/office/drawing/2010/main" val="0"/>
              </a:ext>
            </a:extLst>
          </a:blip>
          <a:stretch>
            <a:fillRect/>
          </a:stretch>
        </p:blipFill>
        <p:spPr bwMode="auto">
          <a:xfrm>
            <a:off x="522968" y="1331913"/>
            <a:ext cx="8158388" cy="4892675"/>
          </a:xfrm>
          <a:prstGeom prst="rect">
            <a:avLst/>
          </a:prstGeom>
          <a:noFill/>
          <a:ln>
            <a:noFill/>
          </a:ln>
          <a:effectLst/>
          <a:extLst/>
        </p:spPr>
      </p:pic>
      <p:cxnSp>
        <p:nvCxnSpPr>
          <p:cNvPr id="7" name="Straight Arrow Connector 6"/>
          <p:cNvCxnSpPr/>
          <p:nvPr/>
        </p:nvCxnSpPr>
        <p:spPr>
          <a:xfrm>
            <a:off x="4614296" y="1571080"/>
            <a:ext cx="72008" cy="3744416"/>
          </a:xfrm>
          <a:prstGeom prst="straightConnector1">
            <a:avLst/>
          </a:prstGeom>
          <a:ln w="38100" cmpd="sng">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827016" y="5368089"/>
            <a:ext cx="7560840" cy="0"/>
          </a:xfrm>
          <a:prstGeom prst="straightConnector1">
            <a:avLst/>
          </a:prstGeom>
          <a:ln w="38100" cmpd="sng">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952328" y="5996725"/>
            <a:ext cx="6156176" cy="430887"/>
          </a:xfrm>
          <a:prstGeom prst="rect">
            <a:avLst/>
          </a:prstGeom>
        </p:spPr>
        <p:txBody>
          <a:bodyPr wrap="square">
            <a:spAutoFit/>
          </a:bodyPr>
          <a:lstStyle/>
          <a:p>
            <a:pPr algn="r"/>
            <a:r>
              <a:rPr lang="en-GB" sz="1100" dirty="0">
                <a:latin typeface="Calibri" panose="020F0502020204030204" pitchFamily="34" charset="0"/>
                <a:ea typeface="Calibri" panose="020F0502020204030204" pitchFamily="34" charset="0"/>
                <a:cs typeface="Times New Roman" panose="02020603050405020304" pitchFamily="18" charset="0"/>
              </a:rPr>
              <a:t>Valentijn P et al (2015) Towards an international taxonomy of integrated primary care: a Delphi consensus approach. BMC Fam </a:t>
            </a:r>
            <a:r>
              <a:rPr lang="en-GB" sz="1100" dirty="0" err="1">
                <a:latin typeface="Calibri" panose="020F0502020204030204" pitchFamily="34" charset="0"/>
                <a:ea typeface="Calibri" panose="020F0502020204030204" pitchFamily="34" charset="0"/>
                <a:cs typeface="Times New Roman" panose="02020603050405020304" pitchFamily="18" charset="0"/>
              </a:rPr>
              <a:t>Pract</a:t>
            </a:r>
            <a:r>
              <a:rPr lang="en-GB" sz="1100" dirty="0">
                <a:latin typeface="Calibri" panose="020F0502020204030204" pitchFamily="34" charset="0"/>
                <a:ea typeface="Calibri" panose="020F0502020204030204" pitchFamily="34" charset="0"/>
                <a:cs typeface="Times New Roman" panose="02020603050405020304" pitchFamily="18" charset="0"/>
              </a:rPr>
              <a:t>, 16(1):64-015-0278-x </a:t>
            </a:r>
            <a:endParaRPr lang="en-GB" sz="1100" dirty="0"/>
          </a:p>
        </p:txBody>
      </p:sp>
    </p:spTree>
    <p:extLst>
      <p:ext uri="{BB962C8B-B14F-4D97-AF65-F5344CB8AC3E}">
        <p14:creationId xmlns:p14="http://schemas.microsoft.com/office/powerpoint/2010/main" val="51243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Bild 30"/>
          <p:cNvPicPr>
            <a:picLocks noChangeAspect="1"/>
          </p:cNvPicPr>
          <p:nvPr/>
        </p:nvPicPr>
        <p:blipFill>
          <a:blip r:embed="rId2">
            <a:alphaModFix amt="50000"/>
          </a:blip>
          <a:stretch>
            <a:fillRect/>
          </a:stretch>
        </p:blipFill>
        <p:spPr>
          <a:xfrm>
            <a:off x="3131840" y="3318793"/>
            <a:ext cx="3791619" cy="1895810"/>
          </a:xfrm>
          <a:prstGeom prst="rect">
            <a:avLst/>
          </a:prstGeom>
        </p:spPr>
      </p:pic>
      <p:pic>
        <p:nvPicPr>
          <p:cNvPr id="29" name="Bild 29"/>
          <p:cNvPicPr>
            <a:picLocks noChangeAspect="1"/>
          </p:cNvPicPr>
          <p:nvPr/>
        </p:nvPicPr>
        <p:blipFill>
          <a:blip r:embed="rId3">
            <a:alphaModFix amt="50000"/>
          </a:blip>
          <a:stretch>
            <a:fillRect/>
          </a:stretch>
        </p:blipFill>
        <p:spPr>
          <a:xfrm>
            <a:off x="847693" y="1094582"/>
            <a:ext cx="2015198" cy="2856560"/>
          </a:xfrm>
          <a:prstGeom prst="rect">
            <a:avLst/>
          </a:prstGeom>
          <a:ln>
            <a:solidFill>
              <a:schemeClr val="bg1">
                <a:lumMod val="95000"/>
              </a:schemeClr>
            </a:solidFill>
          </a:ln>
        </p:spPr>
      </p:pic>
      <p:sp>
        <p:nvSpPr>
          <p:cNvPr id="2" name="Titel 1"/>
          <p:cNvSpPr>
            <a:spLocks noGrp="1"/>
          </p:cNvSpPr>
          <p:nvPr>
            <p:ph type="title"/>
          </p:nvPr>
        </p:nvSpPr>
        <p:spPr/>
        <p:txBody>
          <a:bodyPr>
            <a:noAutofit/>
          </a:bodyPr>
          <a:lstStyle/>
          <a:p>
            <a:r>
              <a:rPr lang="de-DE" sz="3200" dirty="0" err="1"/>
              <a:t>I</a:t>
            </a:r>
            <a:r>
              <a:rPr lang="de-DE" sz="3200" dirty="0" err="1" smtClean="0"/>
              <a:t>t</a:t>
            </a:r>
            <a:r>
              <a:rPr lang="de-DE" sz="3200" dirty="0" smtClean="0"/>
              <a:t> </a:t>
            </a:r>
            <a:r>
              <a:rPr lang="de-DE" sz="3200" dirty="0" err="1" smtClean="0"/>
              <a:t>needs</a:t>
            </a:r>
            <a:r>
              <a:rPr lang="de-DE" sz="3200" dirty="0" smtClean="0"/>
              <a:t> </a:t>
            </a:r>
            <a:r>
              <a:rPr lang="de-DE" sz="3200" dirty="0" err="1" smtClean="0"/>
              <a:t>senior</a:t>
            </a:r>
            <a:r>
              <a:rPr lang="de-DE" sz="3200" dirty="0" smtClean="0"/>
              <a:t> </a:t>
            </a:r>
            <a:r>
              <a:rPr lang="de-DE" sz="3200" dirty="0" err="1" smtClean="0"/>
              <a:t>leadership</a:t>
            </a:r>
            <a:r>
              <a:rPr lang="de-DE" sz="3200" dirty="0" smtClean="0"/>
              <a:t> </a:t>
            </a:r>
            <a:r>
              <a:rPr lang="de-DE" sz="3200" dirty="0" err="1" smtClean="0"/>
              <a:t>and</a:t>
            </a:r>
            <a:r>
              <a:rPr lang="de-DE" sz="3200" dirty="0" smtClean="0"/>
              <a:t> a top-down/</a:t>
            </a:r>
            <a:r>
              <a:rPr lang="de-DE" sz="3200" dirty="0" err="1" smtClean="0"/>
              <a:t>bottom-up</a:t>
            </a:r>
            <a:r>
              <a:rPr lang="de-DE" sz="3200" dirty="0" smtClean="0"/>
              <a:t> </a:t>
            </a:r>
            <a:r>
              <a:rPr lang="de-DE" sz="3200" dirty="0" err="1" smtClean="0"/>
              <a:t>approach</a:t>
            </a:r>
            <a:endParaRPr lang="de-DE" sz="3200" dirty="0"/>
          </a:p>
        </p:txBody>
      </p:sp>
      <p:sp>
        <p:nvSpPr>
          <p:cNvPr id="7" name="Text Box 5"/>
          <p:cNvSpPr txBox="1">
            <a:spLocks noChangeArrowheads="1"/>
          </p:cNvSpPr>
          <p:nvPr/>
        </p:nvSpPr>
        <p:spPr bwMode="auto">
          <a:xfrm>
            <a:off x="107121" y="1297874"/>
            <a:ext cx="1934090" cy="16023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3296" tIns="46648" rIns="93296" bIns="46648">
            <a:spAutoFit/>
          </a:bodyPr>
          <a:lstStyle/>
          <a:p>
            <a:pPr>
              <a:spcBef>
                <a:spcPct val="50000"/>
              </a:spcBef>
              <a:defRPr/>
            </a:pPr>
            <a:r>
              <a:rPr lang="es-ES_tradnl" sz="2900" b="1" dirty="0" smtClean="0">
                <a:solidFill>
                  <a:schemeClr val="hlink"/>
                </a:solidFill>
              </a:rPr>
              <a:t>TOP</a:t>
            </a:r>
            <a:r>
              <a:rPr lang="es-ES_tradnl" sz="2900" b="1" dirty="0">
                <a:solidFill>
                  <a:schemeClr val="hlink"/>
                </a:solidFill>
              </a:rPr>
              <a:t>- </a:t>
            </a:r>
            <a:r>
              <a:rPr lang="es-ES_tradnl" sz="2900" b="1" dirty="0" smtClean="0">
                <a:solidFill>
                  <a:schemeClr val="hlink"/>
                </a:solidFill>
              </a:rPr>
              <a:t>DOWN</a:t>
            </a:r>
            <a:endParaRPr lang="es-ES_tradnl" sz="2900" b="1" dirty="0">
              <a:solidFill>
                <a:schemeClr val="hlink"/>
              </a:solidFill>
            </a:endParaRPr>
          </a:p>
          <a:p>
            <a:pPr>
              <a:spcBef>
                <a:spcPct val="50000"/>
              </a:spcBef>
              <a:defRPr/>
            </a:pPr>
            <a:r>
              <a:rPr lang="es-ES_tradnl" sz="1600" b="1" dirty="0">
                <a:cs typeface="+mn-cs"/>
              </a:rPr>
              <a:t>STANDARIZABLE  INTERVENTIONS </a:t>
            </a:r>
            <a:r>
              <a:rPr lang="es-ES_tradnl" sz="1600" b="1" baseline="0" dirty="0">
                <a:cs typeface="+mn-cs"/>
              </a:rPr>
              <a:t> </a:t>
            </a:r>
            <a:endParaRPr lang="es-ES" sz="1600" b="1" baseline="0" dirty="0">
              <a:cs typeface="+mn-cs"/>
            </a:endParaRPr>
          </a:p>
        </p:txBody>
      </p:sp>
      <p:sp>
        <p:nvSpPr>
          <p:cNvPr id="8" name="Line 7"/>
          <p:cNvSpPr>
            <a:spLocks noChangeShapeType="1"/>
          </p:cNvSpPr>
          <p:nvPr/>
        </p:nvSpPr>
        <p:spPr bwMode="auto">
          <a:xfrm>
            <a:off x="3520649" y="1707780"/>
            <a:ext cx="0" cy="728885"/>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3296" tIns="46648" rIns="93296" bIns="46648"/>
          <a:lstStyle/>
          <a:p>
            <a:pPr>
              <a:defRPr/>
            </a:pPr>
            <a:endParaRPr lang="es-ES"/>
          </a:p>
        </p:txBody>
      </p:sp>
      <p:sp>
        <p:nvSpPr>
          <p:cNvPr id="9" name="Line 8"/>
          <p:cNvSpPr>
            <a:spLocks noChangeShapeType="1"/>
          </p:cNvSpPr>
          <p:nvPr/>
        </p:nvSpPr>
        <p:spPr bwMode="auto">
          <a:xfrm>
            <a:off x="4563826" y="1398409"/>
            <a:ext cx="0" cy="728885"/>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3296" tIns="46648" rIns="93296" bIns="46648"/>
          <a:lstStyle/>
          <a:p>
            <a:pPr>
              <a:defRPr/>
            </a:pPr>
            <a:endParaRPr lang="es-ES"/>
          </a:p>
        </p:txBody>
      </p:sp>
      <p:sp>
        <p:nvSpPr>
          <p:cNvPr id="10" name="Line 9"/>
          <p:cNvSpPr>
            <a:spLocks noChangeShapeType="1"/>
          </p:cNvSpPr>
          <p:nvPr/>
        </p:nvSpPr>
        <p:spPr bwMode="auto">
          <a:xfrm>
            <a:off x="6084168" y="1373742"/>
            <a:ext cx="0" cy="728885"/>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3296" tIns="46648" rIns="93296" bIns="46648"/>
          <a:lstStyle/>
          <a:p>
            <a:pPr>
              <a:defRPr/>
            </a:pPr>
            <a:endParaRPr lang="es-ES"/>
          </a:p>
        </p:txBody>
      </p:sp>
      <p:sp>
        <p:nvSpPr>
          <p:cNvPr id="11" name="Line 10"/>
          <p:cNvSpPr>
            <a:spLocks noChangeShapeType="1"/>
          </p:cNvSpPr>
          <p:nvPr/>
        </p:nvSpPr>
        <p:spPr bwMode="auto">
          <a:xfrm>
            <a:off x="7668344" y="1949806"/>
            <a:ext cx="0" cy="435027"/>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3296" tIns="46648" rIns="93296" bIns="46648"/>
          <a:lstStyle/>
          <a:p>
            <a:pPr>
              <a:defRPr/>
            </a:pPr>
            <a:endParaRPr lang="es-ES"/>
          </a:p>
        </p:txBody>
      </p:sp>
      <p:sp>
        <p:nvSpPr>
          <p:cNvPr id="12" name="Text Box 11"/>
          <p:cNvSpPr txBox="1">
            <a:spLocks noChangeArrowheads="1"/>
          </p:cNvSpPr>
          <p:nvPr/>
        </p:nvSpPr>
        <p:spPr bwMode="auto">
          <a:xfrm>
            <a:off x="3017232" y="2570676"/>
            <a:ext cx="968366" cy="5250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lIns="93296" tIns="46648" rIns="93296" bIns="46648">
            <a:spAutoFit/>
          </a:bodyPr>
          <a:lstStyle/>
          <a:p>
            <a:pPr algn="ctr">
              <a:spcBef>
                <a:spcPct val="50000"/>
              </a:spcBef>
              <a:defRPr/>
            </a:pPr>
            <a:r>
              <a:rPr lang="es-ES_tradnl" sz="1400" b="1" dirty="0"/>
              <a:t>CALL CENTER</a:t>
            </a:r>
            <a:endParaRPr lang="es-ES" sz="1400" b="1" dirty="0"/>
          </a:p>
        </p:txBody>
      </p:sp>
      <p:sp>
        <p:nvSpPr>
          <p:cNvPr id="13" name="Text Box 12"/>
          <p:cNvSpPr txBox="1">
            <a:spLocks noChangeArrowheads="1"/>
          </p:cNvSpPr>
          <p:nvPr/>
        </p:nvSpPr>
        <p:spPr bwMode="auto">
          <a:xfrm>
            <a:off x="3933614" y="2225677"/>
            <a:ext cx="1349328" cy="9559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3296" tIns="46648" rIns="93296" bIns="46648">
            <a:spAutoFit/>
          </a:bodyPr>
          <a:lstStyle/>
          <a:p>
            <a:pPr algn="ctr">
              <a:spcBef>
                <a:spcPct val="50000"/>
              </a:spcBef>
              <a:defRPr/>
            </a:pPr>
            <a:r>
              <a:rPr lang="es-ES" sz="1400" b="1" dirty="0"/>
              <a:t>ELECTRONIC</a:t>
            </a:r>
          </a:p>
          <a:p>
            <a:pPr algn="ctr">
              <a:spcBef>
                <a:spcPct val="50000"/>
              </a:spcBef>
              <a:defRPr/>
            </a:pPr>
            <a:r>
              <a:rPr lang="es-ES" sz="1400" b="1" dirty="0"/>
              <a:t>MEDICAL</a:t>
            </a:r>
          </a:p>
          <a:p>
            <a:pPr algn="ctr">
              <a:spcBef>
                <a:spcPct val="50000"/>
              </a:spcBef>
              <a:defRPr/>
            </a:pPr>
            <a:r>
              <a:rPr lang="es-ES" sz="1400" b="1" dirty="0"/>
              <a:t>RECORD </a:t>
            </a:r>
          </a:p>
        </p:txBody>
      </p:sp>
      <p:sp>
        <p:nvSpPr>
          <p:cNvPr id="14" name="Text Box 13"/>
          <p:cNvSpPr txBox="1">
            <a:spLocks noChangeArrowheads="1"/>
          </p:cNvSpPr>
          <p:nvPr/>
        </p:nvSpPr>
        <p:spPr bwMode="auto">
          <a:xfrm>
            <a:off x="5173007" y="2178692"/>
            <a:ext cx="1822321" cy="848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lIns="93296" tIns="46648" rIns="93296" bIns="46648">
            <a:spAutoFit/>
          </a:bodyPr>
          <a:lstStyle/>
          <a:p>
            <a:pPr algn="ctr">
              <a:spcBef>
                <a:spcPct val="50000"/>
              </a:spcBef>
              <a:defRPr/>
            </a:pPr>
            <a:r>
              <a:rPr lang="es-ES_tradnl" sz="1400" b="1" dirty="0"/>
              <a:t>FINANCING AND</a:t>
            </a:r>
          </a:p>
          <a:p>
            <a:pPr algn="ctr">
              <a:spcBef>
                <a:spcPct val="50000"/>
              </a:spcBef>
              <a:defRPr/>
            </a:pPr>
            <a:r>
              <a:rPr lang="es-ES_tradnl" sz="1400" b="1" dirty="0"/>
              <a:t>JOINT COMMISSIONING</a:t>
            </a:r>
            <a:endParaRPr lang="es-ES" sz="1400" b="1" dirty="0"/>
          </a:p>
        </p:txBody>
      </p:sp>
      <p:sp>
        <p:nvSpPr>
          <p:cNvPr id="15" name="Text Box 14"/>
          <p:cNvSpPr txBox="1">
            <a:spLocks noChangeArrowheads="1"/>
          </p:cNvSpPr>
          <p:nvPr/>
        </p:nvSpPr>
        <p:spPr bwMode="auto">
          <a:xfrm>
            <a:off x="6900678" y="2506800"/>
            <a:ext cx="1621687" cy="6328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lIns="93296" tIns="46648" rIns="93296" bIns="46648">
            <a:spAutoFit/>
          </a:bodyPr>
          <a:lstStyle/>
          <a:p>
            <a:pPr algn="ctr">
              <a:spcBef>
                <a:spcPct val="50000"/>
              </a:spcBef>
              <a:defRPr/>
            </a:pPr>
            <a:r>
              <a:rPr lang="es-ES_tradnl" sz="1400" b="1" dirty="0"/>
              <a:t> ELECTRONIC</a:t>
            </a:r>
          </a:p>
          <a:p>
            <a:pPr algn="ctr">
              <a:spcBef>
                <a:spcPct val="50000"/>
              </a:spcBef>
              <a:defRPr/>
            </a:pPr>
            <a:r>
              <a:rPr lang="es-ES_tradnl" sz="1400" b="1" dirty="0"/>
              <a:t>PRESCRIPTION</a:t>
            </a:r>
            <a:endParaRPr lang="es-ES" sz="1400" b="1" dirty="0"/>
          </a:p>
        </p:txBody>
      </p:sp>
      <p:sp>
        <p:nvSpPr>
          <p:cNvPr id="16" name="Line 15"/>
          <p:cNvSpPr>
            <a:spLocks noChangeShapeType="1"/>
          </p:cNvSpPr>
          <p:nvPr/>
        </p:nvSpPr>
        <p:spPr bwMode="auto">
          <a:xfrm flipH="1">
            <a:off x="2543884" y="2309846"/>
            <a:ext cx="11891" cy="491262"/>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3296" tIns="46648" rIns="93296" bIns="46648"/>
          <a:lstStyle/>
          <a:p>
            <a:pPr>
              <a:defRPr/>
            </a:pPr>
            <a:endParaRPr lang="es-ES"/>
          </a:p>
        </p:txBody>
      </p:sp>
      <p:sp>
        <p:nvSpPr>
          <p:cNvPr id="17" name="Text Box 16"/>
          <p:cNvSpPr txBox="1">
            <a:spLocks noChangeArrowheads="1"/>
          </p:cNvSpPr>
          <p:nvPr/>
        </p:nvSpPr>
        <p:spPr bwMode="auto">
          <a:xfrm>
            <a:off x="1547486" y="2895069"/>
            <a:ext cx="1728370" cy="4532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3296" tIns="46648" rIns="93296" bIns="46648">
            <a:spAutoFit/>
          </a:bodyPr>
          <a:lstStyle>
            <a:lvl1pPr eaLnBrk="0" hangingPunct="0">
              <a:defRPr sz="1000" baseline="30000">
                <a:solidFill>
                  <a:schemeClr val="tx1"/>
                </a:solidFill>
                <a:latin typeface="Arial" charset="0"/>
                <a:ea typeface="ＭＳ Ｐゴシック" charset="0"/>
                <a:cs typeface="ＭＳ Ｐゴシック" charset="0"/>
              </a:defRPr>
            </a:lvl1pPr>
            <a:lvl2pPr marL="742950" indent="-285750" eaLnBrk="0" hangingPunct="0">
              <a:defRPr sz="1000" baseline="30000">
                <a:solidFill>
                  <a:schemeClr val="tx1"/>
                </a:solidFill>
                <a:latin typeface="Arial" charset="0"/>
                <a:ea typeface="ＭＳ Ｐゴシック" charset="0"/>
              </a:defRPr>
            </a:lvl2pPr>
            <a:lvl3pPr marL="1143000" indent="-228600" eaLnBrk="0" hangingPunct="0">
              <a:defRPr sz="1000" baseline="30000">
                <a:solidFill>
                  <a:schemeClr val="tx1"/>
                </a:solidFill>
                <a:latin typeface="Arial" charset="0"/>
                <a:ea typeface="ＭＳ Ｐゴシック" charset="0"/>
              </a:defRPr>
            </a:lvl3pPr>
            <a:lvl4pPr marL="1600200" indent="-228600" eaLnBrk="0" hangingPunct="0">
              <a:defRPr sz="1000" baseline="30000">
                <a:solidFill>
                  <a:schemeClr val="tx1"/>
                </a:solidFill>
                <a:latin typeface="Arial" charset="0"/>
                <a:ea typeface="ＭＳ Ｐゴシック" charset="0"/>
              </a:defRPr>
            </a:lvl4pPr>
            <a:lvl5pPr marL="2057400" indent="-228600" eaLnBrk="0" hangingPunct="0">
              <a:defRPr sz="1000" baseline="30000">
                <a:solidFill>
                  <a:schemeClr val="tx1"/>
                </a:solidFill>
                <a:latin typeface="Arial" charset="0"/>
                <a:ea typeface="ＭＳ Ｐゴシック" charset="0"/>
              </a:defRPr>
            </a:lvl5pPr>
            <a:lvl6pPr marL="2514600" indent="-228600" eaLnBrk="0" fontAlgn="base" hangingPunct="0">
              <a:spcBef>
                <a:spcPct val="0"/>
              </a:spcBef>
              <a:spcAft>
                <a:spcPct val="0"/>
              </a:spcAft>
              <a:defRPr sz="1000" baseline="30000">
                <a:solidFill>
                  <a:schemeClr val="tx1"/>
                </a:solidFill>
                <a:latin typeface="Arial" charset="0"/>
                <a:ea typeface="ＭＳ Ｐゴシック" charset="0"/>
              </a:defRPr>
            </a:lvl6pPr>
            <a:lvl7pPr marL="2971800" indent="-228600" eaLnBrk="0" fontAlgn="base" hangingPunct="0">
              <a:spcBef>
                <a:spcPct val="0"/>
              </a:spcBef>
              <a:spcAft>
                <a:spcPct val="0"/>
              </a:spcAft>
              <a:defRPr sz="1000" baseline="30000">
                <a:solidFill>
                  <a:schemeClr val="tx1"/>
                </a:solidFill>
                <a:latin typeface="Arial" charset="0"/>
                <a:ea typeface="ＭＳ Ｐゴシック" charset="0"/>
              </a:defRPr>
            </a:lvl7pPr>
            <a:lvl8pPr marL="3429000" indent="-228600" eaLnBrk="0" fontAlgn="base" hangingPunct="0">
              <a:spcBef>
                <a:spcPct val="0"/>
              </a:spcBef>
              <a:spcAft>
                <a:spcPct val="0"/>
              </a:spcAft>
              <a:defRPr sz="1000" baseline="30000">
                <a:solidFill>
                  <a:schemeClr val="tx1"/>
                </a:solidFill>
                <a:latin typeface="Arial" charset="0"/>
                <a:ea typeface="ＭＳ Ｐゴシック" charset="0"/>
              </a:defRPr>
            </a:lvl8pPr>
            <a:lvl9pPr marL="3886200" indent="-228600" eaLnBrk="0" fontAlgn="base" hangingPunct="0">
              <a:spcBef>
                <a:spcPct val="0"/>
              </a:spcBef>
              <a:spcAft>
                <a:spcPct val="0"/>
              </a:spcAft>
              <a:defRPr sz="1000" baseline="30000">
                <a:solidFill>
                  <a:schemeClr val="tx1"/>
                </a:solidFill>
                <a:latin typeface="Arial" charset="0"/>
                <a:ea typeface="ＭＳ Ｐゴシック" charset="0"/>
              </a:defRPr>
            </a:lvl9pPr>
          </a:lstStyle>
          <a:p>
            <a:pPr algn="ctr" eaLnBrk="1" hangingPunct="1">
              <a:spcBef>
                <a:spcPct val="50000"/>
              </a:spcBef>
              <a:defRPr/>
            </a:pPr>
            <a:r>
              <a:rPr lang="es-ES_tradnl" sz="1400" b="1" dirty="0" smtClean="0">
                <a:latin typeface="+mn-lt"/>
              </a:rPr>
              <a:t>       </a:t>
            </a:r>
            <a:r>
              <a:rPr lang="es-ES_tradnl" sz="1400" b="1" baseline="0" dirty="0" smtClean="0">
                <a:latin typeface="+mn-lt"/>
              </a:rPr>
              <a:t>STRATIFICATION</a:t>
            </a:r>
            <a:endParaRPr lang="es-ES" sz="1400" b="1" baseline="0" dirty="0">
              <a:latin typeface="+mn-lt"/>
            </a:endParaRPr>
          </a:p>
        </p:txBody>
      </p:sp>
      <p:sp>
        <p:nvSpPr>
          <p:cNvPr id="18" name="Line 18"/>
          <p:cNvSpPr>
            <a:spLocks noChangeShapeType="1"/>
          </p:cNvSpPr>
          <p:nvPr/>
        </p:nvSpPr>
        <p:spPr bwMode="auto">
          <a:xfrm flipV="1">
            <a:off x="2899740" y="5177716"/>
            <a:ext cx="0" cy="699556"/>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3296" tIns="46648" rIns="93296" bIns="46648"/>
          <a:lstStyle/>
          <a:p>
            <a:pPr>
              <a:defRPr/>
            </a:pPr>
            <a:endParaRPr lang="es-ES"/>
          </a:p>
        </p:txBody>
      </p:sp>
      <p:sp>
        <p:nvSpPr>
          <p:cNvPr id="19" name="Line 19"/>
          <p:cNvSpPr>
            <a:spLocks noChangeShapeType="1"/>
          </p:cNvSpPr>
          <p:nvPr/>
        </p:nvSpPr>
        <p:spPr bwMode="auto">
          <a:xfrm flipV="1">
            <a:off x="3907852" y="5589239"/>
            <a:ext cx="13636" cy="778986"/>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3296" tIns="46648" rIns="93296" bIns="46648"/>
          <a:lstStyle/>
          <a:p>
            <a:pPr>
              <a:defRPr/>
            </a:pPr>
            <a:endParaRPr lang="es-ES"/>
          </a:p>
        </p:txBody>
      </p:sp>
      <p:sp>
        <p:nvSpPr>
          <p:cNvPr id="20" name="Line 20"/>
          <p:cNvSpPr>
            <a:spLocks noChangeShapeType="1"/>
          </p:cNvSpPr>
          <p:nvPr/>
        </p:nvSpPr>
        <p:spPr bwMode="auto">
          <a:xfrm flipV="1">
            <a:off x="5107330" y="5856390"/>
            <a:ext cx="0" cy="668954"/>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3296" tIns="46648" rIns="93296" bIns="46648"/>
          <a:lstStyle/>
          <a:p>
            <a:pPr>
              <a:defRPr/>
            </a:pPr>
            <a:endParaRPr lang="es-ES"/>
          </a:p>
        </p:txBody>
      </p:sp>
      <p:sp>
        <p:nvSpPr>
          <p:cNvPr id="21" name="Line 21"/>
          <p:cNvSpPr>
            <a:spLocks noChangeShapeType="1"/>
          </p:cNvSpPr>
          <p:nvPr/>
        </p:nvSpPr>
        <p:spPr bwMode="auto">
          <a:xfrm flipV="1">
            <a:off x="6273615" y="5616668"/>
            <a:ext cx="0" cy="817971"/>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3296" tIns="46648" rIns="93296" bIns="46648"/>
          <a:lstStyle/>
          <a:p>
            <a:pPr>
              <a:defRPr/>
            </a:pPr>
            <a:endParaRPr lang="es-ES"/>
          </a:p>
        </p:txBody>
      </p:sp>
      <p:sp>
        <p:nvSpPr>
          <p:cNvPr id="22" name="Line 22"/>
          <p:cNvSpPr>
            <a:spLocks noChangeShapeType="1"/>
          </p:cNvSpPr>
          <p:nvPr/>
        </p:nvSpPr>
        <p:spPr bwMode="auto">
          <a:xfrm flipV="1">
            <a:off x="7499835" y="5078912"/>
            <a:ext cx="0" cy="817971"/>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3296" tIns="46648" rIns="93296" bIns="46648"/>
          <a:lstStyle/>
          <a:p>
            <a:pPr>
              <a:defRPr/>
            </a:pPr>
            <a:endParaRPr lang="es-ES"/>
          </a:p>
        </p:txBody>
      </p:sp>
      <p:sp>
        <p:nvSpPr>
          <p:cNvPr id="23" name="Text Box 23"/>
          <p:cNvSpPr txBox="1">
            <a:spLocks noChangeArrowheads="1"/>
          </p:cNvSpPr>
          <p:nvPr/>
        </p:nvSpPr>
        <p:spPr bwMode="auto">
          <a:xfrm>
            <a:off x="2171832" y="4509120"/>
            <a:ext cx="1303972" cy="6328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3296" tIns="46648" rIns="93296" bIns="46648">
            <a:spAutoFit/>
          </a:bodyPr>
          <a:lstStyle/>
          <a:p>
            <a:pPr algn="ctr">
              <a:spcBef>
                <a:spcPct val="50000"/>
              </a:spcBef>
              <a:defRPr/>
            </a:pPr>
            <a:r>
              <a:rPr lang="es-ES_tradnl" sz="1400" b="1" dirty="0"/>
              <a:t>CASE</a:t>
            </a:r>
          </a:p>
          <a:p>
            <a:pPr algn="ctr">
              <a:spcBef>
                <a:spcPct val="50000"/>
              </a:spcBef>
              <a:defRPr/>
            </a:pPr>
            <a:r>
              <a:rPr lang="es-ES_tradnl" sz="1400" b="1" dirty="0"/>
              <a:t>NURSING</a:t>
            </a:r>
            <a:endParaRPr lang="es-ES" sz="1400" b="1" dirty="0"/>
          </a:p>
        </p:txBody>
      </p:sp>
      <p:sp>
        <p:nvSpPr>
          <p:cNvPr id="24" name="Text Box 24"/>
          <p:cNvSpPr txBox="1">
            <a:spLocks noChangeArrowheads="1"/>
          </p:cNvSpPr>
          <p:nvPr/>
        </p:nvSpPr>
        <p:spPr bwMode="auto">
          <a:xfrm>
            <a:off x="2899740" y="4986142"/>
            <a:ext cx="1825308" cy="6328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lIns="93296" tIns="46648" rIns="93296" bIns="46648">
            <a:spAutoFit/>
          </a:bodyPr>
          <a:lstStyle/>
          <a:p>
            <a:pPr algn="ctr">
              <a:spcBef>
                <a:spcPct val="50000"/>
              </a:spcBef>
              <a:defRPr/>
            </a:pPr>
            <a:r>
              <a:rPr lang="es-ES" sz="1400" b="1" smtClean="0"/>
              <a:t>PATIENT</a:t>
            </a:r>
            <a:endParaRPr lang="es-ES" sz="1400" b="1" dirty="0"/>
          </a:p>
          <a:p>
            <a:pPr algn="ctr">
              <a:spcBef>
                <a:spcPct val="50000"/>
              </a:spcBef>
              <a:defRPr/>
            </a:pPr>
            <a:r>
              <a:rPr lang="es-ES" sz="1400" b="1" dirty="0"/>
              <a:t>EMPOWERMENT </a:t>
            </a:r>
          </a:p>
        </p:txBody>
      </p:sp>
      <p:sp>
        <p:nvSpPr>
          <p:cNvPr id="25" name="Text Box 25"/>
          <p:cNvSpPr txBox="1">
            <a:spLocks noChangeArrowheads="1"/>
          </p:cNvSpPr>
          <p:nvPr/>
        </p:nvSpPr>
        <p:spPr bwMode="auto">
          <a:xfrm>
            <a:off x="4342837" y="5157192"/>
            <a:ext cx="1700895" cy="740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lIns="93296" tIns="46648" rIns="93296" bIns="46648">
            <a:spAutoFit/>
          </a:bodyPr>
          <a:lstStyle/>
          <a:p>
            <a:pPr algn="ctr">
              <a:spcBef>
                <a:spcPct val="50000"/>
              </a:spcBef>
              <a:defRPr/>
            </a:pPr>
            <a:r>
              <a:rPr lang="es-ES" sz="1400" b="1" dirty="0"/>
              <a:t>HEALTH AND SOCIAL CARE COORDINATION</a:t>
            </a:r>
          </a:p>
        </p:txBody>
      </p:sp>
      <p:sp>
        <p:nvSpPr>
          <p:cNvPr id="26" name="Text Box 26"/>
          <p:cNvSpPr txBox="1">
            <a:spLocks noChangeArrowheads="1"/>
          </p:cNvSpPr>
          <p:nvPr/>
        </p:nvSpPr>
        <p:spPr bwMode="auto">
          <a:xfrm>
            <a:off x="5794141" y="5027080"/>
            <a:ext cx="1243261" cy="6328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lIns="93296" tIns="46648" rIns="93296" bIns="46648">
            <a:spAutoFit/>
          </a:bodyPr>
          <a:lstStyle/>
          <a:p>
            <a:pPr algn="ctr">
              <a:spcBef>
                <a:spcPct val="50000"/>
              </a:spcBef>
              <a:defRPr/>
            </a:pPr>
            <a:r>
              <a:rPr lang="es-ES_tradnl" sz="1400" b="1" dirty="0"/>
              <a:t>SUBACUTE</a:t>
            </a:r>
          </a:p>
          <a:p>
            <a:pPr algn="ctr">
              <a:spcBef>
                <a:spcPct val="50000"/>
              </a:spcBef>
              <a:defRPr/>
            </a:pPr>
            <a:r>
              <a:rPr lang="es-ES_tradnl" sz="1400" b="1" dirty="0"/>
              <a:t>CENTRES</a:t>
            </a:r>
            <a:endParaRPr lang="es-ES" sz="1400" b="1" dirty="0"/>
          </a:p>
        </p:txBody>
      </p:sp>
      <p:sp>
        <p:nvSpPr>
          <p:cNvPr id="27" name="Text Box 27"/>
          <p:cNvSpPr txBox="1">
            <a:spLocks noChangeArrowheads="1"/>
          </p:cNvSpPr>
          <p:nvPr/>
        </p:nvSpPr>
        <p:spPr bwMode="auto">
          <a:xfrm>
            <a:off x="6791556" y="4431986"/>
            <a:ext cx="1456236" cy="6328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3296" tIns="46648" rIns="93296" bIns="46648">
            <a:spAutoFit/>
          </a:bodyPr>
          <a:lstStyle/>
          <a:p>
            <a:pPr algn="ctr">
              <a:spcBef>
                <a:spcPct val="50000"/>
              </a:spcBef>
              <a:defRPr/>
            </a:pPr>
            <a:r>
              <a:rPr lang="es-ES_tradnl" sz="1400" b="1" dirty="0"/>
              <a:t>INTEGRATED</a:t>
            </a:r>
          </a:p>
          <a:p>
            <a:pPr algn="ctr">
              <a:spcBef>
                <a:spcPct val="50000"/>
              </a:spcBef>
              <a:defRPr/>
            </a:pPr>
            <a:r>
              <a:rPr lang="es-ES_tradnl" sz="1400" b="1" dirty="0"/>
              <a:t>CARE</a:t>
            </a:r>
            <a:endParaRPr lang="es-ES" sz="1400" b="1" dirty="0"/>
          </a:p>
        </p:txBody>
      </p:sp>
      <p:sp>
        <p:nvSpPr>
          <p:cNvPr id="28" name="Text Box 28"/>
          <p:cNvSpPr txBox="1">
            <a:spLocks noChangeArrowheads="1"/>
          </p:cNvSpPr>
          <p:nvPr/>
        </p:nvSpPr>
        <p:spPr bwMode="auto">
          <a:xfrm>
            <a:off x="35496" y="4116106"/>
            <a:ext cx="2173799" cy="14561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lIns="93296" tIns="46648" rIns="93296" bIns="46648">
            <a:spAutoFit/>
          </a:bodyPr>
          <a:lstStyle/>
          <a:p>
            <a:pPr>
              <a:spcBef>
                <a:spcPct val="50000"/>
              </a:spcBef>
              <a:defRPr/>
            </a:pPr>
            <a:endParaRPr lang="es-ES_tradnl" sz="2400" b="1" dirty="0"/>
          </a:p>
          <a:p>
            <a:pPr>
              <a:spcBef>
                <a:spcPct val="50000"/>
              </a:spcBef>
              <a:defRPr/>
            </a:pPr>
            <a:r>
              <a:rPr lang="es-ES_tradnl" sz="2900" b="1" dirty="0">
                <a:solidFill>
                  <a:schemeClr val="hlink"/>
                </a:solidFill>
              </a:rPr>
              <a:t>BOTTOM UP</a:t>
            </a:r>
          </a:p>
          <a:p>
            <a:pPr>
              <a:spcBef>
                <a:spcPct val="50000"/>
              </a:spcBef>
              <a:defRPr/>
            </a:pPr>
            <a:r>
              <a:rPr lang="es-ES_tradnl" sz="1400" b="1" dirty="0"/>
              <a:t>LOCAL INNOVATION</a:t>
            </a:r>
            <a:endParaRPr lang="es-ES" sz="1400" b="1" dirty="0"/>
          </a:p>
        </p:txBody>
      </p:sp>
      <p:sp>
        <p:nvSpPr>
          <p:cNvPr id="30" name="Arco 6"/>
          <p:cNvSpPr>
            <a:spLocks/>
          </p:cNvSpPr>
          <p:nvPr/>
        </p:nvSpPr>
        <p:spPr bwMode="auto">
          <a:xfrm rot="18748458">
            <a:off x="2684561" y="466167"/>
            <a:ext cx="4752482" cy="4281639"/>
          </a:xfrm>
          <a:custGeom>
            <a:avLst/>
            <a:gdLst>
              <a:gd name="T0" fmla="*/ 104143861 w 21600"/>
              <a:gd name="T1" fmla="*/ 0 h 21457"/>
              <a:gd name="T2" fmla="*/ 905599014 w 21600"/>
              <a:gd name="T3" fmla="*/ 673704761 h 21457"/>
              <a:gd name="T4" fmla="*/ 0 w 21600"/>
              <a:gd name="T5" fmla="*/ 673704761 h 21457"/>
              <a:gd name="T6" fmla="*/ 0 60000 65536"/>
              <a:gd name="T7" fmla="*/ 0 60000 65536"/>
              <a:gd name="T8" fmla="*/ 0 60000 65536"/>
            </a:gdLst>
            <a:ahLst/>
            <a:cxnLst>
              <a:cxn ang="T6">
                <a:pos x="T0" y="T1"/>
              </a:cxn>
              <a:cxn ang="T7">
                <a:pos x="T2" y="T3"/>
              </a:cxn>
              <a:cxn ang="T8">
                <a:pos x="T4" y="T5"/>
              </a:cxn>
            </a:cxnLst>
            <a:rect l="0" t="0" r="r" b="b"/>
            <a:pathLst>
              <a:path w="21600" h="21457" fill="none" extrusionOk="0">
                <a:moveTo>
                  <a:pt x="2483" y="0"/>
                </a:moveTo>
                <a:cubicBezTo>
                  <a:pt x="13379" y="1261"/>
                  <a:pt x="21600" y="10488"/>
                  <a:pt x="21600" y="21457"/>
                </a:cubicBezTo>
              </a:path>
              <a:path w="21600" h="21457" stroke="0" extrusionOk="0">
                <a:moveTo>
                  <a:pt x="2483" y="0"/>
                </a:moveTo>
                <a:cubicBezTo>
                  <a:pt x="13379" y="1261"/>
                  <a:pt x="21600" y="10488"/>
                  <a:pt x="21600" y="21457"/>
                </a:cubicBezTo>
                <a:lnTo>
                  <a:pt x="0" y="21457"/>
                </a:lnTo>
                <a:lnTo>
                  <a:pt x="2483" y="0"/>
                </a:lnTo>
                <a:close/>
              </a:path>
            </a:pathLst>
          </a:custGeom>
          <a:noFill/>
          <a:ln w="57150">
            <a:solidFill>
              <a:srgbClr val="30D4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93296" tIns="46648" rIns="93296" bIns="46648" anchor="ctr"/>
          <a:lstStyle/>
          <a:p>
            <a:pPr>
              <a:defRPr/>
            </a:pPr>
            <a:endParaRPr lang="es-ES"/>
          </a:p>
        </p:txBody>
      </p:sp>
      <p:sp>
        <p:nvSpPr>
          <p:cNvPr id="31" name="Arco 17"/>
          <p:cNvSpPr>
            <a:spLocks/>
          </p:cNvSpPr>
          <p:nvPr/>
        </p:nvSpPr>
        <p:spPr bwMode="auto">
          <a:xfrm rot="2592853" flipV="1">
            <a:off x="2871335" y="3427242"/>
            <a:ext cx="4512876" cy="3879289"/>
          </a:xfrm>
          <a:custGeom>
            <a:avLst/>
            <a:gdLst>
              <a:gd name="T0" fmla="*/ 104143861 w 21600"/>
              <a:gd name="T1" fmla="*/ 0 h 21457"/>
              <a:gd name="T2" fmla="*/ 905599014 w 21600"/>
              <a:gd name="T3" fmla="*/ 673704407 h 21457"/>
              <a:gd name="T4" fmla="*/ 0 w 21600"/>
              <a:gd name="T5" fmla="*/ 673704407 h 21457"/>
              <a:gd name="T6" fmla="*/ 0 60000 65536"/>
              <a:gd name="T7" fmla="*/ 0 60000 65536"/>
              <a:gd name="T8" fmla="*/ 0 60000 65536"/>
            </a:gdLst>
            <a:ahLst/>
            <a:cxnLst>
              <a:cxn ang="T6">
                <a:pos x="T0" y="T1"/>
              </a:cxn>
              <a:cxn ang="T7">
                <a:pos x="T2" y="T3"/>
              </a:cxn>
              <a:cxn ang="T8">
                <a:pos x="T4" y="T5"/>
              </a:cxn>
            </a:cxnLst>
            <a:rect l="0" t="0" r="r" b="b"/>
            <a:pathLst>
              <a:path w="21600" h="21457" fill="none" extrusionOk="0">
                <a:moveTo>
                  <a:pt x="2483" y="0"/>
                </a:moveTo>
                <a:cubicBezTo>
                  <a:pt x="13379" y="1261"/>
                  <a:pt x="21600" y="10488"/>
                  <a:pt x="21600" y="21457"/>
                </a:cubicBezTo>
              </a:path>
              <a:path w="21600" h="21457" stroke="0" extrusionOk="0">
                <a:moveTo>
                  <a:pt x="2483" y="0"/>
                </a:moveTo>
                <a:cubicBezTo>
                  <a:pt x="13379" y="1261"/>
                  <a:pt x="21600" y="10488"/>
                  <a:pt x="21600" y="21457"/>
                </a:cubicBezTo>
                <a:lnTo>
                  <a:pt x="0" y="21457"/>
                </a:lnTo>
                <a:lnTo>
                  <a:pt x="2483" y="0"/>
                </a:lnTo>
                <a:close/>
              </a:path>
            </a:pathLst>
          </a:custGeom>
          <a:noFill/>
          <a:ln w="57150">
            <a:solidFill>
              <a:srgbClr val="11535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93296" tIns="46648" rIns="93296" bIns="46648" anchor="ctr"/>
          <a:lstStyle/>
          <a:p>
            <a:pPr>
              <a:defRPr/>
            </a:pPr>
            <a:endParaRPr lang="es-ES"/>
          </a:p>
        </p:txBody>
      </p:sp>
      <p:sp>
        <p:nvSpPr>
          <p:cNvPr id="32" name="Text Box 4"/>
          <p:cNvSpPr txBox="1">
            <a:spLocks noChangeArrowheads="1"/>
          </p:cNvSpPr>
          <p:nvPr/>
        </p:nvSpPr>
        <p:spPr bwMode="auto">
          <a:xfrm>
            <a:off x="2880320" y="6536377"/>
            <a:ext cx="6228184" cy="276999"/>
          </a:xfrm>
          <a:prstGeom prst="rect">
            <a:avLst/>
          </a:prstGeom>
          <a:noFill/>
          <a:ln w="9525">
            <a:noFill/>
            <a:miter lim="800000"/>
            <a:headEnd/>
            <a:tailEnd/>
          </a:ln>
          <a:effectLst/>
        </p:spPr>
        <p:txBody>
          <a:bodyPr wrap="square">
            <a:spAutoFit/>
          </a:bodyPr>
          <a:lstStyle/>
          <a:p>
            <a:pPr algn="r"/>
            <a:r>
              <a:rPr lang="de-DE" sz="1200" dirty="0" smtClean="0"/>
              <a:t>Bengoa, </a:t>
            </a:r>
            <a:r>
              <a:rPr lang="de-DE" sz="1200" dirty="0" err="1" smtClean="0"/>
              <a:t>Mota</a:t>
            </a:r>
            <a:r>
              <a:rPr lang="de-DE" sz="1200" dirty="0" smtClean="0"/>
              <a:t> 2013 </a:t>
            </a:r>
            <a:endParaRPr lang="de-DE" sz="1200" dirty="0"/>
          </a:p>
        </p:txBody>
      </p:sp>
    </p:spTree>
    <p:extLst>
      <p:ext uri="{BB962C8B-B14F-4D97-AF65-F5344CB8AC3E}">
        <p14:creationId xmlns:p14="http://schemas.microsoft.com/office/powerpoint/2010/main" val="1119553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Scotland: Integration </a:t>
            </a:r>
            <a:r>
              <a:rPr lang="en-US" dirty="0" smtClean="0"/>
              <a:t>Joint Boards</a:t>
            </a:r>
            <a:endParaRPr lang="en-US" dirty="0"/>
          </a:p>
        </p:txBody>
      </p:sp>
      <p:pic>
        <p:nvPicPr>
          <p:cNvPr id="4" name="Picture 2"/>
          <p:cNvPicPr>
            <a:picLocks noChangeAspect="1" noChangeArrowheads="1"/>
          </p:cNvPicPr>
          <p:nvPr/>
        </p:nvPicPr>
        <p:blipFill>
          <a:blip r:embed="rId2"/>
          <a:srcRect/>
          <a:stretch>
            <a:fillRect/>
          </a:stretch>
        </p:blipFill>
        <p:spPr bwMode="auto">
          <a:xfrm>
            <a:off x="706582" y="1170133"/>
            <a:ext cx="7848029" cy="5214625"/>
          </a:xfrm>
          <a:prstGeom prst="rect">
            <a:avLst/>
          </a:prstGeom>
          <a:noFill/>
          <a:ln w="9525">
            <a:noFill/>
            <a:miter lim="800000"/>
            <a:headEnd/>
            <a:tailEnd/>
          </a:ln>
        </p:spPr>
      </p:pic>
    </p:spTree>
    <p:extLst>
      <p:ext uri="{BB962C8B-B14F-4D97-AF65-F5344CB8AC3E}">
        <p14:creationId xmlns:p14="http://schemas.microsoft.com/office/powerpoint/2010/main" val="20373446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reminder of why we are here</a:t>
            </a:r>
            <a:r>
              <a:rPr lang="is-IS" dirty="0" smtClean="0"/>
              <a:t>…</a:t>
            </a:r>
            <a:endParaRPr lang="en-US" dirty="0"/>
          </a:p>
        </p:txBody>
      </p:sp>
    </p:spTree>
    <p:extLst>
      <p:ext uri="{BB962C8B-B14F-4D97-AF65-F5344CB8AC3E}">
        <p14:creationId xmlns:p14="http://schemas.microsoft.com/office/powerpoint/2010/main" val="14381652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bgerundetes Rechteck 37"/>
          <p:cNvSpPr/>
          <p:nvPr/>
        </p:nvSpPr>
        <p:spPr bwMode="auto">
          <a:xfrm>
            <a:off x="1350321" y="1385208"/>
            <a:ext cx="6174007" cy="4742120"/>
          </a:xfrm>
          <a:prstGeom prst="roundRect">
            <a:avLst/>
          </a:prstGeom>
          <a:solidFill>
            <a:schemeClr val="bg1">
              <a:lumMod val="85000"/>
            </a:schemeClr>
          </a:solidFill>
          <a:ln>
            <a:solidFill>
              <a:schemeClr val="bg1">
                <a:lumMod val="85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lvl="0" algn="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endParaRPr lang="de-DE" sz="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6" name="Gerade Verbindung mit Pfeil 5"/>
          <p:cNvCxnSpPr/>
          <p:nvPr/>
        </p:nvCxnSpPr>
        <p:spPr bwMode="auto">
          <a:xfrm>
            <a:off x="4447630" y="1528340"/>
            <a:ext cx="1" cy="436245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7" name="Gerade Verbindung mit Pfeil 6"/>
          <p:cNvCxnSpPr/>
          <p:nvPr/>
        </p:nvCxnSpPr>
        <p:spPr bwMode="auto">
          <a:xfrm>
            <a:off x="1913979" y="3696498"/>
            <a:ext cx="5114926"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11" name="Textfeld 10"/>
          <p:cNvSpPr txBox="1"/>
          <p:nvPr/>
        </p:nvSpPr>
        <p:spPr>
          <a:xfrm>
            <a:off x="2199728" y="3376249"/>
            <a:ext cx="2047875" cy="276999"/>
          </a:xfrm>
          <a:prstGeom prst="rect">
            <a:avLst/>
          </a:prstGeom>
          <a:noFill/>
        </p:spPr>
        <p:txBody>
          <a:bodyPr wrap="square" rtlCol="0">
            <a:spAutoFit/>
          </a:bodyPr>
          <a:lstStyle/>
          <a:p>
            <a:pPr algn="ctr"/>
            <a:r>
              <a:rPr lang="de-DE" sz="1200" dirty="0" smtClean="0">
                <a:latin typeface="Verdana" panose="020B0604030504040204" pitchFamily="34" charset="0"/>
                <a:ea typeface="Verdana" panose="020B0604030504040204" pitchFamily="34" charset="0"/>
                <a:cs typeface="Verdana" panose="020B0604030504040204" pitchFamily="34" charset="0"/>
              </a:rPr>
              <a:t>Formal </a:t>
            </a:r>
            <a:r>
              <a:rPr lang="de-DE" sz="1200" dirty="0" err="1" smtClean="0">
                <a:latin typeface="Verdana" panose="020B0604030504040204" pitchFamily="34" charset="0"/>
                <a:ea typeface="Verdana" panose="020B0604030504040204" pitchFamily="34" charset="0"/>
                <a:cs typeface="Verdana" panose="020B0604030504040204" pitchFamily="34" charset="0"/>
              </a:rPr>
              <a:t>board</a:t>
            </a:r>
            <a:endParaRPr lang="de-DE" sz="12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12" name="Textfeld 11"/>
          <p:cNvSpPr txBox="1"/>
          <p:nvPr/>
        </p:nvSpPr>
        <p:spPr>
          <a:xfrm>
            <a:off x="2290217" y="3729836"/>
            <a:ext cx="2047875" cy="276999"/>
          </a:xfrm>
          <a:prstGeom prst="rect">
            <a:avLst/>
          </a:prstGeom>
          <a:noFill/>
        </p:spPr>
        <p:txBody>
          <a:bodyPr wrap="square" rtlCol="0">
            <a:spAutoFit/>
          </a:bodyPr>
          <a:lstStyle/>
          <a:p>
            <a:r>
              <a:rPr lang="de-DE" sz="1200" dirty="0" smtClean="0">
                <a:latin typeface="Verdana" panose="020B0604030504040204" pitchFamily="34" charset="0"/>
                <a:ea typeface="Verdana" panose="020B0604030504040204" pitchFamily="34" charset="0"/>
                <a:cs typeface="Verdana" panose="020B0604030504040204" pitchFamily="34" charset="0"/>
              </a:rPr>
              <a:t>Professional </a:t>
            </a:r>
            <a:r>
              <a:rPr lang="de-DE" sz="1200" dirty="0" err="1" smtClean="0">
                <a:latin typeface="Verdana" panose="020B0604030504040204" pitchFamily="34" charset="0"/>
                <a:ea typeface="Verdana" panose="020B0604030504040204" pitchFamily="34" charset="0"/>
                <a:cs typeface="Verdana" panose="020B0604030504040204" pitchFamily="34" charset="0"/>
              </a:rPr>
              <a:t>chimneys</a:t>
            </a:r>
            <a:endParaRPr lang="de-DE" sz="12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13" name="Textfeld 12"/>
          <p:cNvSpPr txBox="1"/>
          <p:nvPr/>
        </p:nvSpPr>
        <p:spPr>
          <a:xfrm>
            <a:off x="4623843" y="3385774"/>
            <a:ext cx="2200275" cy="276999"/>
          </a:xfrm>
          <a:prstGeom prst="rect">
            <a:avLst/>
          </a:prstGeom>
          <a:noFill/>
        </p:spPr>
        <p:txBody>
          <a:bodyPr wrap="square" rtlCol="0">
            <a:spAutoFit/>
          </a:bodyPr>
          <a:lstStyle/>
          <a:p>
            <a:r>
              <a:rPr lang="de-DE" sz="1200" dirty="0" smtClean="0">
                <a:latin typeface="Verdana" panose="020B0604030504040204" pitchFamily="34" charset="0"/>
                <a:ea typeface="Verdana" panose="020B0604030504040204" pitchFamily="34" charset="0"/>
                <a:cs typeface="Verdana" panose="020B0604030504040204" pitchFamily="34" charset="0"/>
              </a:rPr>
              <a:t>Administrative </a:t>
            </a:r>
            <a:r>
              <a:rPr lang="de-DE" sz="1200" dirty="0" err="1" smtClean="0">
                <a:latin typeface="Verdana" panose="020B0604030504040204" pitchFamily="34" charset="0"/>
                <a:ea typeface="Verdana" panose="020B0604030504040204" pitchFamily="34" charset="0"/>
                <a:cs typeface="Verdana" panose="020B0604030504040204" pitchFamily="34" charset="0"/>
              </a:rPr>
              <a:t>hierarchy</a:t>
            </a:r>
            <a:endParaRPr lang="de-DE" sz="12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14" name="Textfeld 13"/>
          <p:cNvSpPr txBox="1"/>
          <p:nvPr/>
        </p:nvSpPr>
        <p:spPr>
          <a:xfrm>
            <a:off x="4647655" y="3748885"/>
            <a:ext cx="2047875" cy="276999"/>
          </a:xfrm>
          <a:prstGeom prst="rect">
            <a:avLst/>
          </a:prstGeom>
          <a:noFill/>
        </p:spPr>
        <p:txBody>
          <a:bodyPr wrap="square" rtlCol="0">
            <a:spAutoFit/>
          </a:bodyPr>
          <a:lstStyle/>
          <a:p>
            <a:pPr algn="ctr"/>
            <a:r>
              <a:rPr lang="de-DE" sz="1200" dirty="0" smtClean="0">
                <a:latin typeface="Verdana" panose="020B0604030504040204" pitchFamily="34" charset="0"/>
                <a:ea typeface="Verdana" panose="020B0604030504040204" pitchFamily="34" charset="0"/>
                <a:cs typeface="Verdana" panose="020B0604030504040204" pitchFamily="34" charset="0"/>
              </a:rPr>
              <a:t>Operating </a:t>
            </a:r>
            <a:r>
              <a:rPr lang="de-DE" sz="1200" dirty="0" err="1" smtClean="0">
                <a:latin typeface="Verdana" panose="020B0604030504040204" pitchFamily="34" charset="0"/>
                <a:ea typeface="Verdana" panose="020B0604030504040204" pitchFamily="34" charset="0"/>
                <a:cs typeface="Verdana" panose="020B0604030504040204" pitchFamily="34" charset="0"/>
              </a:rPr>
              <a:t>workflow</a:t>
            </a:r>
            <a:endParaRPr lang="de-DE" sz="1200" dirty="0" smtClean="0">
              <a:latin typeface="Verdana" panose="020B0604030504040204" pitchFamily="34" charset="0"/>
              <a:ea typeface="Verdana" panose="020B0604030504040204" pitchFamily="34" charset="0"/>
              <a:cs typeface="Verdana" panose="020B0604030504040204" pitchFamily="34" charset="0"/>
            </a:endParaRPr>
          </a:p>
        </p:txBody>
      </p:sp>
      <p:cxnSp>
        <p:nvCxnSpPr>
          <p:cNvPr id="32" name="Gerade Verbindung mit Pfeil 31"/>
          <p:cNvCxnSpPr/>
          <p:nvPr/>
        </p:nvCxnSpPr>
        <p:spPr bwMode="auto">
          <a:xfrm>
            <a:off x="5723981" y="2571329"/>
            <a:ext cx="0" cy="557213"/>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5" name="Gerade Verbindung 34"/>
          <p:cNvCxnSpPr/>
          <p:nvPr/>
        </p:nvCxnSpPr>
        <p:spPr bwMode="auto">
          <a:xfrm>
            <a:off x="5723981" y="2571329"/>
            <a:ext cx="619124"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7" name="Gerade Verbindung mit Pfeil 36"/>
          <p:cNvCxnSpPr/>
          <p:nvPr/>
        </p:nvCxnSpPr>
        <p:spPr bwMode="auto">
          <a:xfrm>
            <a:off x="6343105" y="2571329"/>
            <a:ext cx="0" cy="557213"/>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9" name="Gerade Verbindung 38"/>
          <p:cNvCxnSpPr/>
          <p:nvPr/>
        </p:nvCxnSpPr>
        <p:spPr bwMode="auto">
          <a:xfrm>
            <a:off x="5723981" y="2276049"/>
            <a:ext cx="0" cy="29528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4" name="Gerade Verbindung 43"/>
          <p:cNvCxnSpPr/>
          <p:nvPr/>
        </p:nvCxnSpPr>
        <p:spPr bwMode="auto">
          <a:xfrm>
            <a:off x="5104857" y="2571329"/>
            <a:ext cx="619124"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5" name="Gerade Verbindung mit Pfeil 44"/>
          <p:cNvCxnSpPr/>
          <p:nvPr/>
        </p:nvCxnSpPr>
        <p:spPr bwMode="auto">
          <a:xfrm>
            <a:off x="5104857" y="2571329"/>
            <a:ext cx="0" cy="557213"/>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7" name="Textfeld 46"/>
          <p:cNvSpPr txBox="1"/>
          <p:nvPr/>
        </p:nvSpPr>
        <p:spPr>
          <a:xfrm>
            <a:off x="4661943" y="1768806"/>
            <a:ext cx="2200275"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1600" dirty="0">
                <a:latin typeface="Verdana" panose="020B0604030504040204" pitchFamily="34" charset="0"/>
                <a:ea typeface="Verdana" panose="020B0604030504040204" pitchFamily="34" charset="0"/>
                <a:cs typeface="Verdana" panose="020B0604030504040204" pitchFamily="34" charset="0"/>
              </a:rPr>
              <a:t>C</a:t>
            </a:r>
            <a:r>
              <a:rPr lang="de-DE" sz="1600" dirty="0" smtClean="0">
                <a:latin typeface="Verdana" panose="020B0604030504040204" pitchFamily="34" charset="0"/>
                <a:ea typeface="Verdana" panose="020B0604030504040204" pitchFamily="34" charset="0"/>
                <a:cs typeface="Verdana" panose="020B0604030504040204" pitchFamily="34" charset="0"/>
              </a:rPr>
              <a:t>ontrol</a:t>
            </a:r>
          </a:p>
        </p:txBody>
      </p:sp>
      <p:cxnSp>
        <p:nvCxnSpPr>
          <p:cNvPr id="49" name="Gerade Verbindung 48"/>
          <p:cNvCxnSpPr/>
          <p:nvPr/>
        </p:nvCxnSpPr>
        <p:spPr bwMode="auto">
          <a:xfrm>
            <a:off x="2523580" y="4242965"/>
            <a:ext cx="0" cy="89535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5" name="Gerade Verbindung mit Pfeil 54"/>
          <p:cNvCxnSpPr/>
          <p:nvPr/>
        </p:nvCxnSpPr>
        <p:spPr bwMode="auto">
          <a:xfrm>
            <a:off x="2714080" y="4462040"/>
            <a:ext cx="0" cy="47625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62" name="Gerade Verbindung 61"/>
          <p:cNvCxnSpPr/>
          <p:nvPr/>
        </p:nvCxnSpPr>
        <p:spPr bwMode="auto">
          <a:xfrm>
            <a:off x="2876005" y="4242965"/>
            <a:ext cx="0" cy="89535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63" name="Gerade Verbindung mit Pfeil 62"/>
          <p:cNvCxnSpPr/>
          <p:nvPr/>
        </p:nvCxnSpPr>
        <p:spPr bwMode="auto">
          <a:xfrm>
            <a:off x="3066505" y="4462040"/>
            <a:ext cx="0" cy="47625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64" name="Gerade Verbindung 63"/>
          <p:cNvCxnSpPr/>
          <p:nvPr/>
        </p:nvCxnSpPr>
        <p:spPr bwMode="auto">
          <a:xfrm>
            <a:off x="3218905" y="4240133"/>
            <a:ext cx="0" cy="89535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65" name="Gerade Verbindung mit Pfeil 64"/>
          <p:cNvCxnSpPr/>
          <p:nvPr/>
        </p:nvCxnSpPr>
        <p:spPr bwMode="auto">
          <a:xfrm>
            <a:off x="3409405" y="4471565"/>
            <a:ext cx="0" cy="47625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66" name="Gerade Verbindung 65"/>
          <p:cNvCxnSpPr/>
          <p:nvPr/>
        </p:nvCxnSpPr>
        <p:spPr bwMode="auto">
          <a:xfrm>
            <a:off x="3561805" y="4247084"/>
            <a:ext cx="0" cy="89535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67" name="Gerade Verbindung mit Pfeil 66"/>
          <p:cNvCxnSpPr/>
          <p:nvPr/>
        </p:nvCxnSpPr>
        <p:spPr bwMode="auto">
          <a:xfrm>
            <a:off x="3752305" y="4462040"/>
            <a:ext cx="0" cy="47625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68" name="Gerade Verbindung 67"/>
          <p:cNvCxnSpPr/>
          <p:nvPr/>
        </p:nvCxnSpPr>
        <p:spPr bwMode="auto">
          <a:xfrm>
            <a:off x="3895180" y="4247084"/>
            <a:ext cx="0" cy="89535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69" name="Textfeld 68"/>
          <p:cNvSpPr txBox="1"/>
          <p:nvPr/>
        </p:nvSpPr>
        <p:spPr>
          <a:xfrm>
            <a:off x="2009227" y="5354440"/>
            <a:ext cx="2200275"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1600" dirty="0" err="1" smtClean="0">
                <a:latin typeface="Verdana" panose="020B0604030504040204" pitchFamily="34" charset="0"/>
                <a:ea typeface="Verdana" panose="020B0604030504040204" pitchFamily="34" charset="0"/>
                <a:cs typeface="Verdana" panose="020B0604030504040204" pitchFamily="34" charset="0"/>
              </a:rPr>
              <a:t>Cure</a:t>
            </a:r>
            <a:endParaRPr lang="de-DE" sz="16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70" name="Rechteck 69"/>
          <p:cNvSpPr/>
          <p:nvPr/>
        </p:nvSpPr>
        <p:spPr bwMode="auto">
          <a:xfrm>
            <a:off x="2628355" y="2533229"/>
            <a:ext cx="1181100" cy="476250"/>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71" name="Ellipse 70"/>
          <p:cNvSpPr/>
          <p:nvPr/>
        </p:nvSpPr>
        <p:spPr bwMode="auto">
          <a:xfrm>
            <a:off x="2714079" y="2318912"/>
            <a:ext cx="161925" cy="161925"/>
          </a:xfrm>
          <a:prstGeom prst="ellipse">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72" name="Ellipse 71"/>
          <p:cNvSpPr/>
          <p:nvPr/>
        </p:nvSpPr>
        <p:spPr bwMode="auto">
          <a:xfrm>
            <a:off x="3056980" y="2318912"/>
            <a:ext cx="161925" cy="161925"/>
          </a:xfrm>
          <a:prstGeom prst="ellipse">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73" name="Ellipse 72"/>
          <p:cNvSpPr/>
          <p:nvPr/>
        </p:nvSpPr>
        <p:spPr bwMode="auto">
          <a:xfrm>
            <a:off x="3395117" y="2318912"/>
            <a:ext cx="161925" cy="161925"/>
          </a:xfrm>
          <a:prstGeom prst="ellipse">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74" name="Ellipse 73"/>
          <p:cNvSpPr/>
          <p:nvPr/>
        </p:nvSpPr>
        <p:spPr bwMode="auto">
          <a:xfrm>
            <a:off x="2733128" y="3066634"/>
            <a:ext cx="161925" cy="161925"/>
          </a:xfrm>
          <a:prstGeom prst="ellipse">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75" name="Ellipse 74"/>
          <p:cNvSpPr/>
          <p:nvPr/>
        </p:nvSpPr>
        <p:spPr bwMode="auto">
          <a:xfrm>
            <a:off x="3076029" y="3066634"/>
            <a:ext cx="161925" cy="161925"/>
          </a:xfrm>
          <a:prstGeom prst="ellipse">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76" name="Ellipse 75"/>
          <p:cNvSpPr/>
          <p:nvPr/>
        </p:nvSpPr>
        <p:spPr bwMode="auto">
          <a:xfrm>
            <a:off x="3414166" y="3066634"/>
            <a:ext cx="161925" cy="161925"/>
          </a:xfrm>
          <a:prstGeom prst="ellipse">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77" name="Ellipse 76"/>
          <p:cNvSpPr/>
          <p:nvPr/>
        </p:nvSpPr>
        <p:spPr bwMode="auto">
          <a:xfrm>
            <a:off x="3895180" y="2690391"/>
            <a:ext cx="161925" cy="161925"/>
          </a:xfrm>
          <a:prstGeom prst="ellipse">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78" name="Textfeld 77"/>
          <p:cNvSpPr txBox="1"/>
          <p:nvPr/>
        </p:nvSpPr>
        <p:spPr>
          <a:xfrm>
            <a:off x="2009227" y="1768750"/>
            <a:ext cx="2200275"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1600" dirty="0" smtClean="0">
                <a:latin typeface="Verdana" panose="020B0604030504040204" pitchFamily="34" charset="0"/>
                <a:ea typeface="Verdana" panose="020B0604030504040204" pitchFamily="34" charset="0"/>
                <a:cs typeface="Verdana" panose="020B0604030504040204" pitchFamily="34" charset="0"/>
              </a:rPr>
              <a:t>Community</a:t>
            </a:r>
          </a:p>
        </p:txBody>
      </p:sp>
      <p:sp>
        <p:nvSpPr>
          <p:cNvPr id="79" name="Rechteck 78"/>
          <p:cNvSpPr/>
          <p:nvPr/>
        </p:nvSpPr>
        <p:spPr bwMode="auto">
          <a:xfrm>
            <a:off x="5228682" y="4462040"/>
            <a:ext cx="1066800" cy="361950"/>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96" name="Nach links gekrümmter Pfeil 95"/>
          <p:cNvSpPr/>
          <p:nvPr/>
        </p:nvSpPr>
        <p:spPr bwMode="auto">
          <a:xfrm>
            <a:off x="6157369" y="4271539"/>
            <a:ext cx="538162" cy="828675"/>
          </a:xfrm>
          <a:prstGeom prst="curvedLeftArrow">
            <a:avLst>
              <a:gd name="adj1" fmla="val 0"/>
              <a:gd name="adj2" fmla="val 33952"/>
              <a:gd name="adj3" fmla="val 36921"/>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97" name="Nach links gekrümmter Pfeil 96"/>
          <p:cNvSpPr/>
          <p:nvPr/>
        </p:nvSpPr>
        <p:spPr bwMode="auto">
          <a:xfrm rot="10800000">
            <a:off x="4895304" y="4128663"/>
            <a:ext cx="528633" cy="885825"/>
          </a:xfrm>
          <a:prstGeom prst="curvedLeftArrow">
            <a:avLst>
              <a:gd name="adj1" fmla="val 0"/>
              <a:gd name="adj2" fmla="val 33952"/>
              <a:gd name="adj3" fmla="val 36921"/>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98" name="Textfeld 97"/>
          <p:cNvSpPr txBox="1"/>
          <p:nvPr/>
        </p:nvSpPr>
        <p:spPr>
          <a:xfrm>
            <a:off x="4661943" y="5357014"/>
            <a:ext cx="2200276"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1600" dirty="0" smtClean="0">
                <a:latin typeface="Verdana" panose="020B0604030504040204" pitchFamily="34" charset="0"/>
                <a:ea typeface="Verdana" panose="020B0604030504040204" pitchFamily="34" charset="0"/>
                <a:cs typeface="Verdana" panose="020B0604030504040204" pitchFamily="34" charset="0"/>
              </a:rPr>
              <a:t>Care</a:t>
            </a:r>
          </a:p>
        </p:txBody>
      </p:sp>
      <p:sp>
        <p:nvSpPr>
          <p:cNvPr id="40" name="Rectangle 4"/>
          <p:cNvSpPr>
            <a:spLocks noChangeArrowheads="1"/>
          </p:cNvSpPr>
          <p:nvPr/>
        </p:nvSpPr>
        <p:spPr bwMode="auto">
          <a:xfrm>
            <a:off x="4788024" y="6127328"/>
            <a:ext cx="4267200" cy="307777"/>
          </a:xfrm>
          <a:prstGeom prst="rect">
            <a:avLst/>
          </a:prstGeom>
          <a:noFill/>
          <a:ln w="9525">
            <a:noFill/>
            <a:miter lim="800000"/>
            <a:headEnd/>
            <a:tailEnd/>
          </a:ln>
        </p:spPr>
        <p:txBody>
          <a:bodyPr anchor="ctr">
            <a:spAutoFit/>
          </a:bodyPr>
          <a:lstStyle/>
          <a:p>
            <a:pPr algn="r" eaLnBrk="0" hangingPunct="0"/>
            <a:r>
              <a:rPr kumimoji="0" lang="de-DE" sz="1400" dirty="0" err="1">
                <a:latin typeface="Arial" charset="0"/>
              </a:rPr>
              <a:t>Adapted</a:t>
            </a:r>
            <a:r>
              <a:rPr kumimoji="0" lang="de-DE" sz="1400" dirty="0">
                <a:latin typeface="Arial" charset="0"/>
              </a:rPr>
              <a:t> </a:t>
            </a:r>
            <a:r>
              <a:rPr kumimoji="0" lang="de-DE" sz="1400" dirty="0" err="1">
                <a:latin typeface="Arial" charset="0"/>
              </a:rPr>
              <a:t>from</a:t>
            </a:r>
            <a:r>
              <a:rPr kumimoji="0" lang="de-DE" sz="1400" dirty="0">
                <a:latin typeface="Arial" charset="0"/>
              </a:rPr>
              <a:t> </a:t>
            </a:r>
            <a:r>
              <a:rPr kumimoji="0" lang="de-DE" sz="1400" dirty="0" err="1">
                <a:latin typeface="Arial" charset="0"/>
              </a:rPr>
              <a:t>Glouberman</a:t>
            </a:r>
            <a:r>
              <a:rPr kumimoji="0" lang="de-DE" sz="1400" dirty="0">
                <a:latin typeface="Arial" charset="0"/>
              </a:rPr>
              <a:t>/</a:t>
            </a:r>
            <a:r>
              <a:rPr kumimoji="0" lang="de-DE" sz="1400" dirty="0" err="1">
                <a:latin typeface="Arial" charset="0"/>
              </a:rPr>
              <a:t>Mintzberg</a:t>
            </a:r>
            <a:r>
              <a:rPr kumimoji="0" lang="de-DE" sz="1400" dirty="0">
                <a:latin typeface="Arial" charset="0"/>
              </a:rPr>
              <a:t> 2001</a:t>
            </a:r>
          </a:p>
        </p:txBody>
      </p:sp>
      <p:sp>
        <p:nvSpPr>
          <p:cNvPr id="41" name="Titel 1"/>
          <p:cNvSpPr txBox="1">
            <a:spLocks/>
          </p:cNvSpPr>
          <p:nvPr/>
        </p:nvSpPr>
        <p:spPr>
          <a:xfrm>
            <a:off x="2339752" y="255786"/>
            <a:ext cx="4608512" cy="7969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rgbClr val="0070C0"/>
                </a:solidFill>
                <a:latin typeface="+mj-lt"/>
                <a:ea typeface="+mj-ea"/>
                <a:cs typeface="+mj-cs"/>
              </a:defRPr>
            </a:lvl1pPr>
          </a:lstStyle>
          <a:p>
            <a:pPr algn="ctr"/>
            <a:endParaRPr lang="de-DE" dirty="0"/>
          </a:p>
        </p:txBody>
      </p:sp>
      <p:sp>
        <p:nvSpPr>
          <p:cNvPr id="2" name="Titel 1"/>
          <p:cNvSpPr>
            <a:spLocks noGrp="1"/>
          </p:cNvSpPr>
          <p:nvPr>
            <p:ph type="title"/>
          </p:nvPr>
        </p:nvSpPr>
        <p:spPr/>
        <p:txBody>
          <a:bodyPr>
            <a:normAutofit/>
          </a:bodyPr>
          <a:lstStyle/>
          <a:p>
            <a:r>
              <a:rPr lang="de-DE" dirty="0" smtClean="0"/>
              <a:t>Different </a:t>
            </a:r>
            <a:r>
              <a:rPr lang="de-DE" dirty="0" err="1" smtClean="0"/>
              <a:t>cultures</a:t>
            </a:r>
            <a:r>
              <a:rPr lang="de-DE" dirty="0" smtClean="0"/>
              <a:t>, </a:t>
            </a:r>
            <a:r>
              <a:rPr lang="de-DE" dirty="0" err="1" smtClean="0"/>
              <a:t>organisations</a:t>
            </a:r>
            <a:r>
              <a:rPr lang="de-DE" dirty="0" smtClean="0"/>
              <a:t> </a:t>
            </a:r>
            <a:r>
              <a:rPr lang="de-DE" dirty="0" err="1" smtClean="0"/>
              <a:t>and</a:t>
            </a:r>
            <a:r>
              <a:rPr lang="de-DE" dirty="0" smtClean="0"/>
              <a:t> </a:t>
            </a:r>
            <a:r>
              <a:rPr lang="de-DE" dirty="0" err="1" smtClean="0"/>
              <a:t>work</a:t>
            </a:r>
            <a:r>
              <a:rPr lang="de-DE" dirty="0" smtClean="0"/>
              <a:t> </a:t>
            </a:r>
            <a:r>
              <a:rPr lang="de-DE" dirty="0" err="1" smtClean="0"/>
              <a:t>ethics</a:t>
            </a:r>
            <a:endParaRPr lang="de-DE" dirty="0"/>
          </a:p>
        </p:txBody>
      </p:sp>
    </p:spTree>
    <p:extLst>
      <p:ext uri="{BB962C8B-B14F-4D97-AF65-F5344CB8AC3E}">
        <p14:creationId xmlns:p14="http://schemas.microsoft.com/office/powerpoint/2010/main" val="90060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143636" y="188640"/>
            <a:ext cx="9287636" cy="69585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457200" y="1340768"/>
            <a:ext cx="40386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400" dirty="0" smtClean="0"/>
              <a:t>Common goals</a:t>
            </a:r>
          </a:p>
          <a:p>
            <a:r>
              <a:rPr lang="en-GB" sz="2400" dirty="0" smtClean="0"/>
              <a:t>Consistent leadership</a:t>
            </a:r>
          </a:p>
          <a:p>
            <a:r>
              <a:rPr lang="en-GB" sz="2400" dirty="0" smtClean="0"/>
              <a:t>Engagement – of professionals and communities</a:t>
            </a:r>
          </a:p>
          <a:p>
            <a:r>
              <a:rPr lang="en-GB" sz="2400" dirty="0" smtClean="0"/>
              <a:t>Quality improvement, not cost containment</a:t>
            </a:r>
          </a:p>
          <a:p>
            <a:r>
              <a:rPr lang="en-GB" sz="2400" dirty="0" smtClean="0"/>
              <a:t>Developing skills and capacity</a:t>
            </a:r>
          </a:p>
          <a:p>
            <a:r>
              <a:rPr lang="en-GB" sz="2400" dirty="0" smtClean="0"/>
              <a:t>Robust primary care – Pegasus Health</a:t>
            </a:r>
          </a:p>
        </p:txBody>
      </p:sp>
      <p:sp>
        <p:nvSpPr>
          <p:cNvPr id="6" name="Content Placeholder 3"/>
          <p:cNvSpPr txBox="1">
            <a:spLocks/>
          </p:cNvSpPr>
          <p:nvPr/>
        </p:nvSpPr>
        <p:spPr>
          <a:xfrm>
            <a:off x="4572000" y="1340768"/>
            <a:ext cx="4388296" cy="452596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400" dirty="0" smtClean="0"/>
              <a:t>Focus on care transitions</a:t>
            </a:r>
          </a:p>
          <a:p>
            <a:r>
              <a:rPr lang="en-GB" sz="2400" dirty="0" smtClean="0"/>
              <a:t>Focus on care at home</a:t>
            </a:r>
          </a:p>
          <a:p>
            <a:r>
              <a:rPr lang="en-GB" sz="2400" dirty="0" smtClean="0"/>
              <a:t>Information systems to support communication and used to drive quality improvement</a:t>
            </a:r>
          </a:p>
          <a:p>
            <a:r>
              <a:rPr lang="en-GB" sz="2400" dirty="0" smtClean="0"/>
              <a:t>Effective learning strategies</a:t>
            </a:r>
          </a:p>
          <a:p>
            <a:r>
              <a:rPr lang="en-GB" sz="2400" dirty="0" smtClean="0"/>
              <a:t>Long-term view</a:t>
            </a:r>
          </a:p>
          <a:p>
            <a:r>
              <a:rPr lang="en-GB" sz="2400" dirty="0" smtClean="0"/>
              <a:t>Professional cultures that support team work</a:t>
            </a:r>
          </a:p>
          <a:p>
            <a:pPr lvl="1"/>
            <a:r>
              <a:rPr lang="en-GB" sz="2400" dirty="0" smtClean="0"/>
              <a:t>“One System, One Budget”</a:t>
            </a:r>
            <a:endParaRPr lang="en-GB" sz="2400" dirty="0"/>
          </a:p>
        </p:txBody>
      </p:sp>
      <p:sp>
        <p:nvSpPr>
          <p:cNvPr id="7" name="TextBox 6"/>
          <p:cNvSpPr txBox="1"/>
          <p:nvPr/>
        </p:nvSpPr>
        <p:spPr>
          <a:xfrm>
            <a:off x="107504" y="6187410"/>
            <a:ext cx="7487096" cy="276999"/>
          </a:xfrm>
          <a:prstGeom prst="rect">
            <a:avLst/>
          </a:prstGeom>
          <a:noFill/>
        </p:spPr>
        <p:txBody>
          <a:bodyPr wrap="square" rtlCol="0">
            <a:spAutoFit/>
          </a:bodyPr>
          <a:lstStyle/>
          <a:p>
            <a:r>
              <a:rPr lang="en-GB" sz="1200" dirty="0" smtClean="0"/>
              <a:t>Timmins &amp; Ham, </a:t>
            </a:r>
            <a:r>
              <a:rPr lang="en-GB" sz="1200" dirty="0"/>
              <a:t>2013 - http://www.kingsfund.org.uk/publications/quest-integrated-health-and-social-care </a:t>
            </a:r>
          </a:p>
        </p:txBody>
      </p:sp>
      <p:sp>
        <p:nvSpPr>
          <p:cNvPr id="2" name="Title 1"/>
          <p:cNvSpPr>
            <a:spLocks noGrp="1"/>
          </p:cNvSpPr>
          <p:nvPr>
            <p:ph type="title" idx="4294967295"/>
          </p:nvPr>
        </p:nvSpPr>
        <p:spPr>
          <a:xfrm>
            <a:off x="0" y="114300"/>
            <a:ext cx="6330950" cy="949325"/>
          </a:xfrm>
        </p:spPr>
        <p:txBody>
          <a:bodyPr>
            <a:normAutofit/>
          </a:bodyPr>
          <a:lstStyle/>
          <a:p>
            <a:r>
              <a:rPr lang="en-US" dirty="0">
                <a:solidFill>
                  <a:schemeClr val="accent1"/>
                </a:solidFill>
              </a:rPr>
              <a:t>Changing cultures and strengthening competencies in Canterbury, </a:t>
            </a:r>
            <a:r>
              <a:rPr lang="en-US" dirty="0" smtClean="0">
                <a:solidFill>
                  <a:schemeClr val="accent1"/>
                </a:solidFill>
              </a:rPr>
              <a:t>NZ</a:t>
            </a:r>
            <a:endParaRPr lang="en-US" dirty="0">
              <a:solidFill>
                <a:schemeClr val="accent1"/>
              </a:solidFill>
            </a:endParaRPr>
          </a:p>
        </p:txBody>
      </p:sp>
    </p:spTree>
    <p:extLst>
      <p:ext uri="{BB962C8B-B14F-4D97-AF65-F5344CB8AC3E}">
        <p14:creationId xmlns:p14="http://schemas.microsoft.com/office/powerpoint/2010/main" val="7877165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pPr eaLnBrk="1" hangingPunct="1">
              <a:defRPr/>
            </a:pPr>
            <a:r>
              <a:rPr lang="en-GB" altLang="en-US" dirty="0" smtClean="0">
                <a:latin typeface="+mn-lt"/>
              </a:rPr>
              <a:t>Setting the level of integration against user need to optimise care </a:t>
            </a:r>
          </a:p>
        </p:txBody>
      </p:sp>
      <p:pic>
        <p:nvPicPr>
          <p:cNvPr id="399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08" y="1515064"/>
            <a:ext cx="7848600"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4"/>
          <p:cNvSpPr txBox="1">
            <a:spLocks noChangeArrowheads="1"/>
          </p:cNvSpPr>
          <p:nvPr/>
        </p:nvSpPr>
        <p:spPr bwMode="auto">
          <a:xfrm>
            <a:off x="4129089" y="6186289"/>
            <a:ext cx="49095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2"/>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2"/>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2"/>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2"/>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2"/>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2"/>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2"/>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2"/>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2"/>
                </a:solidFill>
                <a:latin typeface="Calibri" panose="020F0502020204030204" pitchFamily="34" charset="0"/>
              </a:defRPr>
            </a:lvl9pPr>
          </a:lstStyle>
          <a:p>
            <a:pPr algn="r" eaLnBrk="1" hangingPunct="1">
              <a:spcBef>
                <a:spcPct val="50000"/>
              </a:spcBef>
              <a:buFontTx/>
              <a:buNone/>
            </a:pPr>
            <a:r>
              <a:rPr lang="en-GB" altLang="en-US" sz="1400" b="0" i="1">
                <a:solidFill>
                  <a:schemeClr val="tx1"/>
                </a:solidFill>
                <a:latin typeface="Arial" panose="020B0604020202020204" pitchFamily="34" charset="0"/>
                <a:ea typeface="Calibri" panose="020F0502020204030204" pitchFamily="34" charset="0"/>
                <a:cs typeface="Calibri" panose="020F0502020204030204" pitchFamily="34" charset="0"/>
              </a:rPr>
              <a:t>Source: </a:t>
            </a:r>
            <a:r>
              <a:rPr lang="en-GB" altLang="en-US" sz="1400" b="0">
                <a:solidFill>
                  <a:schemeClr val="tx1"/>
                </a:solidFill>
                <a:latin typeface="Arial" panose="020B0604020202020204" pitchFamily="34" charset="0"/>
                <a:ea typeface="Calibri" panose="020F0502020204030204" pitchFamily="34" charset="0"/>
                <a:cs typeface="Calibri" panose="020F0502020204030204" pitchFamily="34" charset="0"/>
              </a:rPr>
              <a:t>adapted from </a:t>
            </a:r>
            <a:r>
              <a:rPr lang="en-GB" altLang="en-US" sz="1400" b="0" dirty="0" err="1">
                <a:solidFill>
                  <a:schemeClr val="tx1"/>
                </a:solidFill>
                <a:latin typeface="Arial" panose="020B0604020202020204" pitchFamily="34" charset="0"/>
                <a:ea typeface="Calibri" panose="020F0502020204030204" pitchFamily="34" charset="0"/>
                <a:cs typeface="Calibri" panose="020F0502020204030204" pitchFamily="34" charset="0"/>
              </a:rPr>
              <a:t>Leutz</a:t>
            </a:r>
            <a:r>
              <a:rPr lang="en-GB" altLang="en-US" sz="1400" b="0" dirty="0">
                <a:solidFill>
                  <a:schemeClr val="tx1"/>
                </a:solidFill>
                <a:latin typeface="Arial" panose="020B0604020202020204" pitchFamily="34" charset="0"/>
                <a:ea typeface="Calibri" panose="020F0502020204030204" pitchFamily="34" charset="0"/>
                <a:cs typeface="Calibri" panose="020F0502020204030204" pitchFamily="34" charset="0"/>
              </a:rPr>
              <a:t> 1999 in Nolte &amp; McKee (2008)</a:t>
            </a:r>
          </a:p>
        </p:txBody>
      </p:sp>
    </p:spTree>
    <p:extLst>
      <p:ext uri="{BB962C8B-B14F-4D97-AF65-F5344CB8AC3E}">
        <p14:creationId xmlns:p14="http://schemas.microsoft.com/office/powerpoint/2010/main" val="15561357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3677622" y="2725488"/>
            <a:ext cx="5336892" cy="3861048"/>
          </a:xfrm>
          <a:prstGeom prst="rect">
            <a:avLst/>
          </a:prstGeom>
        </p:spPr>
      </p:pic>
      <p:pic>
        <p:nvPicPr>
          <p:cNvPr id="10" name="Picture 2"/>
          <p:cNvPicPr>
            <a:picLocks noChangeAspect="1" noChangeArrowheads="1"/>
          </p:cNvPicPr>
          <p:nvPr/>
        </p:nvPicPr>
        <p:blipFill>
          <a:blip r:embed="rId3"/>
          <a:srcRect/>
          <a:stretch>
            <a:fillRect/>
          </a:stretch>
        </p:blipFill>
        <p:spPr bwMode="auto">
          <a:xfrm>
            <a:off x="179512" y="1800200"/>
            <a:ext cx="3016143" cy="3501008"/>
          </a:xfrm>
          <a:prstGeom prst="rect">
            <a:avLst/>
          </a:prstGeom>
          <a:noFill/>
          <a:ln w="9525">
            <a:noFill/>
            <a:miter lim="800000"/>
            <a:headEnd/>
            <a:tailEnd/>
          </a:ln>
        </p:spPr>
      </p:pic>
      <p:sp>
        <p:nvSpPr>
          <p:cNvPr id="2" name="Title 1"/>
          <p:cNvSpPr>
            <a:spLocks noGrp="1"/>
          </p:cNvSpPr>
          <p:nvPr>
            <p:ph type="title"/>
          </p:nvPr>
        </p:nvSpPr>
        <p:spPr>
          <a:xfrm>
            <a:off x="1403648" y="692696"/>
            <a:ext cx="8136904" cy="796950"/>
          </a:xfrm>
        </p:spPr>
        <p:txBody>
          <a:bodyPr>
            <a:normAutofit fontScale="90000"/>
          </a:bodyPr>
          <a:lstStyle/>
          <a:p>
            <a:r>
              <a:rPr lang="en-GB" sz="3000" b="1" dirty="0" smtClean="0"/>
              <a:t>Adjusted clinical groups©, Veneto Region, Italy</a:t>
            </a:r>
            <a:endParaRPr lang="en-GB" sz="3000" b="1" dirty="0"/>
          </a:p>
        </p:txBody>
      </p:sp>
      <p:sp>
        <p:nvSpPr>
          <p:cNvPr id="4" name="Content Placeholder 3"/>
          <p:cNvSpPr>
            <a:spLocks noGrp="1"/>
          </p:cNvSpPr>
          <p:nvPr>
            <p:ph sz="half" idx="2"/>
          </p:nvPr>
        </p:nvSpPr>
        <p:spPr>
          <a:xfrm>
            <a:off x="3362960" y="1069304"/>
            <a:ext cx="5472608" cy="2016224"/>
          </a:xfrm>
        </p:spPr>
        <p:txBody>
          <a:bodyPr>
            <a:noAutofit/>
          </a:bodyPr>
          <a:lstStyle/>
          <a:p>
            <a:r>
              <a:rPr lang="en-GB" sz="2000" dirty="0" smtClean="0"/>
              <a:t>Pilot project started in 2012 with 2 local health units, roll-out continued until 2015</a:t>
            </a:r>
          </a:p>
          <a:p>
            <a:r>
              <a:rPr lang="en-GB" sz="2000" dirty="0" smtClean="0"/>
              <a:t>Construction of database, retrospective analysis of population, identification of risk groups and gaps analysis lead to:</a:t>
            </a:r>
          </a:p>
        </p:txBody>
      </p:sp>
      <p:pic>
        <p:nvPicPr>
          <p:cNvPr id="9" name="Picture 1" descr="customLogo"/>
          <p:cNvPicPr>
            <a:picLocks noChangeAspect="1" noChangeArrowheads="1"/>
          </p:cNvPicPr>
          <p:nvPr/>
        </p:nvPicPr>
        <p:blipFill>
          <a:blip r:embed="rId4" cstate="print"/>
          <a:srcRect/>
          <a:stretch>
            <a:fillRect/>
          </a:stretch>
        </p:blipFill>
        <p:spPr bwMode="auto">
          <a:xfrm>
            <a:off x="-180528" y="-27384"/>
            <a:ext cx="4237028" cy="1645243"/>
          </a:xfrm>
          <a:prstGeom prst="rect">
            <a:avLst/>
          </a:prstGeom>
          <a:noFill/>
          <a:ln w="9525">
            <a:noFill/>
            <a:miter lim="800000"/>
            <a:headEnd/>
            <a:tailEnd/>
          </a:ln>
        </p:spPr>
      </p:pic>
      <p:sp>
        <p:nvSpPr>
          <p:cNvPr id="11" name="TextBox 4"/>
          <p:cNvSpPr txBox="1"/>
          <p:nvPr/>
        </p:nvSpPr>
        <p:spPr>
          <a:xfrm>
            <a:off x="-36512" y="5780680"/>
            <a:ext cx="4572000" cy="553998"/>
          </a:xfrm>
          <a:prstGeom prst="rect">
            <a:avLst/>
          </a:prstGeom>
          <a:noFill/>
        </p:spPr>
        <p:txBody>
          <a:bodyPr wrap="square" rtlCol="0">
            <a:spAutoFit/>
          </a:bodyPr>
          <a:lstStyle/>
          <a:p>
            <a:r>
              <a:rPr lang="en-GB" sz="1000" dirty="0"/>
              <a:t>Based on </a:t>
            </a:r>
            <a:r>
              <a:rPr lang="en-GB" sz="1000" dirty="0" err="1"/>
              <a:t>Corti</a:t>
            </a:r>
            <a:r>
              <a:rPr lang="en-GB" sz="1000" dirty="0"/>
              <a:t> </a:t>
            </a:r>
            <a:r>
              <a:rPr lang="en-GB" sz="1000" dirty="0" smtClean="0"/>
              <a:t>MC</a:t>
            </a:r>
            <a:r>
              <a:rPr lang="en-GB" sz="1000" dirty="0"/>
              <a:t>. USING A POPULATION RISK-ADJUSTEMENT TOOL TO INTEGRATE HEALTH SERVICE DELIVERY IN REGIONE </a:t>
            </a:r>
            <a:r>
              <a:rPr lang="en-GB" sz="1000" dirty="0" smtClean="0"/>
              <a:t>VENETO. Presentation during Second CIHSD Technical Meeting of the WHO Regional Office for Europe. Istanbul 2015</a:t>
            </a:r>
            <a:endParaRPr lang="en-GB" sz="1000" dirty="0"/>
          </a:p>
        </p:txBody>
      </p:sp>
      <p:sp>
        <p:nvSpPr>
          <p:cNvPr id="3" name="Textfeld 2"/>
          <p:cNvSpPr txBox="1"/>
          <p:nvPr/>
        </p:nvSpPr>
        <p:spPr>
          <a:xfrm>
            <a:off x="323528" y="5301208"/>
            <a:ext cx="3024336" cy="369332"/>
          </a:xfrm>
          <a:prstGeom prst="rect">
            <a:avLst/>
          </a:prstGeom>
          <a:noFill/>
        </p:spPr>
        <p:txBody>
          <a:bodyPr wrap="square" rtlCol="0">
            <a:spAutoFit/>
          </a:bodyPr>
          <a:lstStyle/>
          <a:p>
            <a:r>
              <a:rPr lang="de-DE" dirty="0" err="1" smtClean="0"/>
              <a:t>Almost</a:t>
            </a:r>
            <a:r>
              <a:rPr lang="de-DE" dirty="0" smtClean="0"/>
              <a:t> 5 </a:t>
            </a:r>
            <a:r>
              <a:rPr lang="de-DE" dirty="0" err="1" smtClean="0"/>
              <a:t>mio</a:t>
            </a:r>
            <a:r>
              <a:rPr lang="de-DE" dirty="0" smtClean="0"/>
              <a:t> </a:t>
            </a:r>
            <a:r>
              <a:rPr lang="de-DE" dirty="0" err="1" smtClean="0"/>
              <a:t>inhabitants</a:t>
            </a:r>
            <a:endParaRPr lang="de-DE" dirty="0"/>
          </a:p>
        </p:txBody>
      </p:sp>
    </p:spTree>
    <p:extLst>
      <p:ext uri="{BB962C8B-B14F-4D97-AF65-F5344CB8AC3E}">
        <p14:creationId xmlns:p14="http://schemas.microsoft.com/office/powerpoint/2010/main" val="175294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7848872" cy="796950"/>
          </a:xfrm>
        </p:spPr>
        <p:txBody>
          <a:bodyPr>
            <a:noAutofit/>
          </a:bodyPr>
          <a:lstStyle/>
          <a:p>
            <a:r>
              <a:rPr lang="en-GB" dirty="0" smtClean="0"/>
              <a:t>Key </a:t>
            </a:r>
            <a:r>
              <a:rPr lang="en-GB" dirty="0"/>
              <a:t>L</a:t>
            </a:r>
            <a:r>
              <a:rPr lang="en-GB" dirty="0" smtClean="0"/>
              <a:t>essons: population health management does not work without data analysis</a:t>
            </a:r>
            <a:endParaRPr lang="en-GB" dirty="0"/>
          </a:p>
        </p:txBody>
      </p:sp>
      <p:pic>
        <p:nvPicPr>
          <p:cNvPr id="46" name="Bild 45"/>
          <p:cNvPicPr>
            <a:picLocks noChangeAspect="1"/>
          </p:cNvPicPr>
          <p:nvPr/>
        </p:nvPicPr>
        <p:blipFill>
          <a:blip r:embed="rId2"/>
          <a:stretch>
            <a:fillRect/>
          </a:stretch>
        </p:blipFill>
        <p:spPr>
          <a:xfrm>
            <a:off x="25400" y="1124744"/>
            <a:ext cx="5626720" cy="3659335"/>
          </a:xfrm>
          <a:prstGeom prst="rect">
            <a:avLst/>
          </a:prstGeom>
        </p:spPr>
      </p:pic>
      <p:pic>
        <p:nvPicPr>
          <p:cNvPr id="48" name="Bild 47"/>
          <p:cNvPicPr>
            <a:picLocks noChangeAspect="1"/>
          </p:cNvPicPr>
          <p:nvPr/>
        </p:nvPicPr>
        <p:blipFill>
          <a:blip r:embed="rId3">
            <a:alphaModFix/>
          </a:blip>
          <a:stretch>
            <a:fillRect/>
          </a:stretch>
        </p:blipFill>
        <p:spPr>
          <a:xfrm>
            <a:off x="4909244" y="3668324"/>
            <a:ext cx="4199260" cy="3145052"/>
          </a:xfrm>
          <a:prstGeom prst="rect">
            <a:avLst/>
          </a:prstGeom>
        </p:spPr>
      </p:pic>
      <p:sp>
        <p:nvSpPr>
          <p:cNvPr id="49" name="Textfeld 48"/>
          <p:cNvSpPr txBox="1"/>
          <p:nvPr/>
        </p:nvSpPr>
        <p:spPr>
          <a:xfrm>
            <a:off x="5674091" y="1484784"/>
            <a:ext cx="3491880" cy="1323439"/>
          </a:xfrm>
          <a:prstGeom prst="rect">
            <a:avLst/>
          </a:prstGeom>
          <a:noFill/>
        </p:spPr>
        <p:txBody>
          <a:bodyPr wrap="square" rtlCol="0">
            <a:spAutoFit/>
          </a:bodyPr>
          <a:lstStyle/>
          <a:p>
            <a:pPr marL="285750" indent="-285750">
              <a:buFont typeface="Arial"/>
              <a:buChar char="•"/>
            </a:pPr>
            <a:r>
              <a:rPr lang="de-DE" sz="2000" dirty="0" err="1" smtClean="0"/>
              <a:t>Align</a:t>
            </a:r>
            <a:r>
              <a:rPr lang="de-DE" sz="2000" dirty="0" smtClean="0"/>
              <a:t> all </a:t>
            </a:r>
            <a:r>
              <a:rPr lang="de-DE" sz="2000" dirty="0" err="1" smtClean="0"/>
              <a:t>available</a:t>
            </a:r>
            <a:r>
              <a:rPr lang="de-DE" sz="2000" dirty="0" smtClean="0"/>
              <a:t> </a:t>
            </a:r>
            <a:r>
              <a:rPr lang="de-DE" sz="2000" dirty="0" err="1" smtClean="0"/>
              <a:t>data</a:t>
            </a:r>
            <a:r>
              <a:rPr lang="de-DE" sz="2000" dirty="0" smtClean="0"/>
              <a:t> </a:t>
            </a:r>
            <a:r>
              <a:rPr lang="de-DE" sz="2000" dirty="0" err="1" smtClean="0"/>
              <a:t>sets</a:t>
            </a:r>
            <a:endParaRPr lang="de-DE" sz="2000" dirty="0" smtClean="0"/>
          </a:p>
          <a:p>
            <a:pPr marL="285750" indent="-285750">
              <a:buFont typeface="Arial"/>
              <a:buChar char="•"/>
            </a:pPr>
            <a:r>
              <a:rPr lang="de-DE" sz="2000" dirty="0" err="1"/>
              <a:t>Invest</a:t>
            </a:r>
            <a:r>
              <a:rPr lang="de-DE" sz="2000" dirty="0"/>
              <a:t> in </a:t>
            </a:r>
            <a:r>
              <a:rPr lang="de-DE" sz="2000" dirty="0" err="1"/>
              <a:t>data</a:t>
            </a:r>
            <a:r>
              <a:rPr lang="de-DE" sz="2000" dirty="0"/>
              <a:t> </a:t>
            </a:r>
            <a:r>
              <a:rPr lang="de-DE" sz="2000" dirty="0" err="1"/>
              <a:t>quality</a:t>
            </a:r>
            <a:endParaRPr lang="de-DE" sz="2000" dirty="0"/>
          </a:p>
          <a:p>
            <a:pPr marL="285750" indent="-285750">
              <a:buFont typeface="Arial"/>
              <a:buChar char="•"/>
            </a:pPr>
            <a:r>
              <a:rPr lang="de-DE" sz="2000" dirty="0" err="1" smtClean="0"/>
              <a:t>Use</a:t>
            </a:r>
            <a:r>
              <a:rPr lang="de-DE" sz="2000" dirty="0" smtClean="0"/>
              <a:t> </a:t>
            </a:r>
            <a:r>
              <a:rPr lang="de-DE" sz="2000" dirty="0" err="1" smtClean="0"/>
              <a:t>predictive</a:t>
            </a:r>
            <a:r>
              <a:rPr lang="de-DE" sz="2000" dirty="0" smtClean="0"/>
              <a:t> </a:t>
            </a:r>
            <a:r>
              <a:rPr lang="de-DE" sz="2000" dirty="0" err="1" smtClean="0"/>
              <a:t>modelling</a:t>
            </a:r>
            <a:endParaRPr lang="de-DE" sz="2000" dirty="0" smtClean="0"/>
          </a:p>
        </p:txBody>
      </p:sp>
      <p:sp>
        <p:nvSpPr>
          <p:cNvPr id="50" name="Textfeld 49"/>
          <p:cNvSpPr txBox="1"/>
          <p:nvPr/>
        </p:nvSpPr>
        <p:spPr>
          <a:xfrm>
            <a:off x="107504" y="4826296"/>
            <a:ext cx="4320480" cy="1015663"/>
          </a:xfrm>
          <a:prstGeom prst="rect">
            <a:avLst/>
          </a:prstGeom>
          <a:noFill/>
        </p:spPr>
        <p:txBody>
          <a:bodyPr wrap="square" rtlCol="0">
            <a:spAutoFit/>
          </a:bodyPr>
          <a:lstStyle/>
          <a:p>
            <a:pPr marL="285750" indent="-285750">
              <a:buFont typeface="Arial"/>
              <a:buChar char="•"/>
            </a:pPr>
            <a:r>
              <a:rPr lang="de-DE" sz="2000" dirty="0" err="1" smtClean="0"/>
              <a:t>Concentrate</a:t>
            </a:r>
            <a:r>
              <a:rPr lang="de-DE" sz="2000" dirty="0" smtClean="0"/>
              <a:t> on </a:t>
            </a:r>
            <a:r>
              <a:rPr lang="de-DE" sz="2000" dirty="0" err="1" smtClean="0"/>
              <a:t>quality</a:t>
            </a:r>
            <a:r>
              <a:rPr lang="de-DE" sz="2000" dirty="0" smtClean="0"/>
              <a:t> </a:t>
            </a:r>
            <a:r>
              <a:rPr lang="de-DE" sz="2000" dirty="0" err="1" smtClean="0"/>
              <a:t>improvement</a:t>
            </a:r>
            <a:r>
              <a:rPr lang="de-DE" sz="2000" dirty="0" smtClean="0"/>
              <a:t> </a:t>
            </a:r>
            <a:r>
              <a:rPr lang="de-DE" sz="2000" dirty="0" err="1" smtClean="0"/>
              <a:t>of</a:t>
            </a:r>
            <a:r>
              <a:rPr lang="de-DE" sz="2000" dirty="0" smtClean="0"/>
              <a:t> </a:t>
            </a:r>
            <a:r>
              <a:rPr lang="de-DE" sz="2000" dirty="0" err="1" smtClean="0"/>
              <a:t>service</a:t>
            </a:r>
            <a:r>
              <a:rPr lang="de-DE" sz="2000" dirty="0" smtClean="0"/>
              <a:t> </a:t>
            </a:r>
            <a:r>
              <a:rPr lang="de-DE" sz="2000" dirty="0" err="1" smtClean="0"/>
              <a:t>delivery</a:t>
            </a:r>
            <a:r>
              <a:rPr lang="de-DE" sz="2000" dirty="0" smtClean="0"/>
              <a:t> NOT </a:t>
            </a:r>
            <a:r>
              <a:rPr lang="de-DE" sz="2000" dirty="0" err="1" smtClean="0"/>
              <a:t>cost</a:t>
            </a:r>
            <a:r>
              <a:rPr lang="de-DE" sz="2000" dirty="0" smtClean="0"/>
              <a:t> </a:t>
            </a:r>
            <a:r>
              <a:rPr lang="de-DE" sz="2000" dirty="0" err="1" smtClean="0"/>
              <a:t>reduction</a:t>
            </a:r>
            <a:endParaRPr lang="de-DE" sz="2000" dirty="0" smtClean="0"/>
          </a:p>
        </p:txBody>
      </p:sp>
      <p:sp>
        <p:nvSpPr>
          <p:cNvPr id="51" name="TextBox 4"/>
          <p:cNvSpPr txBox="1"/>
          <p:nvPr/>
        </p:nvSpPr>
        <p:spPr>
          <a:xfrm>
            <a:off x="-22796" y="5807208"/>
            <a:ext cx="4932040" cy="553998"/>
          </a:xfrm>
          <a:prstGeom prst="rect">
            <a:avLst/>
          </a:prstGeom>
          <a:noFill/>
        </p:spPr>
        <p:txBody>
          <a:bodyPr wrap="square" rtlCol="0">
            <a:spAutoFit/>
          </a:bodyPr>
          <a:lstStyle/>
          <a:p>
            <a:r>
              <a:rPr lang="en-GB" sz="1000" dirty="0" smtClean="0"/>
              <a:t>Based on </a:t>
            </a:r>
            <a:r>
              <a:rPr lang="en-GB" sz="1000" dirty="0" err="1" smtClean="0"/>
              <a:t>Corti</a:t>
            </a:r>
            <a:r>
              <a:rPr lang="en-GB" sz="1000" dirty="0" smtClean="0"/>
              <a:t> MC</a:t>
            </a:r>
            <a:r>
              <a:rPr lang="en-GB" sz="1000" dirty="0"/>
              <a:t>. USING A POPULATION RISK-ADJUSTEMENT TOOL TO INTEGRATE HEALTH SERVICE DELIVERY IN REGIONE </a:t>
            </a:r>
            <a:r>
              <a:rPr lang="en-GB" sz="1000" dirty="0" smtClean="0"/>
              <a:t>VENETO. Presentation during Second CIHSD Technical Meeting of the WHO Regional Office for Europe. Istanbul 2015</a:t>
            </a:r>
            <a:endParaRPr lang="en-GB" sz="1000" dirty="0"/>
          </a:p>
        </p:txBody>
      </p:sp>
    </p:spTree>
    <p:extLst>
      <p:ext uri="{BB962C8B-B14F-4D97-AF65-F5344CB8AC3E}">
        <p14:creationId xmlns:p14="http://schemas.microsoft.com/office/powerpoint/2010/main" val="4817401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examples of integrated care from Europe</a:t>
            </a:r>
            <a:endParaRPr lang="en-US" dirty="0"/>
          </a:p>
        </p:txBody>
      </p:sp>
    </p:spTree>
    <p:extLst>
      <p:ext uri="{BB962C8B-B14F-4D97-AF65-F5344CB8AC3E}">
        <p14:creationId xmlns:p14="http://schemas.microsoft.com/office/powerpoint/2010/main" val="11582685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45725"/>
            <a:ext cx="6331205" cy="950724"/>
          </a:xfrm>
        </p:spPr>
        <p:txBody>
          <a:bodyPr>
            <a:normAutofit/>
          </a:bodyPr>
          <a:lstStyle/>
          <a:p>
            <a:r>
              <a:rPr lang="en-GB" dirty="0" smtClean="0"/>
              <a:t>South Karelia, Finland: providing holistic care in rural and remote areas</a:t>
            </a:r>
          </a:p>
        </p:txBody>
      </p:sp>
      <p:pic>
        <p:nvPicPr>
          <p:cNvPr id="13315" name="Content Placeholder 2"/>
          <p:cNvPicPr>
            <a:picLocks noGrp="1" noChangeAspect="1"/>
          </p:cNvPicPr>
          <p:nvPr>
            <p:ph sz="half" idx="1"/>
          </p:nvPr>
        </p:nvPicPr>
        <p:blipFill>
          <a:blip r:embed="rId3"/>
          <a:srcRect/>
          <a:stretch>
            <a:fillRect/>
          </a:stretch>
        </p:blipFill>
        <p:spPr>
          <a:xfrm>
            <a:off x="7724588" y="19050"/>
            <a:ext cx="1387662" cy="1077399"/>
          </a:xfrm>
        </p:spPr>
      </p:pic>
      <p:sp>
        <p:nvSpPr>
          <p:cNvPr id="2" name="TextBox 1"/>
          <p:cNvSpPr txBox="1"/>
          <p:nvPr/>
        </p:nvSpPr>
        <p:spPr>
          <a:xfrm>
            <a:off x="4028030" y="1248849"/>
            <a:ext cx="5084220" cy="1200329"/>
          </a:xfrm>
          <a:prstGeom prst="rect">
            <a:avLst/>
          </a:prstGeom>
          <a:noFill/>
        </p:spPr>
        <p:txBody>
          <a:bodyPr wrap="square" rtlCol="0">
            <a:spAutoFit/>
          </a:bodyPr>
          <a:lstStyle/>
          <a:p>
            <a:r>
              <a:rPr lang="en-US" dirty="0" err="1" smtClean="0"/>
              <a:t>Eksote</a:t>
            </a:r>
            <a:r>
              <a:rPr lang="en-US" dirty="0" smtClean="0"/>
              <a:t> was founded in 2010 to provide necessary holistic care to </a:t>
            </a:r>
            <a:r>
              <a:rPr lang="en-GB" dirty="0" smtClean="0"/>
              <a:t>the133,000 </a:t>
            </a:r>
            <a:r>
              <a:rPr lang="en-GB" dirty="0"/>
              <a:t>citizens </a:t>
            </a:r>
            <a:r>
              <a:rPr lang="en-GB" dirty="0" smtClean="0"/>
              <a:t>of 9 rural, remote and resource-poor districts in Southern Finland. </a:t>
            </a:r>
            <a:endParaRPr lang="en-GB" dirty="0"/>
          </a:p>
        </p:txBody>
      </p:sp>
      <p:sp>
        <p:nvSpPr>
          <p:cNvPr id="9" name="TextBox 8"/>
          <p:cNvSpPr txBox="1"/>
          <p:nvPr/>
        </p:nvSpPr>
        <p:spPr>
          <a:xfrm>
            <a:off x="4091071" y="6488668"/>
            <a:ext cx="5021179" cy="338554"/>
          </a:xfrm>
          <a:prstGeom prst="rect">
            <a:avLst/>
          </a:prstGeom>
          <a:noFill/>
        </p:spPr>
        <p:txBody>
          <a:bodyPr wrap="square" rtlCol="0">
            <a:spAutoFit/>
          </a:bodyPr>
          <a:lstStyle/>
          <a:p>
            <a:pPr algn="r"/>
            <a:r>
              <a:rPr lang="en-US" sz="1600" dirty="0"/>
              <a:t>http://</a:t>
            </a:r>
            <a:r>
              <a:rPr lang="en-US" sz="1600" dirty="0" err="1"/>
              <a:t>www.eksote.fi</a:t>
            </a:r>
            <a:r>
              <a:rPr lang="en-US" sz="1600" dirty="0"/>
              <a:t>/sites/</a:t>
            </a:r>
            <a:r>
              <a:rPr lang="en-US" sz="1600" dirty="0" err="1"/>
              <a:t>eng</a:t>
            </a:r>
            <a:r>
              <a:rPr lang="en-US" sz="1600" dirty="0"/>
              <a:t>/</a:t>
            </a:r>
            <a:r>
              <a:rPr lang="en-US" sz="1600" dirty="0" err="1"/>
              <a:t>Sivut</a:t>
            </a:r>
            <a:r>
              <a:rPr lang="en-US" sz="1600" dirty="0"/>
              <a:t>/</a:t>
            </a:r>
            <a:r>
              <a:rPr lang="en-US" sz="1600" dirty="0" err="1"/>
              <a:t>default.aspx</a:t>
            </a:r>
            <a:endParaRPr lang="en-US" sz="1600" dirty="0"/>
          </a:p>
        </p:txBody>
      </p:sp>
      <p:pic>
        <p:nvPicPr>
          <p:cNvPr id="4" name="Picture 3"/>
          <p:cNvPicPr>
            <a:picLocks noChangeAspect="1"/>
          </p:cNvPicPr>
          <p:nvPr/>
        </p:nvPicPr>
        <p:blipFill>
          <a:blip r:embed="rId4"/>
          <a:stretch>
            <a:fillRect/>
          </a:stretch>
        </p:blipFill>
        <p:spPr>
          <a:xfrm>
            <a:off x="2488945" y="2747051"/>
            <a:ext cx="6623305" cy="3741617"/>
          </a:xfrm>
          <a:prstGeom prst="rect">
            <a:avLst/>
          </a:prstGeom>
        </p:spPr>
      </p:pic>
      <p:pic>
        <p:nvPicPr>
          <p:cNvPr id="13317" name="Picture 2"/>
          <p:cNvPicPr>
            <a:picLocks noChangeAspect="1" noChangeArrowheads="1"/>
          </p:cNvPicPr>
          <p:nvPr/>
        </p:nvPicPr>
        <p:blipFill>
          <a:blip r:embed="rId5"/>
          <a:srcRect/>
          <a:stretch>
            <a:fillRect/>
          </a:stretch>
        </p:blipFill>
        <p:spPr bwMode="auto">
          <a:xfrm>
            <a:off x="264445" y="1161715"/>
            <a:ext cx="3380456" cy="1830940"/>
          </a:xfrm>
          <a:prstGeom prst="rect">
            <a:avLst/>
          </a:prstGeom>
          <a:noFill/>
          <a:ln w="9525">
            <a:noFill/>
            <a:miter lim="800000"/>
            <a:headEnd/>
            <a:tailEnd/>
          </a:ln>
        </p:spPr>
      </p:pic>
      <p:sp>
        <p:nvSpPr>
          <p:cNvPr id="5" name="TextBox 4"/>
          <p:cNvSpPr txBox="1"/>
          <p:nvPr/>
        </p:nvSpPr>
        <p:spPr>
          <a:xfrm>
            <a:off x="265572" y="3848100"/>
            <a:ext cx="2109327" cy="2031325"/>
          </a:xfrm>
          <a:prstGeom prst="rect">
            <a:avLst/>
          </a:prstGeom>
          <a:noFill/>
        </p:spPr>
        <p:txBody>
          <a:bodyPr wrap="square" rtlCol="0">
            <a:spAutoFit/>
          </a:bodyPr>
          <a:lstStyle/>
          <a:p>
            <a:r>
              <a:rPr lang="en-GB" dirty="0" err="1"/>
              <a:t>Eksote</a:t>
            </a:r>
            <a:r>
              <a:rPr lang="en-GB" dirty="0"/>
              <a:t> has a contract of services with each district according to the specific need of the local population</a:t>
            </a:r>
            <a:r>
              <a:rPr lang="en-GB" dirty="0" smtClean="0"/>
              <a:t>.</a:t>
            </a:r>
            <a:endParaRPr lang="en-GB" dirty="0"/>
          </a:p>
        </p:txBody>
      </p:sp>
    </p:spTree>
    <p:extLst>
      <p:ext uri="{BB962C8B-B14F-4D97-AF65-F5344CB8AC3E}">
        <p14:creationId xmlns:p14="http://schemas.microsoft.com/office/powerpoint/2010/main" val="126111132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4"/>
          <p:cNvPicPr>
            <a:picLocks noChangeAspect="1" noChangeArrowheads="1"/>
          </p:cNvPicPr>
          <p:nvPr/>
        </p:nvPicPr>
        <p:blipFill>
          <a:blip r:embed="rId2"/>
          <a:srcRect/>
          <a:stretch>
            <a:fillRect/>
          </a:stretch>
        </p:blipFill>
        <p:spPr bwMode="auto">
          <a:xfrm>
            <a:off x="26936" y="3243647"/>
            <a:ext cx="5127727" cy="3112703"/>
          </a:xfrm>
          <a:prstGeom prst="rect">
            <a:avLst/>
          </a:prstGeom>
          <a:noFill/>
          <a:ln w="9525">
            <a:noFill/>
            <a:miter lim="800000"/>
            <a:headEnd/>
            <a:tailEnd/>
          </a:ln>
        </p:spPr>
      </p:pic>
      <p:pic>
        <p:nvPicPr>
          <p:cNvPr id="14341" name="Picture 2"/>
          <p:cNvPicPr>
            <a:picLocks noChangeAspect="1" noChangeArrowheads="1"/>
          </p:cNvPicPr>
          <p:nvPr/>
        </p:nvPicPr>
        <p:blipFill>
          <a:blip r:embed="rId3"/>
          <a:srcRect/>
          <a:stretch>
            <a:fillRect/>
          </a:stretch>
        </p:blipFill>
        <p:spPr bwMode="auto">
          <a:xfrm>
            <a:off x="195262" y="1126769"/>
            <a:ext cx="3075727" cy="1166718"/>
          </a:xfrm>
          <a:prstGeom prst="rect">
            <a:avLst/>
          </a:prstGeom>
          <a:noFill/>
          <a:ln w="9525">
            <a:noFill/>
            <a:miter lim="800000"/>
            <a:headEnd/>
            <a:tailEnd/>
          </a:ln>
        </p:spPr>
      </p:pic>
      <p:sp>
        <p:nvSpPr>
          <p:cNvPr id="14338" name="Title 1"/>
          <p:cNvSpPr>
            <a:spLocks noGrp="1"/>
          </p:cNvSpPr>
          <p:nvPr>
            <p:ph type="title"/>
          </p:nvPr>
        </p:nvSpPr>
        <p:spPr/>
        <p:txBody>
          <a:bodyPr>
            <a:normAutofit/>
          </a:bodyPr>
          <a:lstStyle/>
          <a:p>
            <a:r>
              <a:rPr lang="en-GB" dirty="0" smtClean="0"/>
              <a:t>South Karelia, Finland</a:t>
            </a:r>
            <a:r>
              <a:rPr lang="en-GB" smtClean="0"/>
              <a:t>: supporting people to support themselves</a:t>
            </a:r>
            <a:endParaRPr lang="en-GB" dirty="0" smtClean="0"/>
          </a:p>
        </p:txBody>
      </p:sp>
      <p:pic>
        <p:nvPicPr>
          <p:cNvPr id="14339" name="Content Placeholder 2"/>
          <p:cNvPicPr>
            <a:picLocks noGrp="1" noChangeAspect="1"/>
          </p:cNvPicPr>
          <p:nvPr>
            <p:ph sz="half" idx="1"/>
          </p:nvPr>
        </p:nvPicPr>
        <p:blipFill>
          <a:blip r:embed="rId4"/>
          <a:srcRect/>
          <a:stretch>
            <a:fillRect/>
          </a:stretch>
        </p:blipFill>
        <p:spPr>
          <a:xfrm>
            <a:off x="7748337" y="11113"/>
            <a:ext cx="1375026" cy="1067587"/>
          </a:xfrm>
        </p:spPr>
      </p:pic>
      <p:sp>
        <p:nvSpPr>
          <p:cNvPr id="5" name="Content Placeholder 4"/>
          <p:cNvSpPr>
            <a:spLocks noGrp="1"/>
          </p:cNvSpPr>
          <p:nvPr>
            <p:ph sz="half" idx="2"/>
          </p:nvPr>
        </p:nvSpPr>
        <p:spPr>
          <a:xfrm>
            <a:off x="4856745" y="1199149"/>
            <a:ext cx="4303295" cy="5265819"/>
          </a:xfrm>
        </p:spPr>
        <p:txBody>
          <a:bodyPr rtlCol="0">
            <a:normAutofit fontScale="92500" lnSpcReduction="20000"/>
          </a:bodyPr>
          <a:lstStyle/>
          <a:p>
            <a:pPr fontAlgn="auto">
              <a:spcAft>
                <a:spcPts val="0"/>
              </a:spcAft>
              <a:buFont typeface="Arial"/>
              <a:buChar char="•"/>
              <a:defRPr/>
            </a:pPr>
            <a:r>
              <a:rPr lang="en-GB" sz="1800" dirty="0" smtClean="0"/>
              <a:t>Established integrated  organisation in 2010 combining  primary/secondary care with elderly/social care</a:t>
            </a:r>
          </a:p>
          <a:p>
            <a:pPr fontAlgn="auto">
              <a:spcAft>
                <a:spcPts val="0"/>
              </a:spcAft>
              <a:buFont typeface="Arial"/>
              <a:buChar char="•"/>
              <a:defRPr/>
            </a:pPr>
            <a:r>
              <a:rPr lang="en-GB" sz="1800" dirty="0" smtClean="0"/>
              <a:t>Goal was equal access across a rural municipality </a:t>
            </a:r>
          </a:p>
          <a:p>
            <a:pPr fontAlgn="auto">
              <a:spcAft>
                <a:spcPts val="0"/>
              </a:spcAft>
              <a:buFont typeface="Arial"/>
              <a:buChar char="•"/>
              <a:defRPr/>
            </a:pPr>
            <a:r>
              <a:rPr lang="en-GB" sz="1800" dirty="0" smtClean="0"/>
              <a:t>Focus on prevention and citizen responsibility in own care</a:t>
            </a:r>
          </a:p>
          <a:p>
            <a:pPr fontAlgn="auto">
              <a:spcAft>
                <a:spcPts val="0"/>
              </a:spcAft>
              <a:buFont typeface="Arial"/>
              <a:buChar char="•"/>
              <a:defRPr/>
            </a:pPr>
            <a:r>
              <a:rPr lang="en-GB" sz="1800" dirty="0" smtClean="0"/>
              <a:t>Remote monitoring and health coaching</a:t>
            </a:r>
          </a:p>
          <a:p>
            <a:pPr fontAlgn="auto">
              <a:spcAft>
                <a:spcPts val="0"/>
              </a:spcAft>
              <a:buFont typeface="Arial"/>
              <a:buChar char="•"/>
              <a:defRPr/>
            </a:pPr>
            <a:r>
              <a:rPr lang="en-GB" sz="1800" dirty="0" smtClean="0"/>
              <a:t>Mobile health units – use of webcams, broadband and video phones</a:t>
            </a:r>
          </a:p>
          <a:p>
            <a:pPr fontAlgn="auto">
              <a:spcAft>
                <a:spcPts val="0"/>
              </a:spcAft>
              <a:buFont typeface="Arial"/>
              <a:buChar char="•"/>
              <a:defRPr/>
            </a:pPr>
            <a:r>
              <a:rPr lang="en-GB" sz="1800" dirty="0" smtClean="0"/>
              <a:t>Pilot phase had 185 patients</a:t>
            </a:r>
          </a:p>
          <a:p>
            <a:pPr fontAlgn="auto">
              <a:spcAft>
                <a:spcPts val="0"/>
              </a:spcAft>
              <a:buFont typeface="Arial"/>
              <a:buChar char="•"/>
              <a:defRPr/>
            </a:pPr>
            <a:r>
              <a:rPr lang="en-GB" sz="1800" dirty="0" smtClean="0"/>
              <a:t>Care team was a GP, 2 FTE nurses, part-time home care workers, IT engineers and data analysts</a:t>
            </a:r>
          </a:p>
          <a:p>
            <a:pPr fontAlgn="auto">
              <a:spcAft>
                <a:spcPts val="0"/>
              </a:spcAft>
              <a:buFont typeface="Arial"/>
              <a:buChar char="•"/>
              <a:defRPr/>
            </a:pPr>
            <a:r>
              <a:rPr lang="en-GB" sz="1800" dirty="0" smtClean="0"/>
              <a:t>Patients felt less isolated and more secure</a:t>
            </a:r>
          </a:p>
          <a:p>
            <a:pPr fontAlgn="auto">
              <a:spcAft>
                <a:spcPts val="0"/>
              </a:spcAft>
              <a:buFont typeface="Arial"/>
              <a:buChar char="•"/>
              <a:defRPr/>
            </a:pPr>
            <a:r>
              <a:rPr lang="en-GB" sz="1800" dirty="0" smtClean="0"/>
              <a:t>Medication use reduced</a:t>
            </a:r>
          </a:p>
          <a:p>
            <a:pPr fontAlgn="auto">
              <a:spcAft>
                <a:spcPts val="0"/>
              </a:spcAft>
              <a:buFont typeface="Arial"/>
              <a:buChar char="•"/>
              <a:defRPr/>
            </a:pPr>
            <a:r>
              <a:rPr lang="en-GB" sz="1800" dirty="0" smtClean="0"/>
              <a:t>Remote consultations reduced costs by 50% compared to usual care</a:t>
            </a:r>
          </a:p>
          <a:p>
            <a:pPr fontAlgn="auto">
              <a:spcAft>
                <a:spcPts val="0"/>
              </a:spcAft>
              <a:buFont typeface="Arial"/>
              <a:buChar char="•"/>
              <a:defRPr/>
            </a:pPr>
            <a:r>
              <a:rPr lang="en-GB" sz="1800" dirty="0" smtClean="0"/>
              <a:t>Reduced travelling to appointments</a:t>
            </a:r>
            <a:endParaRPr lang="en-GB" sz="1800" dirty="0"/>
          </a:p>
        </p:txBody>
      </p:sp>
      <p:sp>
        <p:nvSpPr>
          <p:cNvPr id="2" name="TextBox 1"/>
          <p:cNvSpPr txBox="1"/>
          <p:nvPr/>
        </p:nvSpPr>
        <p:spPr>
          <a:xfrm>
            <a:off x="391026" y="2247755"/>
            <a:ext cx="4399545" cy="923330"/>
          </a:xfrm>
          <a:prstGeom prst="rect">
            <a:avLst/>
          </a:prstGeom>
          <a:noFill/>
        </p:spPr>
        <p:txBody>
          <a:bodyPr wrap="square" rtlCol="0">
            <a:spAutoFit/>
          </a:bodyPr>
          <a:lstStyle/>
          <a:p>
            <a:r>
              <a:rPr lang="en-US" dirty="0" smtClean="0"/>
              <a:t>Health coaches and an electronic database support the planning of care and monitoring of the health status</a:t>
            </a:r>
            <a:endParaRPr lang="en-US" dirty="0"/>
          </a:p>
        </p:txBody>
      </p:sp>
      <p:sp>
        <p:nvSpPr>
          <p:cNvPr id="3" name="Rectangle 2"/>
          <p:cNvSpPr/>
          <p:nvPr/>
        </p:nvSpPr>
        <p:spPr>
          <a:xfrm>
            <a:off x="4655635" y="6212819"/>
            <a:ext cx="4467728" cy="523220"/>
          </a:xfrm>
          <a:prstGeom prst="rect">
            <a:avLst/>
          </a:prstGeom>
        </p:spPr>
        <p:txBody>
          <a:bodyPr wrap="square">
            <a:spAutoFit/>
          </a:bodyPr>
          <a:lstStyle/>
          <a:p>
            <a:pPr algn="r"/>
            <a:r>
              <a:rPr lang="en-GB" sz="1400" dirty="0"/>
              <a:t>View the project at: https://</a:t>
            </a:r>
            <a:r>
              <a:rPr lang="en-GB" sz="1400" dirty="0" err="1"/>
              <a:t>www.youtube.com</a:t>
            </a:r>
            <a:r>
              <a:rPr lang="en-GB" sz="1400" dirty="0"/>
              <a:t>/</a:t>
            </a:r>
            <a:r>
              <a:rPr lang="en-GB" sz="1400" dirty="0" err="1"/>
              <a:t>watch?v</a:t>
            </a:r>
            <a:r>
              <a:rPr lang="en-GB" sz="1400" dirty="0"/>
              <a:t>=9VAiEeODspI</a:t>
            </a:r>
          </a:p>
        </p:txBody>
      </p:sp>
      <p:sp>
        <p:nvSpPr>
          <p:cNvPr id="4" name="Oval 3"/>
          <p:cNvSpPr/>
          <p:nvPr/>
        </p:nvSpPr>
        <p:spPr>
          <a:xfrm>
            <a:off x="4823367" y="2209655"/>
            <a:ext cx="4132263" cy="691013"/>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886867" y="3974955"/>
            <a:ext cx="4132263" cy="691013"/>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827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a:bodyPr>
          <a:lstStyle/>
          <a:p>
            <a:r>
              <a:rPr lang="en-GB" dirty="0" err="1">
                <a:latin typeface="Calibri" pitchFamily="34" charset="0"/>
              </a:rPr>
              <a:t>Mallu</a:t>
            </a:r>
            <a:r>
              <a:rPr lang="en-GB" dirty="0">
                <a:latin typeface="Calibri" pitchFamily="34" charset="0"/>
              </a:rPr>
              <a:t> – Mobile Health Clinic</a:t>
            </a:r>
          </a:p>
        </p:txBody>
      </p:sp>
      <p:pic>
        <p:nvPicPr>
          <p:cNvPr id="15363" name="Content Placeholder 2"/>
          <p:cNvPicPr>
            <a:picLocks noGrp="1" noChangeAspect="1"/>
          </p:cNvPicPr>
          <p:nvPr>
            <p:ph sz="half" idx="1"/>
          </p:nvPr>
        </p:nvPicPr>
        <p:blipFill>
          <a:blip r:embed="rId2"/>
          <a:srcRect/>
          <a:stretch>
            <a:fillRect/>
          </a:stretch>
        </p:blipFill>
        <p:spPr>
          <a:xfrm>
            <a:off x="7732294" y="19050"/>
            <a:ext cx="1379955" cy="1072293"/>
          </a:xfrm>
        </p:spPr>
      </p:pic>
      <p:sp>
        <p:nvSpPr>
          <p:cNvPr id="4" name="Content Placeholder 3"/>
          <p:cNvSpPr>
            <a:spLocks noGrp="1"/>
          </p:cNvSpPr>
          <p:nvPr>
            <p:ph sz="half" idx="2"/>
          </p:nvPr>
        </p:nvSpPr>
        <p:spPr>
          <a:xfrm>
            <a:off x="4459705" y="1091343"/>
            <a:ext cx="4713058" cy="5062601"/>
          </a:xfrm>
        </p:spPr>
        <p:txBody>
          <a:bodyPr rtlCol="0">
            <a:noAutofit/>
          </a:bodyPr>
          <a:lstStyle/>
          <a:p>
            <a:pPr fontAlgn="auto">
              <a:spcAft>
                <a:spcPts val="0"/>
              </a:spcAft>
              <a:buFont typeface="Arial"/>
              <a:buChar char="•"/>
              <a:defRPr/>
            </a:pPr>
            <a:r>
              <a:rPr lang="en-GB" sz="2000" dirty="0" smtClean="0"/>
              <a:t>Established in November 2011</a:t>
            </a:r>
          </a:p>
          <a:p>
            <a:pPr fontAlgn="auto">
              <a:spcAft>
                <a:spcPts val="0"/>
              </a:spcAft>
              <a:buFont typeface="Arial"/>
              <a:buChar char="•"/>
              <a:defRPr/>
            </a:pPr>
            <a:r>
              <a:rPr lang="en-GB" sz="2000" dirty="0" smtClean="0"/>
              <a:t>Acts as a nurse-led mobile clinic to rural villages throughout </a:t>
            </a:r>
            <a:r>
              <a:rPr lang="en-GB" sz="2000" dirty="0" err="1" smtClean="0"/>
              <a:t>Eksote</a:t>
            </a:r>
            <a:endParaRPr lang="en-GB" sz="2000" dirty="0" smtClean="0"/>
          </a:p>
          <a:p>
            <a:pPr fontAlgn="auto">
              <a:spcAft>
                <a:spcPts val="0"/>
              </a:spcAft>
              <a:buFont typeface="Arial"/>
              <a:buChar char="•"/>
              <a:defRPr/>
            </a:pPr>
            <a:r>
              <a:rPr lang="en-GB" sz="2000" dirty="0" smtClean="0"/>
              <a:t>Works in cooperation with village associations</a:t>
            </a:r>
          </a:p>
          <a:p>
            <a:pPr fontAlgn="auto">
              <a:spcAft>
                <a:spcPts val="0"/>
              </a:spcAft>
              <a:buFont typeface="Arial"/>
              <a:buChar char="•"/>
              <a:defRPr/>
            </a:pPr>
            <a:r>
              <a:rPr lang="en-GB" sz="2000" dirty="0" smtClean="0"/>
              <a:t>Electronic patient record</a:t>
            </a:r>
          </a:p>
          <a:p>
            <a:pPr fontAlgn="auto">
              <a:spcAft>
                <a:spcPts val="0"/>
              </a:spcAft>
              <a:buFont typeface="Arial"/>
              <a:buChar char="•"/>
              <a:defRPr/>
            </a:pPr>
            <a:r>
              <a:rPr lang="en-GB" sz="2000" dirty="0" smtClean="0"/>
              <a:t>Includes:</a:t>
            </a:r>
          </a:p>
          <a:p>
            <a:pPr lvl="1" fontAlgn="auto">
              <a:spcAft>
                <a:spcPts val="0"/>
              </a:spcAft>
              <a:buFont typeface="Courier New" charset="0"/>
              <a:buChar char="o"/>
              <a:defRPr/>
            </a:pPr>
            <a:r>
              <a:rPr lang="en-GB" sz="1800" dirty="0" smtClean="0"/>
              <a:t>Nurse consultation</a:t>
            </a:r>
          </a:p>
          <a:p>
            <a:pPr lvl="1" fontAlgn="auto">
              <a:spcAft>
                <a:spcPts val="0"/>
              </a:spcAft>
              <a:buFont typeface="Courier New" charset="0"/>
              <a:buChar char="o"/>
              <a:defRPr/>
            </a:pPr>
            <a:r>
              <a:rPr lang="en-GB" sz="1800" dirty="0" smtClean="0"/>
              <a:t>Health counselling</a:t>
            </a:r>
          </a:p>
          <a:p>
            <a:pPr lvl="1" fontAlgn="auto">
              <a:spcAft>
                <a:spcPts val="0"/>
              </a:spcAft>
              <a:buFont typeface="Courier New" charset="0"/>
              <a:buChar char="o"/>
              <a:defRPr/>
            </a:pPr>
            <a:r>
              <a:rPr lang="en-GB" sz="1800" dirty="0" smtClean="0"/>
              <a:t>Regular health checks</a:t>
            </a:r>
          </a:p>
          <a:p>
            <a:pPr lvl="1" fontAlgn="auto">
              <a:spcAft>
                <a:spcPts val="0"/>
              </a:spcAft>
              <a:buFont typeface="Courier New" charset="0"/>
              <a:buChar char="o"/>
              <a:defRPr/>
            </a:pPr>
            <a:r>
              <a:rPr lang="en-GB" sz="1800" dirty="0" smtClean="0"/>
              <a:t>Treating wounds</a:t>
            </a:r>
          </a:p>
          <a:p>
            <a:pPr lvl="1" fontAlgn="auto">
              <a:spcAft>
                <a:spcPts val="0"/>
              </a:spcAft>
              <a:buFont typeface="Courier New" charset="0"/>
              <a:buChar char="o"/>
              <a:defRPr/>
            </a:pPr>
            <a:r>
              <a:rPr lang="en-GB" sz="1800" dirty="0" smtClean="0"/>
              <a:t>Capillary blood work analysis (e.g. glucose)</a:t>
            </a:r>
          </a:p>
          <a:p>
            <a:pPr lvl="1" fontAlgn="auto">
              <a:spcAft>
                <a:spcPts val="0"/>
              </a:spcAft>
              <a:buFont typeface="Courier New" charset="0"/>
              <a:buChar char="o"/>
              <a:defRPr/>
            </a:pPr>
            <a:r>
              <a:rPr lang="en-GB" sz="1800" dirty="0" smtClean="0"/>
              <a:t>Vaccinations and medicines</a:t>
            </a:r>
          </a:p>
          <a:p>
            <a:pPr lvl="1" fontAlgn="auto">
              <a:spcAft>
                <a:spcPts val="0"/>
              </a:spcAft>
              <a:buFont typeface="Courier New" charset="0"/>
              <a:buChar char="o"/>
              <a:defRPr/>
            </a:pPr>
            <a:r>
              <a:rPr lang="en-GB" sz="1800" dirty="0" smtClean="0"/>
              <a:t>Dental care (since 2013)</a:t>
            </a:r>
          </a:p>
          <a:p>
            <a:pPr lvl="1" fontAlgn="auto">
              <a:spcAft>
                <a:spcPts val="0"/>
              </a:spcAft>
              <a:buFont typeface="Courier New" charset="0"/>
              <a:buChar char="o"/>
              <a:defRPr/>
            </a:pPr>
            <a:r>
              <a:rPr lang="en-GB" sz="1800" dirty="0" smtClean="0"/>
              <a:t>Physiotherapy</a:t>
            </a:r>
            <a:endParaRPr lang="en-GB" sz="1800" dirty="0"/>
          </a:p>
        </p:txBody>
      </p:sp>
      <p:pic>
        <p:nvPicPr>
          <p:cNvPr id="15366" name="Picture 2"/>
          <p:cNvPicPr>
            <a:picLocks noChangeAspect="1" noChangeArrowheads="1"/>
          </p:cNvPicPr>
          <p:nvPr/>
        </p:nvPicPr>
        <p:blipFill>
          <a:blip r:embed="rId3"/>
          <a:srcRect/>
          <a:stretch>
            <a:fillRect/>
          </a:stretch>
        </p:blipFill>
        <p:spPr bwMode="auto">
          <a:xfrm>
            <a:off x="0" y="1168832"/>
            <a:ext cx="4500501" cy="3299619"/>
          </a:xfrm>
          <a:prstGeom prst="rect">
            <a:avLst/>
          </a:prstGeom>
          <a:noFill/>
          <a:ln w="9525">
            <a:noFill/>
            <a:miter lim="800000"/>
            <a:headEnd/>
            <a:tailEnd/>
          </a:ln>
        </p:spPr>
      </p:pic>
    </p:spTree>
    <p:extLst>
      <p:ext uri="{BB962C8B-B14F-4D97-AF65-F5344CB8AC3E}">
        <p14:creationId xmlns:p14="http://schemas.microsoft.com/office/powerpoint/2010/main" val="115796531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r>
              <a:rPr lang="en-GB" sz="3200" dirty="0" err="1" smtClean="0"/>
              <a:t>Eksote</a:t>
            </a:r>
            <a:r>
              <a:rPr lang="en-GB" sz="3200" dirty="0" smtClean="0"/>
              <a:t>: key elements and continuous innovation</a:t>
            </a:r>
          </a:p>
        </p:txBody>
      </p:sp>
      <p:pic>
        <p:nvPicPr>
          <p:cNvPr id="16387" name="Content Placeholder 2"/>
          <p:cNvPicPr>
            <a:picLocks noGrp="1" noChangeAspect="1"/>
          </p:cNvPicPr>
          <p:nvPr>
            <p:ph sz="quarter" idx="10"/>
          </p:nvPr>
        </p:nvPicPr>
        <p:blipFill>
          <a:blip r:embed="rId3"/>
          <a:stretch>
            <a:fillRect/>
          </a:stretch>
        </p:blipFill>
        <p:spPr>
          <a:xfrm>
            <a:off x="7732295" y="20214"/>
            <a:ext cx="1363579" cy="1059696"/>
          </a:xfrm>
        </p:spPr>
      </p:pic>
      <p:sp>
        <p:nvSpPr>
          <p:cNvPr id="4" name="Content Placeholder 3"/>
          <p:cNvSpPr>
            <a:spLocks noGrp="1"/>
          </p:cNvSpPr>
          <p:nvPr>
            <p:ph sz="half" idx="4294967295"/>
          </p:nvPr>
        </p:nvSpPr>
        <p:spPr>
          <a:xfrm>
            <a:off x="576264" y="3695701"/>
            <a:ext cx="8519610" cy="2705100"/>
          </a:xfrm>
        </p:spPr>
        <p:txBody>
          <a:bodyPr rtlCol="0">
            <a:normAutofit/>
          </a:bodyPr>
          <a:lstStyle/>
          <a:p>
            <a:pPr>
              <a:defRPr/>
            </a:pPr>
            <a:r>
              <a:rPr lang="en-GB" sz="2000" dirty="0"/>
              <a:t>Village associations have a key part to play to promote health and wellbeing and prevent social and medical problems  – e.g. themed events for the hard of hearing and with various sports federations</a:t>
            </a:r>
            <a:r>
              <a:rPr lang="en-GB" sz="2000" dirty="0" smtClean="0"/>
              <a:t>.</a:t>
            </a:r>
          </a:p>
          <a:p>
            <a:pPr>
              <a:defRPr/>
            </a:pPr>
            <a:r>
              <a:rPr lang="en-GB" sz="2000" dirty="0" smtClean="0"/>
              <a:t>The </a:t>
            </a:r>
            <a:r>
              <a:rPr lang="en-GB" sz="2000" dirty="0" smtClean="0"/>
              <a:t>recent refugee crisis prompted a new service to help immigrants with language, culture, religion and health and social services.</a:t>
            </a:r>
          </a:p>
          <a:p>
            <a:pPr>
              <a:defRPr/>
            </a:pPr>
            <a:r>
              <a:rPr lang="en-GB" sz="2000" dirty="0" smtClean="0"/>
              <a:t>Newest project: collaboration with </a:t>
            </a:r>
            <a:r>
              <a:rPr lang="en-GB" sz="2000" dirty="0" err="1" smtClean="0"/>
              <a:t>Posti</a:t>
            </a:r>
            <a:r>
              <a:rPr lang="en-GB" sz="2000" dirty="0" smtClean="0"/>
              <a:t> provides home assistance while delivering your </a:t>
            </a:r>
            <a:r>
              <a:rPr lang="en-GB" sz="2000" dirty="0"/>
              <a:t>mail</a:t>
            </a:r>
            <a:r>
              <a:rPr lang="en-GB" sz="2000" dirty="0" smtClean="0"/>
              <a:t>.</a:t>
            </a:r>
            <a:endParaRPr lang="en-GB" sz="2000" dirty="0"/>
          </a:p>
        </p:txBody>
      </p:sp>
      <p:sp>
        <p:nvSpPr>
          <p:cNvPr id="2" name="TextBox 1"/>
          <p:cNvSpPr txBox="1"/>
          <p:nvPr/>
        </p:nvSpPr>
        <p:spPr>
          <a:xfrm>
            <a:off x="4074695" y="6482834"/>
            <a:ext cx="5021179" cy="338554"/>
          </a:xfrm>
          <a:prstGeom prst="rect">
            <a:avLst/>
          </a:prstGeom>
          <a:noFill/>
        </p:spPr>
        <p:txBody>
          <a:bodyPr wrap="square" rtlCol="0">
            <a:spAutoFit/>
          </a:bodyPr>
          <a:lstStyle/>
          <a:p>
            <a:pPr algn="r"/>
            <a:r>
              <a:rPr lang="en-US" sz="1600" dirty="0"/>
              <a:t>http://</a:t>
            </a:r>
            <a:r>
              <a:rPr lang="en-US" sz="1600" dirty="0" err="1"/>
              <a:t>www.eksote.fi</a:t>
            </a:r>
            <a:r>
              <a:rPr lang="en-US" sz="1600" dirty="0"/>
              <a:t>/sites/</a:t>
            </a:r>
            <a:r>
              <a:rPr lang="en-US" sz="1600" dirty="0" err="1"/>
              <a:t>eng</a:t>
            </a:r>
            <a:r>
              <a:rPr lang="en-US" sz="1600" dirty="0"/>
              <a:t>/</a:t>
            </a:r>
            <a:r>
              <a:rPr lang="en-US" sz="1600" dirty="0" err="1"/>
              <a:t>Sivut</a:t>
            </a:r>
            <a:r>
              <a:rPr lang="en-US" sz="1600" dirty="0"/>
              <a:t>/</a:t>
            </a:r>
            <a:r>
              <a:rPr lang="en-US" sz="1600" dirty="0" err="1"/>
              <a:t>default.aspx</a:t>
            </a:r>
            <a:endParaRPr lang="en-US" sz="1600" dirty="0"/>
          </a:p>
        </p:txBody>
      </p:sp>
      <p:pic>
        <p:nvPicPr>
          <p:cNvPr id="3" name="Picture 2"/>
          <p:cNvPicPr>
            <a:picLocks noChangeAspect="1"/>
          </p:cNvPicPr>
          <p:nvPr/>
        </p:nvPicPr>
        <p:blipFill>
          <a:blip r:embed="rId4"/>
          <a:stretch>
            <a:fillRect/>
          </a:stretch>
        </p:blipFill>
        <p:spPr>
          <a:xfrm>
            <a:off x="17464" y="1119863"/>
            <a:ext cx="6319836" cy="2661509"/>
          </a:xfrm>
          <a:prstGeom prst="rect">
            <a:avLst/>
          </a:prstGeom>
        </p:spPr>
      </p:pic>
    </p:spTree>
    <p:extLst>
      <p:ext uri="{BB962C8B-B14F-4D97-AF65-F5344CB8AC3E}">
        <p14:creationId xmlns:p14="http://schemas.microsoft.com/office/powerpoint/2010/main" val="142615605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174"/>
            <a:ext cx="9167813" cy="611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14863" y="6513093"/>
            <a:ext cx="6529137" cy="276999"/>
          </a:xfrm>
          <a:prstGeom prst="rect">
            <a:avLst/>
          </a:prstGeom>
          <a:noFill/>
        </p:spPr>
        <p:txBody>
          <a:bodyPr wrap="square" rtlCol="0">
            <a:spAutoFit/>
          </a:bodyPr>
          <a:lstStyle/>
          <a:p>
            <a:pPr algn="r"/>
            <a:r>
              <a:rPr lang="en-US" sz="1200" dirty="0" smtClean="0"/>
              <a:t>Courtesy of Prof. Richard </a:t>
            </a:r>
            <a:r>
              <a:rPr lang="en-US" sz="1200" dirty="0" err="1" smtClean="0"/>
              <a:t>Antonelli</a:t>
            </a:r>
            <a:r>
              <a:rPr lang="en-US" sz="1200" dirty="0" smtClean="0"/>
              <a:t>, Boston Children’s Hospital, Harvard Medical School</a:t>
            </a:r>
            <a:endParaRPr lang="en-US" sz="1200" dirty="0"/>
          </a:p>
        </p:txBody>
      </p:sp>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8273424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641"/>
            <a:ext cx="6809874" cy="950724"/>
          </a:xfrm>
        </p:spPr>
        <p:txBody>
          <a:bodyPr/>
          <a:lstStyle/>
          <a:p>
            <a:r>
              <a:rPr lang="en-US" dirty="0" smtClean="0"/>
              <a:t>The House of Generations, Austria</a:t>
            </a:r>
            <a:endParaRPr lang="en-US" dirty="0"/>
          </a:p>
        </p:txBody>
      </p:sp>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92900" y="44918"/>
            <a:ext cx="2451100" cy="72390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965" y="1357054"/>
            <a:ext cx="4799935" cy="1969204"/>
          </a:xfrm>
          <a:prstGeom prst="rect">
            <a:avLst/>
          </a:prstGeom>
        </p:spPr>
      </p:pic>
      <p:sp>
        <p:nvSpPr>
          <p:cNvPr id="7" name="TextBox 6"/>
          <p:cNvSpPr txBox="1"/>
          <p:nvPr/>
        </p:nvSpPr>
        <p:spPr>
          <a:xfrm>
            <a:off x="216569" y="4040374"/>
            <a:ext cx="8815136" cy="1938992"/>
          </a:xfrm>
          <a:prstGeom prst="rect">
            <a:avLst/>
          </a:prstGeom>
          <a:noFill/>
        </p:spPr>
        <p:txBody>
          <a:bodyPr wrap="square" rtlCol="0">
            <a:spAutoFit/>
          </a:bodyPr>
          <a:lstStyle/>
          <a:p>
            <a:r>
              <a:rPr lang="en-US" sz="2000" dirty="0" smtClean="0"/>
              <a:t>In 2007, the House of Generations concept was jointly developed by Caritas and the local municipality of </a:t>
            </a:r>
            <a:r>
              <a:rPr lang="en-US" sz="2000" dirty="0" err="1" smtClean="0"/>
              <a:t>Schwaz</a:t>
            </a:r>
            <a:r>
              <a:rPr lang="en-US" sz="2000" dirty="0" smtClean="0"/>
              <a:t>.</a:t>
            </a:r>
          </a:p>
          <a:p>
            <a:r>
              <a:rPr lang="en-US" sz="2000" dirty="0" smtClean="0"/>
              <a:t>In 2010 the House was opened and the first </a:t>
            </a:r>
            <a:r>
              <a:rPr lang="en-US" sz="2000" dirty="0" err="1" smtClean="0"/>
              <a:t>tennants</a:t>
            </a:r>
            <a:r>
              <a:rPr lang="en-US" sz="2000" dirty="0"/>
              <a:t> </a:t>
            </a:r>
            <a:r>
              <a:rPr lang="en-US" sz="2000" dirty="0" smtClean="0"/>
              <a:t>and services moved in.</a:t>
            </a:r>
          </a:p>
          <a:p>
            <a:r>
              <a:rPr lang="en-US" sz="2000" dirty="0"/>
              <a:t>The governing body now consists of the regional government of Tyrol, the city council of </a:t>
            </a:r>
            <a:r>
              <a:rPr lang="en-US" sz="2000" dirty="0" err="1"/>
              <a:t>Schwaz</a:t>
            </a:r>
            <a:r>
              <a:rPr lang="en-US" sz="2000" dirty="0"/>
              <a:t>, Caritas, and a private foundation called “</a:t>
            </a:r>
            <a:r>
              <a:rPr lang="en-US" sz="2000" dirty="0" err="1"/>
              <a:t>Frieden</a:t>
            </a:r>
            <a:r>
              <a:rPr lang="en-US" sz="2000" dirty="0"/>
              <a:t>” (peace in German</a:t>
            </a:r>
            <a:r>
              <a:rPr lang="en-US" sz="2000" dirty="0" smtClean="0"/>
              <a:t>).</a:t>
            </a:r>
            <a:endParaRPr lang="en-US" sz="2000" dirty="0"/>
          </a:p>
        </p:txBody>
      </p:sp>
      <p:sp>
        <p:nvSpPr>
          <p:cNvPr id="9" name="TextBox 8"/>
          <p:cNvSpPr txBox="1"/>
          <p:nvPr/>
        </p:nvSpPr>
        <p:spPr>
          <a:xfrm>
            <a:off x="1227223" y="3473915"/>
            <a:ext cx="6553199" cy="461665"/>
          </a:xfrm>
          <a:prstGeom prst="rect">
            <a:avLst/>
          </a:prstGeom>
          <a:noFill/>
        </p:spPr>
        <p:txBody>
          <a:bodyPr wrap="square" rtlCol="0">
            <a:spAutoFit/>
          </a:bodyPr>
          <a:lstStyle/>
          <a:p>
            <a:r>
              <a:rPr lang="en-US" sz="2400" b="1" dirty="0" smtClean="0"/>
              <a:t>“</a:t>
            </a:r>
            <a:r>
              <a:rPr lang="en-US" sz="2400" b="1" dirty="0"/>
              <a:t>A meeting point for everyone in </a:t>
            </a:r>
            <a:r>
              <a:rPr lang="en-US" sz="2400" b="1" dirty="0" err="1"/>
              <a:t>Schwaz</a:t>
            </a:r>
            <a:r>
              <a:rPr lang="en-US" sz="2400" b="1" dirty="0" smtClean="0"/>
              <a:t>”</a:t>
            </a:r>
            <a:endParaRPr lang="en-US" sz="2400" b="1" dirty="0"/>
          </a:p>
        </p:txBody>
      </p:sp>
    </p:spTree>
    <p:extLst>
      <p:ext uri="{BB962C8B-B14F-4D97-AF65-F5344CB8AC3E}">
        <p14:creationId xmlns:p14="http://schemas.microsoft.com/office/powerpoint/2010/main" val="10333445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Services and </a:t>
            </a:r>
            <a:r>
              <a:rPr lang="en-US" dirty="0" err="1" smtClean="0"/>
              <a:t>organisations</a:t>
            </a:r>
            <a:r>
              <a:rPr lang="en-US" dirty="0" smtClean="0"/>
              <a:t> on site</a:t>
            </a:r>
            <a:endParaRPr lang="en-US" dirty="0"/>
          </a:p>
        </p:txBody>
      </p:sp>
      <p:pic>
        <p:nvPicPr>
          <p:cNvPr id="6" name="Picture 5"/>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3622800" y="1359575"/>
            <a:ext cx="5441589" cy="1269393"/>
          </a:xfrm>
          <a:prstGeom prst="rect">
            <a:avLst/>
          </a:prstGeom>
        </p:spPr>
      </p:pic>
      <p:sp>
        <p:nvSpPr>
          <p:cNvPr id="7" name="TextBox 6"/>
          <p:cNvSpPr txBox="1"/>
          <p:nvPr/>
        </p:nvSpPr>
        <p:spPr>
          <a:xfrm>
            <a:off x="6591815" y="1041043"/>
            <a:ext cx="2399351" cy="369332"/>
          </a:xfrm>
          <a:prstGeom prst="rect">
            <a:avLst/>
          </a:prstGeom>
          <a:noFill/>
        </p:spPr>
        <p:txBody>
          <a:bodyPr wrap="square" rtlCol="0">
            <a:spAutoFit/>
          </a:bodyPr>
          <a:lstStyle/>
          <a:p>
            <a:pPr algn="r"/>
            <a:r>
              <a:rPr lang="en-US" smtClean="0"/>
              <a:t>Wellbeing bath</a:t>
            </a:r>
            <a:endParaRPr lang="en-US"/>
          </a:p>
        </p:txBody>
      </p:sp>
      <p:pic>
        <p:nvPicPr>
          <p:cNvPr id="8" name="Picture 7"/>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2896330" y="2720433"/>
            <a:ext cx="3447265" cy="118749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966" y="3010306"/>
            <a:ext cx="2489200" cy="1701800"/>
          </a:xfrm>
          <a:prstGeom prst="rect">
            <a:avLst/>
          </a:prstGeom>
        </p:spPr>
      </p:pic>
      <p:sp>
        <p:nvSpPr>
          <p:cNvPr id="10" name="TextBox 9"/>
          <p:cNvSpPr txBox="1"/>
          <p:nvPr/>
        </p:nvSpPr>
        <p:spPr>
          <a:xfrm>
            <a:off x="6501966" y="2631833"/>
            <a:ext cx="2489200" cy="378473"/>
          </a:xfrm>
          <a:prstGeom prst="rect">
            <a:avLst/>
          </a:prstGeom>
          <a:noFill/>
        </p:spPr>
        <p:txBody>
          <a:bodyPr wrap="square" rtlCol="0">
            <a:spAutoFit/>
          </a:bodyPr>
          <a:lstStyle/>
          <a:p>
            <a:r>
              <a:rPr lang="en-US" smtClean="0"/>
              <a:t>Grannies to lend</a:t>
            </a:r>
            <a:endParaRPr lang="en-US"/>
          </a:p>
        </p:txBody>
      </p:sp>
      <p:sp>
        <p:nvSpPr>
          <p:cNvPr id="3" name="Content Placeholder 2"/>
          <p:cNvSpPr>
            <a:spLocks noGrp="1"/>
          </p:cNvSpPr>
          <p:nvPr>
            <p:ph sz="quarter" idx="10"/>
          </p:nvPr>
        </p:nvSpPr>
        <p:spPr>
          <a:xfrm>
            <a:off x="457200" y="1331953"/>
            <a:ext cx="4740441" cy="4893241"/>
          </a:xfrm>
        </p:spPr>
        <p:txBody>
          <a:bodyPr>
            <a:normAutofit fontScale="77500" lnSpcReduction="20000"/>
          </a:bodyPr>
          <a:lstStyle/>
          <a:p>
            <a:r>
              <a:rPr lang="en-US" sz="2400" b="1" dirty="0"/>
              <a:t>Living</a:t>
            </a:r>
          </a:p>
          <a:p>
            <a:pPr marL="285750" indent="-285750">
              <a:buFont typeface="Arial" charset="0"/>
              <a:buChar char="•"/>
            </a:pPr>
            <a:r>
              <a:rPr lang="en-US" sz="2400" dirty="0"/>
              <a:t>Assisted living</a:t>
            </a:r>
          </a:p>
          <a:p>
            <a:pPr marL="285750" indent="-285750">
              <a:buFont typeface="Arial" charset="0"/>
              <a:buChar char="•"/>
            </a:pPr>
            <a:r>
              <a:rPr lang="en-US" sz="2400" dirty="0"/>
              <a:t>Shared apartment </a:t>
            </a:r>
            <a:r>
              <a:rPr lang="en-US" sz="2400" dirty="0" smtClean="0"/>
              <a:t>for people </a:t>
            </a:r>
            <a:r>
              <a:rPr lang="en-US" sz="2400" dirty="0"/>
              <a:t>with disabilities</a:t>
            </a:r>
          </a:p>
          <a:p>
            <a:pPr marL="285750" indent="-285750">
              <a:buFont typeface="Arial" charset="0"/>
              <a:buChar char="•"/>
            </a:pPr>
            <a:r>
              <a:rPr lang="en-US" sz="2400" dirty="0"/>
              <a:t>Apartments for young families</a:t>
            </a:r>
          </a:p>
          <a:p>
            <a:endParaRPr lang="en-US" sz="2400" dirty="0"/>
          </a:p>
          <a:p>
            <a:r>
              <a:rPr lang="en-US" sz="2400" b="1" dirty="0"/>
              <a:t>Life</a:t>
            </a:r>
          </a:p>
          <a:p>
            <a:pPr>
              <a:buFont typeface="Arial" charset="0"/>
              <a:buChar char="•"/>
            </a:pPr>
            <a:r>
              <a:rPr lang="en-US" sz="2400" dirty="0"/>
              <a:t>Social services</a:t>
            </a:r>
          </a:p>
          <a:p>
            <a:pPr>
              <a:buFont typeface="Arial" charset="0"/>
              <a:buChar char="•"/>
            </a:pPr>
            <a:r>
              <a:rPr lang="en-US" sz="2400" dirty="0"/>
              <a:t>Respite care</a:t>
            </a:r>
          </a:p>
          <a:p>
            <a:pPr>
              <a:buFont typeface="Arial" charset="0"/>
              <a:buChar char="•"/>
            </a:pPr>
            <a:r>
              <a:rPr lang="en-US" sz="2400" dirty="0"/>
              <a:t>After school </a:t>
            </a:r>
            <a:r>
              <a:rPr lang="en-US" sz="2400" dirty="0" smtClean="0"/>
              <a:t>care and child daycare </a:t>
            </a:r>
            <a:r>
              <a:rPr lang="en-US" sz="2400" dirty="0" err="1" smtClean="0"/>
              <a:t>centre</a:t>
            </a:r>
            <a:r>
              <a:rPr lang="en-US" sz="2400" dirty="0" smtClean="0"/>
              <a:t> </a:t>
            </a:r>
            <a:endParaRPr lang="en-US" sz="2400" dirty="0"/>
          </a:p>
          <a:p>
            <a:pPr>
              <a:buFont typeface="Arial" charset="0"/>
              <a:buChar char="•"/>
            </a:pPr>
            <a:r>
              <a:rPr lang="en-US" sz="2400" dirty="0"/>
              <a:t>Meeting room</a:t>
            </a:r>
          </a:p>
          <a:p>
            <a:pPr>
              <a:buFont typeface="Arial" charset="0"/>
              <a:buChar char="•"/>
            </a:pPr>
            <a:r>
              <a:rPr lang="en-US" sz="2400" dirty="0"/>
              <a:t>Restaurant</a:t>
            </a:r>
          </a:p>
          <a:p>
            <a:pPr>
              <a:buFont typeface="Arial" charset="0"/>
              <a:buChar char="•"/>
            </a:pPr>
            <a:r>
              <a:rPr lang="en-US" sz="2400" dirty="0"/>
              <a:t>Village shop</a:t>
            </a:r>
          </a:p>
          <a:p>
            <a:pPr>
              <a:buFont typeface="Arial" charset="0"/>
              <a:buChar char="•"/>
            </a:pPr>
            <a:r>
              <a:rPr lang="en-US" sz="2400" dirty="0"/>
              <a:t>Support for families</a:t>
            </a:r>
          </a:p>
          <a:p>
            <a:endParaRPr lang="en-US" sz="2400" dirty="0"/>
          </a:p>
          <a:p>
            <a:r>
              <a:rPr lang="en-US" sz="2400" b="1" dirty="0" err="1" smtClean="0"/>
              <a:t>Computeria</a:t>
            </a:r>
            <a:endParaRPr lang="en-US" sz="2400" b="1"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3011" y="4233521"/>
            <a:ext cx="2759241" cy="1828512"/>
          </a:xfrm>
          <a:prstGeom prst="rect">
            <a:avLst/>
          </a:prstGeom>
        </p:spPr>
      </p:pic>
      <p:pic>
        <p:nvPicPr>
          <p:cNvPr id="13" name="Grafik 4" descr="singin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43595" y="4800706"/>
            <a:ext cx="2396289" cy="15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ontent Placeholder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2900" y="44918"/>
            <a:ext cx="2451100" cy="723900"/>
          </a:xfrm>
          <a:prstGeom prst="rect">
            <a:avLst/>
          </a:prstGeom>
        </p:spPr>
      </p:pic>
    </p:spTree>
    <p:extLst>
      <p:ext uri="{BB962C8B-B14F-4D97-AF65-F5344CB8AC3E}">
        <p14:creationId xmlns:p14="http://schemas.microsoft.com/office/powerpoint/2010/main" val="7219010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House of Generations grows: key elements and success factors</a:t>
            </a:r>
            <a:endParaRPr lang="en-US" dirty="0"/>
          </a:p>
        </p:txBody>
      </p:sp>
      <p:sp>
        <p:nvSpPr>
          <p:cNvPr id="3" name="Content Placeholder 2"/>
          <p:cNvSpPr>
            <a:spLocks noGrp="1"/>
          </p:cNvSpPr>
          <p:nvPr>
            <p:ph sz="quarter" idx="10"/>
          </p:nvPr>
        </p:nvSpPr>
        <p:spPr>
          <a:xfrm>
            <a:off x="457200" y="1331953"/>
            <a:ext cx="8574505" cy="4893241"/>
          </a:xfrm>
        </p:spPr>
        <p:txBody>
          <a:bodyPr>
            <a:normAutofit/>
          </a:bodyPr>
          <a:lstStyle/>
          <a:p>
            <a:r>
              <a:rPr lang="en-US" sz="2000" dirty="0" smtClean="0"/>
              <a:t>The </a:t>
            </a:r>
            <a:r>
              <a:rPr lang="en-US" sz="2000" dirty="0"/>
              <a:t>vision is to provide integrated living for people young and old, disabled or healthy. The House has an open doors policy and has become a vital part and meeting point for the town</a:t>
            </a:r>
            <a:r>
              <a:rPr lang="en-US" sz="2000" dirty="0" smtClean="0"/>
              <a:t>. It is used by local clubs, for family celebrations and as a vocational training </a:t>
            </a:r>
            <a:r>
              <a:rPr lang="en-US" sz="2000" dirty="0" err="1" smtClean="0"/>
              <a:t>centre</a:t>
            </a:r>
            <a:r>
              <a:rPr lang="en-US" sz="2000" dirty="0" smtClean="0"/>
              <a:t>.</a:t>
            </a:r>
          </a:p>
          <a:p>
            <a:r>
              <a:rPr lang="en-US" sz="2000" dirty="0" smtClean="0"/>
              <a:t>One key success factor is the co-location of so many different health, social services and community services under one roof and a close collaboration among all service providers in the municipality.</a:t>
            </a:r>
          </a:p>
          <a:p>
            <a:r>
              <a:rPr lang="en-US" sz="2000" dirty="0" smtClean="0"/>
              <a:t>The house manager is very actively engaging the people and inviting new ideas and services to add to the spirit of the big family.</a:t>
            </a:r>
            <a:endParaRPr lang="en-US" sz="2000" dirty="0"/>
          </a:p>
          <a:p>
            <a:r>
              <a:rPr lang="en-US" sz="2000" dirty="0"/>
              <a:t>It is managed independently and needs to be financially </a:t>
            </a:r>
            <a:r>
              <a:rPr lang="en-US" sz="2000" dirty="0" smtClean="0"/>
              <a:t>viable, which enabled simple and creative solutions, but also supports the sense of self-sufficiency rather than dependence.</a:t>
            </a:r>
          </a:p>
          <a:p>
            <a:r>
              <a:rPr lang="en-US" sz="2000" dirty="0" smtClean="0"/>
              <a:t>A key element in all activities is the belief that every person has valuable skills and talents, from which the community can profit.</a:t>
            </a:r>
            <a:endParaRPr lang="en-US" sz="2000" dirty="0"/>
          </a:p>
          <a:p>
            <a:endParaRPr lang="en-US" sz="2000" dirty="0"/>
          </a:p>
          <a:p>
            <a:endParaRPr lang="en-US" sz="2000"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2900" y="44918"/>
            <a:ext cx="2451100" cy="723900"/>
          </a:xfrm>
          <a:prstGeom prst="rect">
            <a:avLst/>
          </a:prstGeom>
        </p:spPr>
      </p:pic>
      <p:sp>
        <p:nvSpPr>
          <p:cNvPr id="5" name="Textfeld 1"/>
          <p:cNvSpPr txBox="1"/>
          <p:nvPr/>
        </p:nvSpPr>
        <p:spPr>
          <a:xfrm>
            <a:off x="0" y="6223342"/>
            <a:ext cx="9144000" cy="523220"/>
          </a:xfrm>
          <a:prstGeom prst="rect">
            <a:avLst/>
          </a:prstGeom>
          <a:noFill/>
        </p:spPr>
        <p:txBody>
          <a:bodyPr wrap="square" rtlCol="0">
            <a:spAutoFit/>
          </a:bodyPr>
          <a:lstStyle/>
          <a:p>
            <a:pPr algn="r"/>
            <a:r>
              <a:rPr lang="de-DE" sz="1400" dirty="0" smtClean="0">
                <a:solidFill>
                  <a:prstClr val="black"/>
                </a:solidFill>
              </a:rPr>
              <a:t>WHO Regional Office </a:t>
            </a:r>
            <a:r>
              <a:rPr lang="de-DE" sz="1400" dirty="0" err="1" smtClean="0">
                <a:solidFill>
                  <a:prstClr val="black"/>
                </a:solidFill>
              </a:rPr>
              <a:t>for</a:t>
            </a:r>
            <a:r>
              <a:rPr lang="de-DE" sz="1400" dirty="0" smtClean="0">
                <a:solidFill>
                  <a:prstClr val="black"/>
                </a:solidFill>
              </a:rPr>
              <a:t> Europe. </a:t>
            </a:r>
            <a:r>
              <a:rPr lang="de-DE" sz="1400" dirty="0" err="1" smtClean="0">
                <a:solidFill>
                  <a:prstClr val="black"/>
                </a:solidFill>
              </a:rPr>
              <a:t>Lessons</a:t>
            </a:r>
            <a:r>
              <a:rPr lang="de-DE" sz="1400" dirty="0" smtClean="0">
                <a:solidFill>
                  <a:prstClr val="black"/>
                </a:solidFill>
              </a:rPr>
              <a:t> </a:t>
            </a:r>
            <a:r>
              <a:rPr lang="de-DE" sz="1400" dirty="0" err="1" smtClean="0">
                <a:solidFill>
                  <a:prstClr val="black"/>
                </a:solidFill>
              </a:rPr>
              <a:t>from</a:t>
            </a:r>
            <a:r>
              <a:rPr lang="de-DE" sz="1400" dirty="0" smtClean="0">
                <a:solidFill>
                  <a:prstClr val="black"/>
                </a:solidFill>
              </a:rPr>
              <a:t> </a:t>
            </a:r>
            <a:r>
              <a:rPr lang="de-DE" sz="1400" dirty="0" err="1" smtClean="0">
                <a:solidFill>
                  <a:prstClr val="black"/>
                </a:solidFill>
              </a:rPr>
              <a:t>transforming</a:t>
            </a:r>
            <a:r>
              <a:rPr lang="de-DE" sz="1400" dirty="0" smtClean="0">
                <a:solidFill>
                  <a:prstClr val="black"/>
                </a:solidFill>
              </a:rPr>
              <a:t> </a:t>
            </a:r>
            <a:r>
              <a:rPr lang="de-DE" sz="1400" dirty="0" err="1" smtClean="0">
                <a:solidFill>
                  <a:prstClr val="black"/>
                </a:solidFill>
              </a:rPr>
              <a:t>health</a:t>
            </a:r>
            <a:r>
              <a:rPr lang="de-DE" sz="1400" dirty="0" smtClean="0">
                <a:solidFill>
                  <a:prstClr val="black"/>
                </a:solidFill>
              </a:rPr>
              <a:t> </a:t>
            </a:r>
            <a:r>
              <a:rPr lang="de-DE" sz="1400" dirty="0" err="1" smtClean="0">
                <a:solidFill>
                  <a:prstClr val="black"/>
                </a:solidFill>
              </a:rPr>
              <a:t>services</a:t>
            </a:r>
            <a:r>
              <a:rPr lang="de-DE" sz="1400" dirty="0" smtClean="0">
                <a:solidFill>
                  <a:prstClr val="black"/>
                </a:solidFill>
              </a:rPr>
              <a:t> </a:t>
            </a:r>
            <a:r>
              <a:rPr lang="de-DE" sz="1400" dirty="0" err="1" smtClean="0">
                <a:solidFill>
                  <a:prstClr val="black"/>
                </a:solidFill>
              </a:rPr>
              <a:t>delivery</a:t>
            </a:r>
            <a:r>
              <a:rPr lang="de-DE" sz="1400" dirty="0" smtClean="0">
                <a:solidFill>
                  <a:prstClr val="black"/>
                </a:solidFill>
              </a:rPr>
              <a:t>: </a:t>
            </a:r>
          </a:p>
          <a:p>
            <a:pPr algn="r"/>
            <a:r>
              <a:rPr lang="de-DE" sz="1400" dirty="0" err="1" smtClean="0">
                <a:solidFill>
                  <a:prstClr val="black"/>
                </a:solidFill>
              </a:rPr>
              <a:t>Compendium</a:t>
            </a:r>
            <a:r>
              <a:rPr lang="de-DE" sz="1400" dirty="0" smtClean="0">
                <a:solidFill>
                  <a:prstClr val="black"/>
                </a:solidFill>
              </a:rPr>
              <a:t> </a:t>
            </a:r>
            <a:r>
              <a:rPr lang="de-DE" sz="1400" dirty="0" err="1" smtClean="0">
                <a:solidFill>
                  <a:prstClr val="black"/>
                </a:solidFill>
              </a:rPr>
              <a:t>of</a:t>
            </a:r>
            <a:r>
              <a:rPr lang="de-DE" sz="1400" dirty="0" smtClean="0">
                <a:solidFill>
                  <a:prstClr val="black"/>
                </a:solidFill>
              </a:rPr>
              <a:t> initiatives in </a:t>
            </a:r>
            <a:r>
              <a:rPr lang="de-DE" sz="1400" dirty="0" err="1" smtClean="0">
                <a:solidFill>
                  <a:prstClr val="black"/>
                </a:solidFill>
              </a:rPr>
              <a:t>the</a:t>
            </a:r>
            <a:r>
              <a:rPr lang="de-DE" sz="1400" dirty="0" smtClean="0">
                <a:solidFill>
                  <a:prstClr val="black"/>
                </a:solidFill>
              </a:rPr>
              <a:t> WHO European Region. WHO, </a:t>
            </a:r>
            <a:r>
              <a:rPr lang="de-DE" sz="1400" dirty="0" err="1" smtClean="0">
                <a:solidFill>
                  <a:prstClr val="black"/>
                </a:solidFill>
              </a:rPr>
              <a:t>Copenhagen</a:t>
            </a:r>
            <a:r>
              <a:rPr lang="de-DE" sz="1400" dirty="0" smtClean="0">
                <a:solidFill>
                  <a:prstClr val="black"/>
                </a:solidFill>
              </a:rPr>
              <a:t> 2016</a:t>
            </a:r>
            <a:endParaRPr lang="de-DE" sz="1400" dirty="0">
              <a:solidFill>
                <a:prstClr val="black"/>
              </a:solidFill>
            </a:endParaRPr>
          </a:p>
        </p:txBody>
      </p:sp>
    </p:spTree>
    <p:extLst>
      <p:ext uri="{BB962C8B-B14F-4D97-AF65-F5344CB8AC3E}">
        <p14:creationId xmlns:p14="http://schemas.microsoft.com/office/powerpoint/2010/main" val="18564473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641"/>
            <a:ext cx="8369300" cy="950724"/>
          </a:xfrm>
        </p:spPr>
        <p:txBody>
          <a:bodyPr>
            <a:normAutofit fontScale="90000"/>
          </a:bodyPr>
          <a:lstStyle/>
          <a:p>
            <a:r>
              <a:rPr lang="en-US" dirty="0" smtClean="0"/>
              <a:t>SELFIE</a:t>
            </a:r>
            <a:r>
              <a:rPr lang="en-US" dirty="0"/>
              <a:t>: Sustainable </a:t>
            </a:r>
            <a:r>
              <a:rPr lang="en-US" dirty="0" err="1"/>
              <a:t>intEgrated</a:t>
            </a:r>
            <a:r>
              <a:rPr lang="en-US" dirty="0"/>
              <a:t> care </a:t>
            </a:r>
            <a:r>
              <a:rPr lang="en-US" dirty="0" err="1"/>
              <a:t>modeLs</a:t>
            </a:r>
            <a:r>
              <a:rPr lang="en-US" dirty="0"/>
              <a:t> for multi- morbidity: delivery, </a:t>
            </a:r>
            <a:r>
              <a:rPr lang="en-US" dirty="0" err="1"/>
              <a:t>FInancing</a:t>
            </a:r>
            <a:r>
              <a:rPr lang="en-US" dirty="0"/>
              <a:t> and </a:t>
            </a:r>
            <a:r>
              <a:rPr lang="en-US" dirty="0" err="1"/>
              <a:t>performancE</a:t>
            </a:r>
            <a:endParaRPr lang="en-US" dirty="0"/>
          </a:p>
        </p:txBody>
      </p:sp>
      <p:pic>
        <p:nvPicPr>
          <p:cNvPr id="4" name="Picture 3"/>
          <p:cNvPicPr>
            <a:picLocks noChangeAspect="1"/>
          </p:cNvPicPr>
          <p:nvPr/>
        </p:nvPicPr>
        <p:blipFill>
          <a:blip r:embed="rId2"/>
          <a:stretch>
            <a:fillRect/>
          </a:stretch>
        </p:blipFill>
        <p:spPr>
          <a:xfrm>
            <a:off x="3553067" y="1228725"/>
            <a:ext cx="5711661" cy="5194300"/>
          </a:xfrm>
          <a:prstGeom prst="rect">
            <a:avLst/>
          </a:prstGeom>
        </p:spPr>
      </p:pic>
      <p:pic>
        <p:nvPicPr>
          <p:cNvPr id="6" name="Picture 5"/>
          <p:cNvPicPr>
            <a:picLocks noChangeAspect="1"/>
          </p:cNvPicPr>
          <p:nvPr/>
        </p:nvPicPr>
        <p:blipFill>
          <a:blip r:embed="rId3">
            <a:alphaModFix amt="50000"/>
          </a:blip>
          <a:stretch>
            <a:fillRect/>
          </a:stretch>
        </p:blipFill>
        <p:spPr>
          <a:xfrm>
            <a:off x="457200" y="1768475"/>
            <a:ext cx="3286174" cy="4654550"/>
          </a:xfrm>
          <a:prstGeom prst="rect">
            <a:avLst/>
          </a:prstGeom>
        </p:spPr>
      </p:pic>
      <p:sp>
        <p:nvSpPr>
          <p:cNvPr id="7" name="TextBox 6"/>
          <p:cNvSpPr txBox="1"/>
          <p:nvPr/>
        </p:nvSpPr>
        <p:spPr>
          <a:xfrm>
            <a:off x="5245100" y="6488668"/>
            <a:ext cx="3855031" cy="369332"/>
          </a:xfrm>
          <a:prstGeom prst="rect">
            <a:avLst/>
          </a:prstGeom>
          <a:noFill/>
        </p:spPr>
        <p:txBody>
          <a:bodyPr wrap="square" rtlCol="0">
            <a:spAutoFit/>
          </a:bodyPr>
          <a:lstStyle/>
          <a:p>
            <a:pPr algn="r"/>
            <a:r>
              <a:rPr lang="en-US"/>
              <a:t>www.selfie2020.eu </a:t>
            </a:r>
            <a:endParaRPr lang="en-US">
              <a:effectLst/>
            </a:endParaRPr>
          </a:p>
        </p:txBody>
      </p:sp>
      <p:sp>
        <p:nvSpPr>
          <p:cNvPr id="8" name="TextBox 7"/>
          <p:cNvSpPr txBox="1"/>
          <p:nvPr/>
        </p:nvSpPr>
        <p:spPr>
          <a:xfrm>
            <a:off x="88900" y="1228725"/>
            <a:ext cx="3594100" cy="3693319"/>
          </a:xfrm>
          <a:prstGeom prst="rect">
            <a:avLst/>
          </a:prstGeom>
          <a:noFill/>
        </p:spPr>
        <p:txBody>
          <a:bodyPr wrap="square" rtlCol="0">
            <a:spAutoFit/>
          </a:bodyPr>
          <a:lstStyle/>
          <a:p>
            <a:r>
              <a:rPr lang="en-US" dirty="0" smtClean="0"/>
              <a:t>17 </a:t>
            </a:r>
            <a:r>
              <a:rPr lang="en-US" dirty="0" err="1" smtClean="0"/>
              <a:t>programmes</a:t>
            </a:r>
            <a:r>
              <a:rPr lang="en-US" dirty="0"/>
              <a:t>:</a:t>
            </a:r>
            <a:br>
              <a:rPr lang="en-US" dirty="0"/>
            </a:br>
            <a:r>
              <a:rPr lang="en-US" dirty="0"/>
              <a:t>‒ </a:t>
            </a:r>
            <a:r>
              <a:rPr lang="en-US" b="1" dirty="0" smtClean="0"/>
              <a:t>frail </a:t>
            </a:r>
            <a:r>
              <a:rPr lang="en-US" b="1" dirty="0"/>
              <a:t>elderly</a:t>
            </a:r>
            <a:r>
              <a:rPr lang="en-US" dirty="0"/>
              <a:t>, </a:t>
            </a:r>
            <a:r>
              <a:rPr lang="en-US" b="1" dirty="0"/>
              <a:t>palliative patients/ oncology patients</a:t>
            </a:r>
            <a:r>
              <a:rPr lang="en-US" dirty="0"/>
              <a:t>, </a:t>
            </a:r>
            <a:r>
              <a:rPr lang="en-US" b="1" dirty="0"/>
              <a:t>persons with problems in multiple life domains</a:t>
            </a:r>
            <a:r>
              <a:rPr lang="en-US" dirty="0"/>
              <a:t>, </a:t>
            </a:r>
            <a:r>
              <a:rPr lang="en-US" b="1" dirty="0"/>
              <a:t>whole populations </a:t>
            </a:r>
            <a:endParaRPr lang="en-US" dirty="0"/>
          </a:p>
          <a:p>
            <a:r>
              <a:rPr lang="en-US" dirty="0"/>
              <a:t>‒ </a:t>
            </a:r>
            <a:r>
              <a:rPr lang="en-US" b="1" i="1" dirty="0"/>
              <a:t>Scope</a:t>
            </a:r>
            <a:r>
              <a:rPr lang="en-US" b="1" dirty="0"/>
              <a:t>: </a:t>
            </a:r>
            <a:r>
              <a:rPr lang="en-US" dirty="0"/>
              <a:t>small-scale case finding, screening, regional approaches, population health management </a:t>
            </a:r>
            <a:endParaRPr lang="en-US" dirty="0"/>
          </a:p>
          <a:p>
            <a:r>
              <a:rPr lang="en-US" dirty="0"/>
              <a:t>‒ </a:t>
            </a:r>
            <a:r>
              <a:rPr lang="en-US" b="1" i="1" dirty="0"/>
              <a:t>Focus: </a:t>
            </a:r>
            <a:r>
              <a:rPr lang="en-US" dirty="0"/>
              <a:t>prevention, crossing health- and social care, palliative care, transfer care </a:t>
            </a:r>
            <a:endParaRPr lang="en-US" dirty="0"/>
          </a:p>
        </p:txBody>
      </p:sp>
    </p:spTree>
    <p:extLst>
      <p:ext uri="{BB962C8B-B14F-4D97-AF65-F5344CB8AC3E}">
        <p14:creationId xmlns:p14="http://schemas.microsoft.com/office/powerpoint/2010/main" val="1275062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641"/>
            <a:ext cx="7429500" cy="950724"/>
          </a:xfrm>
        </p:spPr>
        <p:txBody>
          <a:bodyPr>
            <a:normAutofit/>
          </a:bodyPr>
          <a:lstStyle/>
          <a:p>
            <a:r>
              <a:rPr lang="en-US" dirty="0" smtClean="0"/>
              <a:t>WP2: Comprehensive description of the most promising IC models </a:t>
            </a:r>
            <a:r>
              <a:rPr lang="en-US" smtClean="0"/>
              <a:t>for multi-morbidity</a:t>
            </a:r>
            <a:endParaRPr lang="en-US" dirty="0"/>
          </a:p>
        </p:txBody>
      </p:sp>
      <p:sp>
        <p:nvSpPr>
          <p:cNvPr id="3" name="Content Placeholder 2"/>
          <p:cNvSpPr>
            <a:spLocks noGrp="1"/>
          </p:cNvSpPr>
          <p:nvPr>
            <p:ph sz="quarter" idx="10"/>
          </p:nvPr>
        </p:nvSpPr>
        <p:spPr/>
        <p:txBody>
          <a:bodyPr/>
          <a:lstStyle/>
          <a:p>
            <a:pPr marL="0" indent="0">
              <a:buNone/>
            </a:pPr>
            <a:r>
              <a:rPr lang="en-US" dirty="0"/>
              <a:t>Themes that emerged in overarching analysis: </a:t>
            </a:r>
            <a:endParaRPr lang="en-US" dirty="0"/>
          </a:p>
          <a:p>
            <a:r>
              <a:rPr lang="en-US" dirty="0"/>
              <a:t>Holistic </a:t>
            </a:r>
            <a:r>
              <a:rPr lang="en-US" dirty="0" smtClean="0"/>
              <a:t>approach, i.e. social aspect, mental health</a:t>
            </a:r>
            <a:endParaRPr lang="en-US" dirty="0"/>
          </a:p>
          <a:p>
            <a:r>
              <a:rPr lang="en-US" dirty="0"/>
              <a:t>Continuity of </a:t>
            </a:r>
            <a:r>
              <a:rPr lang="en-US" dirty="0" smtClean="0"/>
              <a:t>care, i.e. importance </a:t>
            </a:r>
            <a:r>
              <a:rPr lang="en-US" dirty="0"/>
              <a:t>of single contact point</a:t>
            </a:r>
            <a:endParaRPr lang="en-US" dirty="0"/>
          </a:p>
          <a:p>
            <a:r>
              <a:rPr lang="en-US" dirty="0"/>
              <a:t>Client involvement, i.e. </a:t>
            </a:r>
            <a:r>
              <a:rPr lang="en-US" dirty="0" smtClean="0"/>
              <a:t>shared </a:t>
            </a:r>
            <a:r>
              <a:rPr lang="en-US" dirty="0"/>
              <a:t>decision </a:t>
            </a:r>
            <a:r>
              <a:rPr lang="en-US" dirty="0" smtClean="0"/>
              <a:t>making</a:t>
            </a:r>
          </a:p>
          <a:p>
            <a:r>
              <a:rPr lang="en-US" dirty="0" smtClean="0"/>
              <a:t>Informal </a:t>
            </a:r>
            <a:r>
              <a:rPr lang="en-US" dirty="0"/>
              <a:t>caregiver </a:t>
            </a:r>
            <a:r>
              <a:rPr lang="en-US" dirty="0" smtClean="0"/>
              <a:t>involvement</a:t>
            </a:r>
            <a:endParaRPr lang="en-US" dirty="0"/>
          </a:p>
          <a:p>
            <a:r>
              <a:rPr lang="en-US" dirty="0"/>
              <a:t>Self management </a:t>
            </a:r>
            <a:r>
              <a:rPr lang="en-US" dirty="0" smtClean="0"/>
              <a:t>as means of empowerment</a:t>
            </a:r>
            <a:endParaRPr lang="en-US" dirty="0"/>
          </a:p>
          <a:p>
            <a:r>
              <a:rPr lang="en-US" dirty="0"/>
              <a:t>Relationship between </a:t>
            </a:r>
            <a:r>
              <a:rPr lang="en-US" dirty="0" smtClean="0"/>
              <a:t>professionals, i.e. importance </a:t>
            </a:r>
            <a:r>
              <a:rPr lang="en-US" dirty="0"/>
              <a:t>of </a:t>
            </a:r>
            <a:r>
              <a:rPr lang="en-US" dirty="0" smtClean="0"/>
              <a:t>communication</a:t>
            </a:r>
            <a:endParaRPr lang="en-US" dirty="0"/>
          </a:p>
        </p:txBody>
      </p:sp>
    </p:spTree>
    <p:extLst>
      <p:ext uri="{BB962C8B-B14F-4D97-AF65-F5344CB8AC3E}">
        <p14:creationId xmlns:p14="http://schemas.microsoft.com/office/powerpoint/2010/main" val="1160945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641"/>
            <a:ext cx="7848600" cy="950724"/>
          </a:xfrm>
        </p:spPr>
        <p:txBody>
          <a:bodyPr>
            <a:noAutofit/>
          </a:bodyPr>
          <a:lstStyle/>
          <a:p>
            <a:r>
              <a:rPr lang="en-US" sz="2200" dirty="0"/>
              <a:t>WP3: Exploring different financial </a:t>
            </a:r>
            <a:r>
              <a:rPr lang="en-US" sz="2200"/>
              <a:t>and </a:t>
            </a:r>
            <a:r>
              <a:rPr lang="en-US" sz="2200" smtClean="0"/>
              <a:t>payment schemes applied </a:t>
            </a:r>
            <a:r>
              <a:rPr lang="en-US" sz="2200" dirty="0"/>
              <a:t>across integrated care </a:t>
            </a:r>
            <a:r>
              <a:rPr lang="en-US" sz="2200" dirty="0" err="1"/>
              <a:t>programmes</a:t>
            </a:r>
            <a:r>
              <a:rPr lang="en-US" sz="2200" dirty="0"/>
              <a:t> for </a:t>
            </a:r>
            <a:r>
              <a:rPr lang="en-US" sz="2200" dirty="0" smtClean="0"/>
              <a:t>multi-morbidity</a:t>
            </a:r>
            <a:endParaRPr lang="en-US" sz="2200" dirty="0"/>
          </a:p>
        </p:txBody>
      </p:sp>
      <p:pic>
        <p:nvPicPr>
          <p:cNvPr id="4" name="Content Placeholder 3"/>
          <p:cNvPicPr>
            <a:picLocks noGrp="1" noChangeAspect="1"/>
          </p:cNvPicPr>
          <p:nvPr>
            <p:ph sz="quarter" idx="10"/>
          </p:nvPr>
        </p:nvPicPr>
        <p:blipFill>
          <a:blip r:embed="rId2"/>
          <a:stretch>
            <a:fillRect/>
          </a:stretch>
        </p:blipFill>
        <p:spPr>
          <a:xfrm>
            <a:off x="1066236" y="1215883"/>
            <a:ext cx="7239564" cy="5008706"/>
          </a:xfrm>
          <a:prstGeom prst="rect">
            <a:avLst/>
          </a:prstGeom>
        </p:spPr>
      </p:pic>
    </p:spTree>
    <p:extLst>
      <p:ext uri="{BB962C8B-B14F-4D97-AF65-F5344CB8AC3E}">
        <p14:creationId xmlns:p14="http://schemas.microsoft.com/office/powerpoint/2010/main" val="10223733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0"/>
          </p:nvPr>
        </p:nvPicPr>
        <p:blipFill>
          <a:blip r:embed="rId2"/>
          <a:stretch>
            <a:fillRect/>
          </a:stretch>
        </p:blipFill>
        <p:spPr>
          <a:xfrm>
            <a:off x="457200" y="2166044"/>
            <a:ext cx="8289925" cy="3224412"/>
          </a:xfrm>
          <a:prstGeom prst="rect">
            <a:avLst/>
          </a:prstGeom>
        </p:spPr>
      </p:pic>
      <p:sp>
        <p:nvSpPr>
          <p:cNvPr id="5" name="Title 1"/>
          <p:cNvSpPr>
            <a:spLocks noGrp="1"/>
          </p:cNvSpPr>
          <p:nvPr>
            <p:ph type="title"/>
          </p:nvPr>
        </p:nvSpPr>
        <p:spPr/>
        <p:txBody>
          <a:bodyPr>
            <a:noAutofit/>
          </a:bodyPr>
          <a:lstStyle/>
          <a:p>
            <a:r>
              <a:rPr lang="en-US" sz="2200" dirty="0"/>
              <a:t>WP3: Exploring different financial </a:t>
            </a:r>
            <a:r>
              <a:rPr lang="en-US" sz="2200"/>
              <a:t>and </a:t>
            </a:r>
            <a:r>
              <a:rPr lang="en-US" sz="2200" smtClean="0"/>
              <a:t>payment schemes applied </a:t>
            </a:r>
            <a:r>
              <a:rPr lang="en-US" sz="2200" dirty="0"/>
              <a:t>across integrated care </a:t>
            </a:r>
            <a:r>
              <a:rPr lang="en-US" sz="2200" dirty="0" err="1"/>
              <a:t>programmes</a:t>
            </a:r>
            <a:r>
              <a:rPr lang="en-US" sz="2200" dirty="0"/>
              <a:t> for </a:t>
            </a:r>
            <a:r>
              <a:rPr lang="en-US" sz="2200" dirty="0" smtClean="0"/>
              <a:t>multi-morbidity</a:t>
            </a:r>
            <a:endParaRPr lang="en-US" sz="2200" dirty="0"/>
          </a:p>
        </p:txBody>
      </p:sp>
      <p:sp>
        <p:nvSpPr>
          <p:cNvPr id="7" name="TextBox 6"/>
          <p:cNvSpPr txBox="1"/>
          <p:nvPr/>
        </p:nvSpPr>
        <p:spPr>
          <a:xfrm>
            <a:off x="457200" y="1422400"/>
            <a:ext cx="6331205" cy="369332"/>
          </a:xfrm>
          <a:prstGeom prst="rect">
            <a:avLst/>
          </a:prstGeom>
          <a:noFill/>
        </p:spPr>
        <p:txBody>
          <a:bodyPr wrap="square" rtlCol="0">
            <a:spAutoFit/>
          </a:bodyPr>
          <a:lstStyle/>
          <a:p>
            <a:r>
              <a:rPr lang="en-US" dirty="0" err="1" smtClean="0"/>
              <a:t>Programme</a:t>
            </a:r>
            <a:r>
              <a:rPr lang="en-US" dirty="0" smtClean="0"/>
              <a:t>-level incentives</a:t>
            </a:r>
            <a:endParaRPr lang="en-US" dirty="0"/>
          </a:p>
        </p:txBody>
      </p:sp>
    </p:spTree>
    <p:extLst>
      <p:ext uri="{BB962C8B-B14F-4D97-AF65-F5344CB8AC3E}">
        <p14:creationId xmlns:p14="http://schemas.microsoft.com/office/powerpoint/2010/main" val="2068401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Transformational change needs to happen throughout society</a:t>
            </a:r>
            <a:endParaRPr lang="en-US" dirty="0"/>
          </a:p>
        </p:txBody>
      </p:sp>
    </p:spTree>
    <p:extLst>
      <p:ext uri="{BB962C8B-B14F-4D97-AF65-F5344CB8AC3E}">
        <p14:creationId xmlns:p14="http://schemas.microsoft.com/office/powerpoint/2010/main" val="18341450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3">
            <a:alphaModFix amt="50000"/>
          </a:blip>
          <a:stretch>
            <a:fillRect/>
          </a:stretch>
        </p:blipFill>
        <p:spPr>
          <a:xfrm>
            <a:off x="12700" y="1102465"/>
            <a:ext cx="2478266" cy="3510529"/>
          </a:xfrm>
          <a:prstGeom prst="rect">
            <a:avLst/>
          </a:prstGeom>
          <a:effectLst>
            <a:outerShdw blurRad="50800" dist="38100" dir="2700000" algn="tl" rotWithShape="0">
              <a:prstClr val="black">
                <a:alpha val="40000"/>
              </a:prstClr>
            </a:outerShdw>
          </a:effectLst>
        </p:spPr>
      </p:pic>
      <p:sp>
        <p:nvSpPr>
          <p:cNvPr id="2" name="Textfeld 1"/>
          <p:cNvSpPr txBox="1"/>
          <p:nvPr/>
        </p:nvSpPr>
        <p:spPr>
          <a:xfrm>
            <a:off x="0" y="6396242"/>
            <a:ext cx="9144000" cy="523220"/>
          </a:xfrm>
          <a:prstGeom prst="rect">
            <a:avLst/>
          </a:prstGeom>
          <a:noFill/>
        </p:spPr>
        <p:txBody>
          <a:bodyPr wrap="square" rtlCol="0">
            <a:spAutoFit/>
          </a:bodyPr>
          <a:lstStyle/>
          <a:p>
            <a:pPr algn="r"/>
            <a:r>
              <a:rPr lang="de-DE" sz="1400" dirty="0" smtClean="0">
                <a:solidFill>
                  <a:prstClr val="black"/>
                </a:solidFill>
              </a:rPr>
              <a:t>WHO Regional Office </a:t>
            </a:r>
            <a:r>
              <a:rPr lang="de-DE" sz="1400" dirty="0" err="1" smtClean="0">
                <a:solidFill>
                  <a:prstClr val="black"/>
                </a:solidFill>
              </a:rPr>
              <a:t>for</a:t>
            </a:r>
            <a:r>
              <a:rPr lang="de-DE" sz="1400" dirty="0" smtClean="0">
                <a:solidFill>
                  <a:prstClr val="black"/>
                </a:solidFill>
              </a:rPr>
              <a:t> Europe. </a:t>
            </a:r>
            <a:r>
              <a:rPr lang="de-DE" sz="1400" dirty="0" err="1" smtClean="0">
                <a:solidFill>
                  <a:prstClr val="black"/>
                </a:solidFill>
              </a:rPr>
              <a:t>Lessons</a:t>
            </a:r>
            <a:r>
              <a:rPr lang="de-DE" sz="1400" dirty="0" smtClean="0">
                <a:solidFill>
                  <a:prstClr val="black"/>
                </a:solidFill>
              </a:rPr>
              <a:t> </a:t>
            </a:r>
            <a:r>
              <a:rPr lang="de-DE" sz="1400" dirty="0" err="1" smtClean="0">
                <a:solidFill>
                  <a:prstClr val="black"/>
                </a:solidFill>
              </a:rPr>
              <a:t>from</a:t>
            </a:r>
            <a:r>
              <a:rPr lang="de-DE" sz="1400" dirty="0" smtClean="0">
                <a:solidFill>
                  <a:prstClr val="black"/>
                </a:solidFill>
              </a:rPr>
              <a:t> </a:t>
            </a:r>
            <a:r>
              <a:rPr lang="de-DE" sz="1400" dirty="0" err="1" smtClean="0">
                <a:solidFill>
                  <a:prstClr val="black"/>
                </a:solidFill>
              </a:rPr>
              <a:t>transforming</a:t>
            </a:r>
            <a:r>
              <a:rPr lang="de-DE" sz="1400" dirty="0" smtClean="0">
                <a:solidFill>
                  <a:prstClr val="black"/>
                </a:solidFill>
              </a:rPr>
              <a:t> </a:t>
            </a:r>
            <a:r>
              <a:rPr lang="de-DE" sz="1400" dirty="0" err="1" smtClean="0">
                <a:solidFill>
                  <a:prstClr val="black"/>
                </a:solidFill>
              </a:rPr>
              <a:t>health</a:t>
            </a:r>
            <a:r>
              <a:rPr lang="de-DE" sz="1400" dirty="0" smtClean="0">
                <a:solidFill>
                  <a:prstClr val="black"/>
                </a:solidFill>
              </a:rPr>
              <a:t> </a:t>
            </a:r>
            <a:r>
              <a:rPr lang="de-DE" sz="1400" dirty="0" err="1" smtClean="0">
                <a:solidFill>
                  <a:prstClr val="black"/>
                </a:solidFill>
              </a:rPr>
              <a:t>services</a:t>
            </a:r>
            <a:r>
              <a:rPr lang="de-DE" sz="1400" dirty="0" smtClean="0">
                <a:solidFill>
                  <a:prstClr val="black"/>
                </a:solidFill>
              </a:rPr>
              <a:t> </a:t>
            </a:r>
            <a:r>
              <a:rPr lang="de-DE" sz="1400" dirty="0" err="1" smtClean="0">
                <a:solidFill>
                  <a:prstClr val="black"/>
                </a:solidFill>
              </a:rPr>
              <a:t>delivery</a:t>
            </a:r>
            <a:r>
              <a:rPr lang="de-DE" sz="1400" dirty="0" smtClean="0">
                <a:solidFill>
                  <a:prstClr val="black"/>
                </a:solidFill>
              </a:rPr>
              <a:t>: </a:t>
            </a:r>
          </a:p>
          <a:p>
            <a:pPr algn="r"/>
            <a:r>
              <a:rPr lang="de-DE" sz="1400" dirty="0" err="1" smtClean="0">
                <a:solidFill>
                  <a:prstClr val="black"/>
                </a:solidFill>
              </a:rPr>
              <a:t>Compendium</a:t>
            </a:r>
            <a:r>
              <a:rPr lang="de-DE" sz="1400" dirty="0" smtClean="0">
                <a:solidFill>
                  <a:prstClr val="black"/>
                </a:solidFill>
              </a:rPr>
              <a:t> </a:t>
            </a:r>
            <a:r>
              <a:rPr lang="de-DE" sz="1400" dirty="0" err="1" smtClean="0">
                <a:solidFill>
                  <a:prstClr val="black"/>
                </a:solidFill>
              </a:rPr>
              <a:t>of</a:t>
            </a:r>
            <a:r>
              <a:rPr lang="de-DE" sz="1400" dirty="0" smtClean="0">
                <a:solidFill>
                  <a:prstClr val="black"/>
                </a:solidFill>
              </a:rPr>
              <a:t> initiatives in </a:t>
            </a:r>
            <a:r>
              <a:rPr lang="de-DE" sz="1400" dirty="0" err="1" smtClean="0">
                <a:solidFill>
                  <a:prstClr val="black"/>
                </a:solidFill>
              </a:rPr>
              <a:t>the</a:t>
            </a:r>
            <a:r>
              <a:rPr lang="de-DE" sz="1400" dirty="0" smtClean="0">
                <a:solidFill>
                  <a:prstClr val="black"/>
                </a:solidFill>
              </a:rPr>
              <a:t> WHO European Region. WHO, </a:t>
            </a:r>
            <a:r>
              <a:rPr lang="de-DE" sz="1400" dirty="0" err="1" smtClean="0">
                <a:solidFill>
                  <a:prstClr val="black"/>
                </a:solidFill>
              </a:rPr>
              <a:t>Copenhagen</a:t>
            </a:r>
            <a:r>
              <a:rPr lang="de-DE" sz="1400" dirty="0" smtClean="0">
                <a:solidFill>
                  <a:prstClr val="black"/>
                </a:solidFill>
              </a:rPr>
              <a:t> 2016</a:t>
            </a:r>
            <a:endParaRPr lang="de-DE" sz="1400" dirty="0">
              <a:solidFill>
                <a:prstClr val="black"/>
              </a:solidFill>
            </a:endParaRPr>
          </a:p>
        </p:txBody>
      </p:sp>
      <p:sp>
        <p:nvSpPr>
          <p:cNvPr id="3" name="Title 2"/>
          <p:cNvSpPr>
            <a:spLocks noGrp="1"/>
          </p:cNvSpPr>
          <p:nvPr>
            <p:ph type="title"/>
          </p:nvPr>
        </p:nvSpPr>
        <p:spPr/>
        <p:txBody>
          <a:bodyPr>
            <a:noAutofit/>
          </a:bodyPr>
          <a:lstStyle/>
          <a:p>
            <a:r>
              <a:rPr lang="en-US" sz="2000" dirty="0"/>
              <a:t>The WHO European Region:</a:t>
            </a:r>
            <a:br>
              <a:rPr lang="en-US" sz="2000" dirty="0"/>
            </a:br>
            <a:r>
              <a:rPr lang="en-US" sz="2000" dirty="0"/>
              <a:t>53 Member States – 900 Mio inhabitants</a:t>
            </a:r>
            <a:br>
              <a:rPr lang="en-US" sz="2000" dirty="0"/>
            </a:br>
            <a:r>
              <a:rPr lang="en-US" sz="2000" dirty="0"/>
              <a:t>10 Lessons learned from 85 cases across the Region</a:t>
            </a:r>
          </a:p>
        </p:txBody>
      </p:sp>
      <p:sp>
        <p:nvSpPr>
          <p:cNvPr id="4" name="Textfeld 3"/>
          <p:cNvSpPr txBox="1"/>
          <p:nvPr/>
        </p:nvSpPr>
        <p:spPr>
          <a:xfrm>
            <a:off x="976985" y="2693346"/>
            <a:ext cx="6264696" cy="3170099"/>
          </a:xfrm>
          <a:prstGeom prst="rect">
            <a:avLst/>
          </a:prstGeom>
          <a:noFill/>
        </p:spPr>
        <p:txBody>
          <a:bodyPr wrap="square" rtlCol="0">
            <a:spAutoFit/>
          </a:bodyPr>
          <a:lstStyle/>
          <a:p>
            <a:pPr marL="457200" indent="-457200">
              <a:buClr>
                <a:schemeClr val="accent1"/>
              </a:buClr>
              <a:buFont typeface="+mj-lt"/>
              <a:buAutoNum type="arabicPeriod"/>
            </a:pPr>
            <a:r>
              <a:rPr lang="de-DE" sz="2000" dirty="0" err="1" smtClean="0"/>
              <a:t>Put</a:t>
            </a:r>
            <a:r>
              <a:rPr lang="de-DE" sz="2000" dirty="0" smtClean="0"/>
              <a:t> </a:t>
            </a:r>
            <a:r>
              <a:rPr lang="de-DE" sz="2000" dirty="0" err="1"/>
              <a:t>people</a:t>
            </a:r>
            <a:r>
              <a:rPr lang="de-DE" sz="2000" dirty="0"/>
              <a:t> </a:t>
            </a:r>
            <a:r>
              <a:rPr lang="de-DE" sz="2000" dirty="0" err="1"/>
              <a:t>and</a:t>
            </a:r>
            <a:r>
              <a:rPr lang="de-DE" sz="2000" dirty="0"/>
              <a:t> </a:t>
            </a:r>
            <a:r>
              <a:rPr lang="de-DE" sz="2000" dirty="0" err="1"/>
              <a:t>their</a:t>
            </a:r>
            <a:r>
              <a:rPr lang="de-DE" sz="2000" dirty="0"/>
              <a:t> </a:t>
            </a:r>
            <a:r>
              <a:rPr lang="de-DE" sz="2000" dirty="0" err="1"/>
              <a:t>needs</a:t>
            </a:r>
            <a:r>
              <a:rPr lang="de-DE" sz="2000" dirty="0"/>
              <a:t> </a:t>
            </a:r>
            <a:r>
              <a:rPr lang="de-DE" sz="2000" dirty="0" err="1" smtClean="0"/>
              <a:t>first</a:t>
            </a:r>
            <a:endParaRPr lang="de-DE" sz="2000" dirty="0" smtClean="0"/>
          </a:p>
          <a:p>
            <a:pPr marL="457200" indent="-457200">
              <a:buClr>
                <a:schemeClr val="accent1"/>
              </a:buClr>
              <a:buFont typeface="+mj-lt"/>
              <a:buAutoNum type="arabicPeriod"/>
            </a:pPr>
            <a:r>
              <a:rPr lang="de-DE" sz="2000" dirty="0" err="1"/>
              <a:t>Reorient</a:t>
            </a:r>
            <a:r>
              <a:rPr lang="de-DE" sz="2000" dirty="0"/>
              <a:t> </a:t>
            </a:r>
            <a:r>
              <a:rPr lang="de-DE" sz="2000" dirty="0" err="1"/>
              <a:t>the</a:t>
            </a:r>
            <a:r>
              <a:rPr lang="de-DE" sz="2000" dirty="0"/>
              <a:t> </a:t>
            </a:r>
            <a:r>
              <a:rPr lang="de-DE" sz="2000" dirty="0" err="1"/>
              <a:t>model</a:t>
            </a:r>
            <a:r>
              <a:rPr lang="de-DE" sz="2000" dirty="0"/>
              <a:t> </a:t>
            </a:r>
            <a:r>
              <a:rPr lang="de-DE" sz="2000" dirty="0" err="1"/>
              <a:t>of</a:t>
            </a:r>
            <a:r>
              <a:rPr lang="de-DE" sz="2000" dirty="0"/>
              <a:t> </a:t>
            </a:r>
            <a:r>
              <a:rPr lang="de-DE" sz="2000" dirty="0" err="1" smtClean="0"/>
              <a:t>care</a:t>
            </a:r>
            <a:endParaRPr lang="de-DE" sz="2000" dirty="0" smtClean="0"/>
          </a:p>
          <a:p>
            <a:pPr marL="457200" indent="-457200">
              <a:buClr>
                <a:schemeClr val="accent1"/>
              </a:buClr>
              <a:buFont typeface="+mj-lt"/>
              <a:buAutoNum type="arabicPeriod"/>
            </a:pPr>
            <a:r>
              <a:rPr lang="de-DE" sz="2000" dirty="0" err="1"/>
              <a:t>Reorganize</a:t>
            </a:r>
            <a:r>
              <a:rPr lang="de-DE" sz="2000" dirty="0"/>
              <a:t> </a:t>
            </a:r>
            <a:r>
              <a:rPr lang="de-DE" sz="2000" dirty="0" err="1"/>
              <a:t>the</a:t>
            </a:r>
            <a:r>
              <a:rPr lang="de-DE" sz="2000" dirty="0"/>
              <a:t> </a:t>
            </a:r>
            <a:r>
              <a:rPr lang="de-DE" sz="2000" dirty="0" err="1"/>
              <a:t>delivery</a:t>
            </a:r>
            <a:r>
              <a:rPr lang="de-DE" sz="2000" dirty="0"/>
              <a:t> </a:t>
            </a:r>
            <a:r>
              <a:rPr lang="de-DE" sz="2000" dirty="0" err="1"/>
              <a:t>of</a:t>
            </a:r>
            <a:r>
              <a:rPr lang="de-DE" sz="2000" dirty="0"/>
              <a:t> </a:t>
            </a:r>
            <a:r>
              <a:rPr lang="de-DE" sz="2000" dirty="0" err="1" smtClean="0"/>
              <a:t>services</a:t>
            </a:r>
            <a:endParaRPr lang="de-DE" sz="2000" dirty="0" smtClean="0"/>
          </a:p>
          <a:p>
            <a:pPr marL="457200" indent="-457200">
              <a:buClr>
                <a:schemeClr val="accent1"/>
              </a:buClr>
              <a:buFont typeface="+mj-lt"/>
              <a:buAutoNum type="arabicPeriod"/>
            </a:pPr>
            <a:r>
              <a:rPr lang="de-DE" sz="2000" dirty="0" err="1"/>
              <a:t>Engage</a:t>
            </a:r>
            <a:r>
              <a:rPr lang="de-DE" sz="2000" dirty="0"/>
              <a:t> </a:t>
            </a:r>
            <a:r>
              <a:rPr lang="de-DE" sz="2000" dirty="0" err="1"/>
              <a:t>patients</a:t>
            </a:r>
            <a:r>
              <a:rPr lang="de-DE" sz="2000" dirty="0"/>
              <a:t>, </a:t>
            </a:r>
            <a:r>
              <a:rPr lang="de-DE" sz="2000" dirty="0" err="1"/>
              <a:t>their</a:t>
            </a:r>
            <a:r>
              <a:rPr lang="de-DE" sz="2000" dirty="0"/>
              <a:t> </a:t>
            </a:r>
            <a:r>
              <a:rPr lang="de-DE" sz="2000" dirty="0" err="1"/>
              <a:t>families</a:t>
            </a:r>
            <a:r>
              <a:rPr lang="de-DE" sz="2000" dirty="0"/>
              <a:t> </a:t>
            </a:r>
            <a:r>
              <a:rPr lang="de-DE" sz="2000" dirty="0" err="1"/>
              <a:t>and</a:t>
            </a:r>
            <a:r>
              <a:rPr lang="de-DE" sz="2000" dirty="0"/>
              <a:t> </a:t>
            </a:r>
            <a:r>
              <a:rPr lang="de-DE" sz="2000" dirty="0" err="1" smtClean="0"/>
              <a:t>carers</a:t>
            </a:r>
            <a:endParaRPr lang="de-DE" sz="2000" dirty="0" smtClean="0"/>
          </a:p>
          <a:p>
            <a:pPr marL="457200" indent="-457200">
              <a:buClr>
                <a:schemeClr val="accent1"/>
              </a:buClr>
              <a:buFont typeface="+mj-lt"/>
              <a:buAutoNum type="arabicPeriod"/>
            </a:pPr>
            <a:r>
              <a:rPr lang="de-DE" sz="2000" dirty="0" err="1"/>
              <a:t>Rearrange</a:t>
            </a:r>
            <a:r>
              <a:rPr lang="de-DE" sz="2000" dirty="0"/>
              <a:t> </a:t>
            </a:r>
            <a:r>
              <a:rPr lang="de-DE" sz="2000" dirty="0" err="1"/>
              <a:t>accountability</a:t>
            </a:r>
            <a:r>
              <a:rPr lang="de-DE" sz="2000" dirty="0"/>
              <a:t> </a:t>
            </a:r>
            <a:r>
              <a:rPr lang="de-DE" sz="2000" dirty="0" err="1" smtClean="0"/>
              <a:t>mechanisms</a:t>
            </a:r>
            <a:endParaRPr lang="de-DE" sz="2000" dirty="0" smtClean="0"/>
          </a:p>
          <a:p>
            <a:pPr marL="457200" indent="-457200">
              <a:buClr>
                <a:schemeClr val="accent1"/>
              </a:buClr>
              <a:buFont typeface="+mj-lt"/>
              <a:buAutoNum type="arabicPeriod"/>
            </a:pPr>
            <a:r>
              <a:rPr lang="de-DE" sz="2000" dirty="0" err="1"/>
              <a:t>Align</a:t>
            </a:r>
            <a:r>
              <a:rPr lang="de-DE" sz="2000" dirty="0"/>
              <a:t> </a:t>
            </a:r>
            <a:r>
              <a:rPr lang="de-DE" sz="2000" dirty="0" err="1" smtClean="0"/>
              <a:t>incentives</a:t>
            </a:r>
            <a:endParaRPr lang="de-DE" sz="2000" dirty="0" smtClean="0"/>
          </a:p>
          <a:p>
            <a:pPr marL="457200" indent="-457200">
              <a:buClr>
                <a:schemeClr val="accent1"/>
              </a:buClr>
              <a:buFont typeface="+mj-lt"/>
              <a:buAutoNum type="arabicPeriod"/>
            </a:pPr>
            <a:r>
              <a:rPr lang="de-DE" sz="2000" dirty="0" err="1" smtClean="0"/>
              <a:t>Develop</a:t>
            </a:r>
            <a:r>
              <a:rPr lang="de-DE" sz="2000" dirty="0" smtClean="0"/>
              <a:t> </a:t>
            </a:r>
            <a:r>
              <a:rPr lang="de-DE" sz="2000" dirty="0"/>
              <a:t>human </a:t>
            </a:r>
            <a:r>
              <a:rPr lang="de-DE" sz="2000" dirty="0" err="1"/>
              <a:t>resources</a:t>
            </a:r>
            <a:r>
              <a:rPr lang="de-DE" sz="2000" dirty="0"/>
              <a:t> </a:t>
            </a:r>
            <a:r>
              <a:rPr lang="de-DE" sz="2000" dirty="0" err="1"/>
              <a:t>for</a:t>
            </a:r>
            <a:r>
              <a:rPr lang="de-DE" sz="2000" dirty="0"/>
              <a:t> </a:t>
            </a:r>
            <a:r>
              <a:rPr lang="de-DE" sz="2000" dirty="0" err="1" smtClean="0"/>
              <a:t>health</a:t>
            </a:r>
            <a:endParaRPr lang="de-DE" sz="2000" dirty="0" smtClean="0"/>
          </a:p>
          <a:p>
            <a:pPr marL="457200" indent="-457200">
              <a:buClr>
                <a:schemeClr val="accent1"/>
              </a:buClr>
              <a:buFont typeface="+mj-lt"/>
              <a:buAutoNum type="arabicPeriod"/>
            </a:pPr>
            <a:r>
              <a:rPr lang="de-DE" sz="2000" dirty="0" err="1"/>
              <a:t>Uptake</a:t>
            </a:r>
            <a:r>
              <a:rPr lang="de-DE" sz="2000" dirty="0"/>
              <a:t> </a:t>
            </a:r>
            <a:r>
              <a:rPr lang="de-DE" sz="2000" dirty="0" err="1" smtClean="0"/>
              <a:t>innovations</a:t>
            </a:r>
            <a:endParaRPr lang="de-DE" sz="2000" dirty="0"/>
          </a:p>
          <a:p>
            <a:pPr marL="457200" indent="-457200">
              <a:buClr>
                <a:schemeClr val="accent1"/>
              </a:buClr>
              <a:buFont typeface="+mj-lt"/>
              <a:buAutoNum type="arabicPeriod"/>
            </a:pPr>
            <a:r>
              <a:rPr lang="de-DE" sz="2000" dirty="0"/>
              <a:t>Partner </a:t>
            </a:r>
            <a:r>
              <a:rPr lang="de-DE" sz="2000" dirty="0" err="1"/>
              <a:t>with</a:t>
            </a:r>
            <a:r>
              <a:rPr lang="de-DE" sz="2000" dirty="0"/>
              <a:t> </a:t>
            </a:r>
            <a:r>
              <a:rPr lang="de-DE" sz="2000" dirty="0" err="1"/>
              <a:t>other</a:t>
            </a:r>
            <a:r>
              <a:rPr lang="de-DE" sz="2000" dirty="0"/>
              <a:t> </a:t>
            </a:r>
            <a:r>
              <a:rPr lang="de-DE" sz="2000" dirty="0" err="1"/>
              <a:t>sectors</a:t>
            </a:r>
            <a:r>
              <a:rPr lang="de-DE" sz="2000" dirty="0"/>
              <a:t> </a:t>
            </a:r>
            <a:r>
              <a:rPr lang="de-DE" sz="2000" dirty="0" err="1"/>
              <a:t>and</a:t>
            </a:r>
            <a:r>
              <a:rPr lang="de-DE" sz="2000" dirty="0"/>
              <a:t> </a:t>
            </a:r>
            <a:r>
              <a:rPr lang="de-DE" sz="2000" dirty="0" err="1"/>
              <a:t>civil</a:t>
            </a:r>
            <a:r>
              <a:rPr lang="de-DE" sz="2000" dirty="0"/>
              <a:t> </a:t>
            </a:r>
            <a:r>
              <a:rPr lang="de-DE" sz="2000" dirty="0" err="1" smtClean="0"/>
              <a:t>society</a:t>
            </a:r>
            <a:endParaRPr lang="de-DE" sz="2000" dirty="0" smtClean="0"/>
          </a:p>
          <a:p>
            <a:pPr marL="457200" indent="-457200">
              <a:buClr>
                <a:schemeClr val="accent1"/>
              </a:buClr>
              <a:buFont typeface="+mj-lt"/>
              <a:buAutoNum type="arabicPeriod"/>
            </a:pPr>
            <a:r>
              <a:rPr lang="de-DE" sz="2000" dirty="0"/>
              <a:t>Manage </a:t>
            </a:r>
            <a:r>
              <a:rPr lang="de-DE" sz="2000" dirty="0" err="1"/>
              <a:t>change</a:t>
            </a:r>
            <a:r>
              <a:rPr lang="de-DE" sz="2000" dirty="0"/>
              <a:t> </a:t>
            </a:r>
            <a:r>
              <a:rPr lang="de-DE" sz="2000" dirty="0" err="1"/>
              <a:t>strategically</a:t>
            </a:r>
            <a:endParaRPr lang="de-DE" sz="2000" dirty="0"/>
          </a:p>
        </p:txBody>
      </p:sp>
      <p:pic>
        <p:nvPicPr>
          <p:cNvPr id="7" name="Picture 6"/>
          <p:cNvPicPr>
            <a:picLocks noChangeAspect="1"/>
          </p:cNvPicPr>
          <p:nvPr/>
        </p:nvPicPr>
        <p:blipFill>
          <a:blip r:embed="rId4"/>
          <a:stretch>
            <a:fillRect/>
          </a:stretch>
        </p:blipFill>
        <p:spPr>
          <a:xfrm>
            <a:off x="5727700" y="1215271"/>
            <a:ext cx="3251200" cy="2254054"/>
          </a:xfrm>
          <a:prstGeom prst="rect">
            <a:avLst/>
          </a:prstGeom>
          <a:ln>
            <a:solidFill>
              <a:schemeClr val="accent1">
                <a:lumMod val="50000"/>
              </a:schemeClr>
            </a:solidFill>
          </a:ln>
        </p:spPr>
      </p:pic>
    </p:spTree>
    <p:extLst>
      <p:ext uri="{BB962C8B-B14F-4D97-AF65-F5344CB8AC3E}">
        <p14:creationId xmlns:p14="http://schemas.microsoft.com/office/powerpoint/2010/main" val="12802905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fontScale="90000"/>
          </a:bodyPr>
          <a:lstStyle/>
          <a:p>
            <a:r>
              <a:rPr lang="en-US" altLang="en-US" sz="3200" dirty="0" smtClean="0">
                <a:ea typeface="ヒラギノ角ゴ Pro W3" pitchFamily="120" charset="-128"/>
              </a:rPr>
              <a:t>Focus on holistic approach to health and wellbeing</a:t>
            </a:r>
          </a:p>
        </p:txBody>
      </p:sp>
      <p:sp>
        <p:nvSpPr>
          <p:cNvPr id="2" name="Content Placeholder 1"/>
          <p:cNvSpPr>
            <a:spLocks noGrp="1"/>
          </p:cNvSpPr>
          <p:nvPr>
            <p:ph sz="quarter" idx="10"/>
          </p:nvPr>
        </p:nvSpPr>
        <p:spPr/>
        <p:txBody>
          <a:bodyPr/>
          <a:lstStyle/>
          <a:p>
            <a:endParaRPr lang="en-US"/>
          </a:p>
        </p:txBody>
      </p:sp>
      <p:pic>
        <p:nvPicPr>
          <p:cNvPr id="153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119336"/>
            <a:ext cx="5957888"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99566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nter 1.png"/>
          <p:cNvPicPr>
            <a:picLocks noChangeAspect="1"/>
          </p:cNvPicPr>
          <p:nvPr/>
        </p:nvPicPr>
        <p:blipFill>
          <a:blip r:embed="rId3" cstate="print"/>
          <a:srcRect r="68813" b="75556"/>
          <a:stretch>
            <a:fillRect/>
          </a:stretch>
        </p:blipFill>
        <p:spPr>
          <a:xfrm>
            <a:off x="3750904" y="2590800"/>
            <a:ext cx="1268967" cy="1295400"/>
          </a:xfrm>
          <a:prstGeom prst="rect">
            <a:avLst/>
          </a:prstGeom>
        </p:spPr>
      </p:pic>
      <p:pic>
        <p:nvPicPr>
          <p:cNvPr id="5" name="Picture 4" descr="Blue 2.png"/>
          <p:cNvPicPr>
            <a:picLocks noChangeAspect="1"/>
          </p:cNvPicPr>
          <p:nvPr/>
        </p:nvPicPr>
        <p:blipFill>
          <a:blip r:embed="rId4" cstate="print">
            <a:clrChange>
              <a:clrFrom>
                <a:srgbClr val="FFFFFF"/>
              </a:clrFrom>
              <a:clrTo>
                <a:srgbClr val="FFFFFF">
                  <a:alpha val="0"/>
                </a:srgbClr>
              </a:clrTo>
            </a:clrChange>
          </a:blip>
          <a:srcRect b="19039"/>
          <a:stretch>
            <a:fillRect/>
          </a:stretch>
        </p:blipFill>
        <p:spPr>
          <a:xfrm>
            <a:off x="1010653" y="3588326"/>
            <a:ext cx="3946115" cy="3001512"/>
          </a:xfrm>
          <a:prstGeom prst="rect">
            <a:avLst/>
          </a:prstGeom>
        </p:spPr>
      </p:pic>
      <p:pic>
        <p:nvPicPr>
          <p:cNvPr id="6" name="Picture 5" descr="Red 3.png"/>
          <p:cNvPicPr>
            <a:picLocks noChangeAspect="1"/>
          </p:cNvPicPr>
          <p:nvPr/>
        </p:nvPicPr>
        <p:blipFill>
          <a:blip r:embed="rId5" cstate="print">
            <a:clrChange>
              <a:clrFrom>
                <a:srgbClr val="FFFFFF"/>
              </a:clrFrom>
              <a:clrTo>
                <a:srgbClr val="FFFFFF">
                  <a:alpha val="0"/>
                </a:srgbClr>
              </a:clrTo>
            </a:clrChange>
          </a:blip>
          <a:srcRect b="28889"/>
          <a:stretch>
            <a:fillRect/>
          </a:stretch>
        </p:blipFill>
        <p:spPr>
          <a:xfrm>
            <a:off x="524590" y="288731"/>
            <a:ext cx="4113497" cy="3038022"/>
          </a:xfrm>
          <a:prstGeom prst="rect">
            <a:avLst/>
          </a:prstGeom>
        </p:spPr>
      </p:pic>
      <p:pic>
        <p:nvPicPr>
          <p:cNvPr id="7" name="Picture 6" descr="Purple 4.png"/>
          <p:cNvPicPr>
            <a:picLocks noChangeAspect="1"/>
          </p:cNvPicPr>
          <p:nvPr/>
        </p:nvPicPr>
        <p:blipFill>
          <a:blip r:embed="rId6" cstate="print">
            <a:clrChange>
              <a:clrFrom>
                <a:srgbClr val="FFFFFF"/>
              </a:clrFrom>
              <a:clrTo>
                <a:srgbClr val="FFFFFF">
                  <a:alpha val="0"/>
                </a:srgbClr>
              </a:clrTo>
            </a:clrChange>
          </a:blip>
          <a:srcRect r="28293" b="75556"/>
          <a:stretch>
            <a:fillRect/>
          </a:stretch>
        </p:blipFill>
        <p:spPr>
          <a:xfrm>
            <a:off x="1295400" y="2853861"/>
            <a:ext cx="2590800" cy="1150280"/>
          </a:xfrm>
          <a:prstGeom prst="rect">
            <a:avLst/>
          </a:prstGeom>
        </p:spPr>
      </p:pic>
      <p:pic>
        <p:nvPicPr>
          <p:cNvPr id="8" name="Picture 7" descr="Aqua 5.png"/>
          <p:cNvPicPr>
            <a:picLocks noChangeAspect="1"/>
          </p:cNvPicPr>
          <p:nvPr/>
        </p:nvPicPr>
        <p:blipFill>
          <a:blip r:embed="rId7" cstate="print">
            <a:clrChange>
              <a:clrFrom>
                <a:srgbClr val="FFFFFF"/>
              </a:clrFrom>
              <a:clrTo>
                <a:srgbClr val="FFFFFF">
                  <a:alpha val="0"/>
                </a:srgbClr>
              </a:clrTo>
            </a:clrChange>
          </a:blip>
          <a:srcRect t="2222" b="40000"/>
          <a:stretch>
            <a:fillRect/>
          </a:stretch>
        </p:blipFill>
        <p:spPr>
          <a:xfrm>
            <a:off x="4365612" y="328118"/>
            <a:ext cx="4594840" cy="2491282"/>
          </a:xfrm>
          <a:prstGeom prst="rect">
            <a:avLst/>
          </a:prstGeom>
        </p:spPr>
      </p:pic>
      <p:pic>
        <p:nvPicPr>
          <p:cNvPr id="9" name="Picture 8" descr="Purple 5.png"/>
          <p:cNvPicPr>
            <a:picLocks noChangeAspect="1"/>
          </p:cNvPicPr>
          <p:nvPr/>
        </p:nvPicPr>
        <p:blipFill>
          <a:blip r:embed="rId8" cstate="print">
            <a:clrChange>
              <a:clrFrom>
                <a:srgbClr val="FFFFFF"/>
              </a:clrFrom>
              <a:clrTo>
                <a:srgbClr val="FFFFFF">
                  <a:alpha val="0"/>
                </a:srgbClr>
              </a:clrTo>
            </a:clrChange>
          </a:blip>
          <a:srcRect b="70000"/>
          <a:stretch>
            <a:fillRect/>
          </a:stretch>
        </p:blipFill>
        <p:spPr>
          <a:xfrm>
            <a:off x="4876555" y="2213810"/>
            <a:ext cx="3934936" cy="1218196"/>
          </a:xfrm>
          <a:prstGeom prst="rect">
            <a:avLst/>
          </a:prstGeom>
        </p:spPr>
      </p:pic>
      <p:pic>
        <p:nvPicPr>
          <p:cNvPr id="10" name="Picture 9" descr="Red 6.png"/>
          <p:cNvPicPr>
            <a:picLocks noChangeAspect="1"/>
          </p:cNvPicPr>
          <p:nvPr/>
        </p:nvPicPr>
        <p:blipFill>
          <a:blip r:embed="rId9" cstate="print">
            <a:clrChange>
              <a:clrFrom>
                <a:srgbClr val="FFFFFF"/>
              </a:clrFrom>
              <a:clrTo>
                <a:srgbClr val="FFFFFF">
                  <a:alpha val="0"/>
                </a:srgbClr>
              </a:clrTo>
            </a:clrChange>
          </a:blip>
          <a:srcRect b="54444"/>
          <a:stretch>
            <a:fillRect/>
          </a:stretch>
        </p:blipFill>
        <p:spPr>
          <a:xfrm>
            <a:off x="4899070" y="3200400"/>
            <a:ext cx="3912421" cy="1905000"/>
          </a:xfrm>
          <a:prstGeom prst="rect">
            <a:avLst/>
          </a:prstGeom>
        </p:spPr>
      </p:pic>
      <p:pic>
        <p:nvPicPr>
          <p:cNvPr id="11" name="Picture 10" descr="Green 7.png"/>
          <p:cNvPicPr>
            <a:picLocks noChangeAspect="1"/>
          </p:cNvPicPr>
          <p:nvPr/>
        </p:nvPicPr>
        <p:blipFill>
          <a:blip r:embed="rId10" cstate="print">
            <a:clrChange>
              <a:clrFrom>
                <a:srgbClr val="FFFFFF"/>
              </a:clrFrom>
              <a:clrTo>
                <a:srgbClr val="FFFFFF">
                  <a:alpha val="0"/>
                </a:srgbClr>
              </a:clrTo>
            </a:clrChange>
          </a:blip>
          <a:srcRect b="27778"/>
          <a:stretch>
            <a:fillRect/>
          </a:stretch>
        </p:blipFill>
        <p:spPr>
          <a:xfrm>
            <a:off x="4560104" y="3609867"/>
            <a:ext cx="4251388" cy="2967548"/>
          </a:xfrm>
          <a:prstGeom prst="rect">
            <a:avLst/>
          </a:prstGeom>
        </p:spPr>
      </p:pic>
      <p:sp>
        <p:nvSpPr>
          <p:cNvPr id="2" name="TextBox 1"/>
          <p:cNvSpPr txBox="1"/>
          <p:nvPr/>
        </p:nvSpPr>
        <p:spPr>
          <a:xfrm>
            <a:off x="6992" y="6534699"/>
            <a:ext cx="9137008" cy="307768"/>
          </a:xfrm>
          <a:prstGeom prst="rect">
            <a:avLst/>
          </a:prstGeom>
          <a:noFill/>
        </p:spPr>
        <p:txBody>
          <a:bodyPr wrap="square" lIns="91430" tIns="45716" rIns="91430" bIns="45716" rtlCol="0">
            <a:spAutoFit/>
          </a:bodyPr>
          <a:lstStyle/>
          <a:p>
            <a:pPr algn="r" defTabSz="457152"/>
            <a:r>
              <a:rPr lang="en-US" sz="1400" b="1" u="sng" dirty="0" smtClean="0">
                <a:solidFill>
                  <a:srgbClr val="3366FF"/>
                </a:solidFill>
              </a:rPr>
              <a:t>www.childrenshospital.org/care-coordination-curriculum/care-mapping</a:t>
            </a:r>
            <a:endParaRPr lang="en-US" sz="1400" dirty="0">
              <a:solidFill>
                <a:srgbClr val="3366FF"/>
              </a:solidFill>
            </a:endParaRPr>
          </a:p>
        </p:txBody>
      </p:sp>
      <p:sp>
        <p:nvSpPr>
          <p:cNvPr id="14" name="Title 1"/>
          <p:cNvSpPr txBox="1">
            <a:spLocks/>
          </p:cNvSpPr>
          <p:nvPr/>
        </p:nvSpPr>
        <p:spPr>
          <a:xfrm>
            <a:off x="6992" y="131745"/>
            <a:ext cx="6331205" cy="950724"/>
          </a:xfrm>
          <a:prstGeom prst="rect">
            <a:avLst/>
          </a:prstGeom>
        </p:spPr>
        <p:txBody>
          <a:bodyPr/>
          <a:lstStyle>
            <a:lvl1pPr algn="l" defTabSz="457200" rtl="0" eaLnBrk="1" latinLnBrk="0" hangingPunct="1">
              <a:spcBef>
                <a:spcPct val="0"/>
              </a:spcBef>
              <a:buNone/>
              <a:defRPr sz="2800" kern="1200">
                <a:solidFill>
                  <a:srgbClr val="FFFFFF"/>
                </a:solidFill>
                <a:latin typeface="+mj-lt"/>
                <a:ea typeface="+mj-ea"/>
                <a:cs typeface="+mj-cs"/>
              </a:defRPr>
            </a:lvl1pPr>
          </a:lstStyle>
          <a:p>
            <a:r>
              <a:rPr lang="en-US" smtClean="0"/>
              <a:t>Gabe’s map of care</a:t>
            </a:r>
            <a:endParaRPr lang="en-US" dirty="0"/>
          </a:p>
        </p:txBody>
      </p:sp>
    </p:spTree>
    <p:extLst>
      <p:ext uri="{BB962C8B-B14F-4D97-AF65-F5344CB8AC3E}">
        <p14:creationId xmlns:p14="http://schemas.microsoft.com/office/powerpoint/2010/main" val="1886151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a:bodyPr>
          <a:lstStyle/>
          <a:p>
            <a:r>
              <a:rPr lang="de-DE" dirty="0" err="1" smtClean="0"/>
              <a:t>Whole-of</a:t>
            </a:r>
            <a:r>
              <a:rPr lang="de-DE" dirty="0" smtClean="0"/>
              <a:t> </a:t>
            </a:r>
            <a:r>
              <a:rPr lang="de-DE" dirty="0" err="1" smtClean="0"/>
              <a:t>systems</a:t>
            </a:r>
            <a:r>
              <a:rPr lang="de-DE" dirty="0" smtClean="0"/>
              <a:t> </a:t>
            </a:r>
            <a:r>
              <a:rPr lang="de-DE" dirty="0" err="1" smtClean="0"/>
              <a:t>and</a:t>
            </a:r>
            <a:r>
              <a:rPr lang="de-DE" dirty="0" smtClean="0"/>
              <a:t> </a:t>
            </a:r>
            <a:r>
              <a:rPr lang="de-DE" dirty="0" err="1" smtClean="0"/>
              <a:t>health</a:t>
            </a:r>
            <a:r>
              <a:rPr lang="de-DE" dirty="0" smtClean="0"/>
              <a:t> in all </a:t>
            </a:r>
            <a:r>
              <a:rPr lang="de-DE" dirty="0" err="1" smtClean="0"/>
              <a:t>policies</a:t>
            </a:r>
            <a:r>
              <a:rPr lang="de-DE" dirty="0" smtClean="0"/>
              <a:t> </a:t>
            </a:r>
            <a:r>
              <a:rPr lang="de-DE" dirty="0" err="1" smtClean="0"/>
              <a:t>approach</a:t>
            </a:r>
            <a:r>
              <a:rPr lang="de-DE" dirty="0" smtClean="0"/>
              <a:t> </a:t>
            </a:r>
            <a:r>
              <a:rPr lang="de-DE" dirty="0" err="1" smtClean="0"/>
              <a:t>for</a:t>
            </a:r>
            <a:r>
              <a:rPr lang="de-DE" dirty="0" smtClean="0"/>
              <a:t> </a:t>
            </a:r>
            <a:r>
              <a:rPr lang="de-DE" dirty="0" err="1" smtClean="0"/>
              <a:t>integrated</a:t>
            </a:r>
            <a:r>
              <a:rPr lang="de-DE" dirty="0" smtClean="0"/>
              <a:t> </a:t>
            </a:r>
            <a:r>
              <a:rPr lang="de-DE" dirty="0" err="1" smtClean="0"/>
              <a:t>care</a:t>
            </a:r>
            <a:endParaRPr lang="de-DE" dirty="0"/>
          </a:p>
        </p:txBody>
      </p:sp>
      <p:sp>
        <p:nvSpPr>
          <p:cNvPr id="15" name="Oval 14"/>
          <p:cNvSpPr/>
          <p:nvPr/>
        </p:nvSpPr>
        <p:spPr>
          <a:xfrm>
            <a:off x="526354" y="1224415"/>
            <a:ext cx="8182623" cy="5164666"/>
          </a:xfrm>
          <a:prstGeom prst="ellipse">
            <a:avLst/>
          </a:prstGeom>
          <a:solidFill>
            <a:schemeClr val="accent1">
              <a:lumMod val="40000"/>
              <a:lumOff val="60000"/>
            </a:schemeClr>
          </a:solidFill>
          <a:ln w="25400">
            <a:noFill/>
          </a:ln>
          <a:effectLst>
            <a:innerShdw blurRad="63500" dist="63500" dir="5400000">
              <a:srgbClr val="000000">
                <a:alpha val="50000"/>
              </a:srgbClr>
            </a:inn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TextBox 3"/>
          <p:cNvSpPr txBox="1"/>
          <p:nvPr/>
        </p:nvSpPr>
        <p:spPr>
          <a:xfrm>
            <a:off x="3071824" y="6546031"/>
            <a:ext cx="6929529" cy="246221"/>
          </a:xfrm>
          <a:prstGeom prst="rect">
            <a:avLst/>
          </a:prstGeom>
          <a:noFill/>
        </p:spPr>
        <p:txBody>
          <a:bodyPr wrap="square" rtlCol="0">
            <a:spAutoFit/>
          </a:bodyPr>
          <a:lstStyle/>
          <a:p>
            <a:r>
              <a:rPr lang="en-US" sz="1000" dirty="0" smtClean="0">
                <a:solidFill>
                  <a:prstClr val="black"/>
                </a:solidFill>
                <a:latin typeface="Arial"/>
                <a:cs typeface="Arial"/>
              </a:rPr>
              <a:t>Source: Adapted from WHO-HQ Global Strategy on people-</a:t>
            </a:r>
            <a:r>
              <a:rPr lang="en-US" sz="1000" dirty="0" err="1" smtClean="0">
                <a:solidFill>
                  <a:prstClr val="black"/>
                </a:solidFill>
                <a:latin typeface="Arial"/>
                <a:cs typeface="Arial"/>
              </a:rPr>
              <a:t>centred</a:t>
            </a:r>
            <a:r>
              <a:rPr lang="en-US" sz="1000" dirty="0" smtClean="0">
                <a:solidFill>
                  <a:prstClr val="black"/>
                </a:solidFill>
                <a:latin typeface="Arial"/>
                <a:cs typeface="Arial"/>
              </a:rPr>
              <a:t> and integrated health services 2015</a:t>
            </a:r>
            <a:endParaRPr lang="en-US" sz="1000" dirty="0">
              <a:solidFill>
                <a:prstClr val="black"/>
              </a:solidFill>
              <a:latin typeface="Arial"/>
              <a:cs typeface="Arial"/>
            </a:endParaRPr>
          </a:p>
        </p:txBody>
      </p:sp>
      <p:sp>
        <p:nvSpPr>
          <p:cNvPr id="17" name="Oval 16"/>
          <p:cNvSpPr/>
          <p:nvPr/>
        </p:nvSpPr>
        <p:spPr>
          <a:xfrm>
            <a:off x="976090" y="2001178"/>
            <a:ext cx="5361941" cy="3819319"/>
          </a:xfrm>
          <a:prstGeom prst="ellipse">
            <a:avLst/>
          </a:prstGeom>
          <a:solidFill>
            <a:schemeClr val="tx2"/>
          </a:solidFill>
          <a:ln>
            <a:noFill/>
          </a:ln>
          <a:effectLst>
            <a:innerShdw blurRad="63500" dist="63500" dir="5400000">
              <a:srgbClr val="000000">
                <a:alpha val="6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Oval 17"/>
          <p:cNvSpPr/>
          <p:nvPr/>
        </p:nvSpPr>
        <p:spPr>
          <a:xfrm>
            <a:off x="2765031" y="2001178"/>
            <a:ext cx="5361941" cy="3819319"/>
          </a:xfrm>
          <a:prstGeom prst="ellipse">
            <a:avLst/>
          </a:prstGeom>
          <a:solidFill>
            <a:schemeClr val="accent5"/>
          </a:solidFill>
          <a:ln>
            <a:noFill/>
          </a:ln>
          <a:effectLst>
            <a:innerShdw blurRad="63500" dist="63500" dir="54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Oval 18"/>
          <p:cNvSpPr/>
          <p:nvPr/>
        </p:nvSpPr>
        <p:spPr>
          <a:xfrm>
            <a:off x="2408298" y="2058119"/>
            <a:ext cx="4302412" cy="3699159"/>
          </a:xfrm>
          <a:prstGeom prst="ellipse">
            <a:avLst/>
          </a:prstGeom>
          <a:solidFill>
            <a:schemeClr val="bg1">
              <a:alpha val="47000"/>
            </a:schemeClr>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Oval 19"/>
          <p:cNvSpPr/>
          <p:nvPr/>
        </p:nvSpPr>
        <p:spPr>
          <a:xfrm>
            <a:off x="2961563" y="2541346"/>
            <a:ext cx="3145562" cy="2757845"/>
          </a:xfrm>
          <a:prstGeom prst="ellipse">
            <a:avLst/>
          </a:prstGeom>
          <a:solidFill>
            <a:srgbClr val="58941D"/>
          </a:solidFill>
          <a:ln>
            <a:noFill/>
          </a:ln>
          <a:effectLst>
            <a:innerShdw blurRad="63500" dist="50800" dir="54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TextBox 18"/>
          <p:cNvSpPr txBox="1"/>
          <p:nvPr/>
        </p:nvSpPr>
        <p:spPr>
          <a:xfrm>
            <a:off x="1168728" y="3267959"/>
            <a:ext cx="1076877" cy="1092607"/>
          </a:xfrm>
          <a:prstGeom prst="rect">
            <a:avLst/>
          </a:prstGeom>
          <a:noFill/>
        </p:spPr>
        <p:txBody>
          <a:bodyPr wrap="square" rtlCol="0">
            <a:spAutoFit/>
          </a:bodyPr>
          <a:lstStyle/>
          <a:p>
            <a:pPr algn="ctr"/>
            <a:r>
              <a:rPr lang="en-US" sz="1400" b="1" dirty="0" smtClean="0">
                <a:solidFill>
                  <a:prstClr val="white"/>
                </a:solidFill>
                <a:latin typeface="Arial"/>
                <a:cs typeface="Arial"/>
              </a:rPr>
              <a:t>HEALTH SYSTEM</a:t>
            </a:r>
          </a:p>
          <a:p>
            <a:pPr algn="ctr"/>
            <a:r>
              <a:rPr lang="en-US" sz="900" dirty="0" smtClean="0">
                <a:solidFill>
                  <a:prstClr val="white"/>
                </a:solidFill>
                <a:latin typeface="Arial"/>
                <a:cs typeface="Arial"/>
              </a:rPr>
              <a:t>Governance, financing and workforce </a:t>
            </a:r>
          </a:p>
          <a:p>
            <a:pPr algn="ctr"/>
            <a:endParaRPr lang="en-US" sz="1000" b="1" dirty="0">
              <a:solidFill>
                <a:prstClr val="white"/>
              </a:solidFill>
              <a:latin typeface="Arial"/>
              <a:cs typeface="Arial"/>
            </a:endParaRPr>
          </a:p>
        </p:txBody>
      </p:sp>
      <p:sp>
        <p:nvSpPr>
          <p:cNvPr id="22" name="TextBox 19"/>
          <p:cNvSpPr txBox="1"/>
          <p:nvPr/>
        </p:nvSpPr>
        <p:spPr>
          <a:xfrm>
            <a:off x="6720117" y="3181970"/>
            <a:ext cx="1076877" cy="1508105"/>
          </a:xfrm>
          <a:prstGeom prst="rect">
            <a:avLst/>
          </a:prstGeom>
          <a:noFill/>
        </p:spPr>
        <p:txBody>
          <a:bodyPr wrap="square" rtlCol="0">
            <a:spAutoFit/>
          </a:bodyPr>
          <a:lstStyle/>
          <a:p>
            <a:pPr algn="ctr"/>
            <a:r>
              <a:rPr lang="en-US" sz="1400" b="1" dirty="0" smtClean="0">
                <a:solidFill>
                  <a:srgbClr val="1F497D"/>
                </a:solidFill>
                <a:latin typeface="Arial"/>
                <a:cs typeface="Arial"/>
              </a:rPr>
              <a:t>OTHER SECTORS</a:t>
            </a:r>
          </a:p>
          <a:p>
            <a:pPr algn="ctr"/>
            <a:r>
              <a:rPr lang="en-US" sz="900" dirty="0" smtClean="0">
                <a:solidFill>
                  <a:srgbClr val="1F497D"/>
                </a:solidFill>
                <a:latin typeface="Arial"/>
                <a:cs typeface="Arial"/>
              </a:rPr>
              <a:t>Education, sanitation, social assistance, labor, housing, environment, others </a:t>
            </a:r>
          </a:p>
          <a:p>
            <a:pPr algn="ctr"/>
            <a:endParaRPr lang="en-US" sz="1000" b="1" dirty="0">
              <a:solidFill>
                <a:srgbClr val="1F497D"/>
              </a:solidFill>
              <a:latin typeface="Arial"/>
              <a:cs typeface="Arial"/>
            </a:endParaRPr>
          </a:p>
        </p:txBody>
      </p:sp>
      <p:sp>
        <p:nvSpPr>
          <p:cNvPr id="23" name="Oval 22"/>
          <p:cNvSpPr/>
          <p:nvPr/>
        </p:nvSpPr>
        <p:spPr>
          <a:xfrm>
            <a:off x="3684925" y="3139230"/>
            <a:ext cx="1812416" cy="1517512"/>
          </a:xfrm>
          <a:prstGeom prst="ellipse">
            <a:avLst/>
          </a:prstGeom>
          <a:solidFill>
            <a:srgbClr val="FFDC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solidFill>
                <a:srgbClr val="F79646">
                  <a:lumMod val="75000"/>
                </a:srgbClr>
              </a:solidFill>
              <a:latin typeface="Arial Narrow"/>
              <a:cs typeface="Arial Narrow"/>
            </a:endParaRPr>
          </a:p>
        </p:txBody>
      </p:sp>
      <p:sp>
        <p:nvSpPr>
          <p:cNvPr id="24" name="Rectangle 24"/>
          <p:cNvSpPr/>
          <p:nvPr/>
        </p:nvSpPr>
        <p:spPr>
          <a:xfrm>
            <a:off x="2793252" y="2372534"/>
            <a:ext cx="3490896" cy="2561087"/>
          </a:xfrm>
          <a:prstGeom prst="rect">
            <a:avLst/>
          </a:prstGeom>
          <a:noFill/>
        </p:spPr>
        <p:txBody>
          <a:bodyPr wrap="none" lIns="91440" tIns="45720" rIns="91440" bIns="45720">
            <a:prstTxWarp prst="textArchUp">
              <a:avLst>
                <a:gd name="adj" fmla="val 10687703"/>
              </a:avLst>
            </a:prstTxWarp>
            <a:spAutoFit/>
          </a:bodyPr>
          <a:lstStyle/>
          <a:p>
            <a:pPr algn="ctr"/>
            <a:r>
              <a:rPr lang="en-CA" b="1" dirty="0" smtClean="0">
                <a:ln w="12700">
                  <a:noFill/>
                  <a:prstDash val="solid"/>
                </a:ln>
                <a:solidFill>
                  <a:prstClr val="white"/>
                </a:solidFill>
                <a:latin typeface="Arial Narrow"/>
                <a:cs typeface="Arial Narrow"/>
              </a:rPr>
              <a:t>Universal </a:t>
            </a:r>
            <a:r>
              <a:rPr lang="en-CA" b="1" dirty="0" smtClean="0">
                <a:ln w="12700">
                  <a:noFill/>
                  <a:prstDash val="solid"/>
                </a:ln>
                <a:solidFill>
                  <a:prstClr val="white"/>
                </a:solidFill>
                <a:latin typeface="Wingdings"/>
                <a:ea typeface="Wingdings"/>
                <a:cs typeface="Wingdings"/>
                <a:sym typeface="Wingdings"/>
              </a:rPr>
              <a:t></a:t>
            </a:r>
            <a:r>
              <a:rPr lang="en-CA" b="1" dirty="0">
                <a:ln w="12700">
                  <a:noFill/>
                  <a:prstDash val="solid"/>
                </a:ln>
                <a:solidFill>
                  <a:prstClr val="white"/>
                </a:solidFill>
                <a:latin typeface="Arial Narrow"/>
                <a:cs typeface="Arial Narrow"/>
                <a:sym typeface="Wingdings"/>
              </a:rPr>
              <a:t> </a:t>
            </a:r>
            <a:r>
              <a:rPr lang="en-CA" b="1" dirty="0" smtClean="0">
                <a:ln w="12700">
                  <a:noFill/>
                  <a:prstDash val="solid"/>
                </a:ln>
                <a:solidFill>
                  <a:prstClr val="white"/>
                </a:solidFill>
                <a:latin typeface="Arial Narrow"/>
                <a:cs typeface="Arial Narrow"/>
                <a:sym typeface="Wingdings"/>
              </a:rPr>
              <a:t>E</a:t>
            </a:r>
            <a:r>
              <a:rPr lang="en-CA" b="1" dirty="0" smtClean="0">
                <a:ln w="12700">
                  <a:noFill/>
                  <a:prstDash val="solid"/>
                </a:ln>
                <a:solidFill>
                  <a:prstClr val="white"/>
                </a:solidFill>
                <a:latin typeface="Arial Narrow"/>
                <a:cs typeface="Arial Narrow"/>
              </a:rPr>
              <a:t>quitable </a:t>
            </a:r>
            <a:r>
              <a:rPr lang="en-CA" b="1" dirty="0" smtClean="0">
                <a:ln w="12700">
                  <a:noFill/>
                  <a:prstDash val="solid"/>
                </a:ln>
                <a:solidFill>
                  <a:prstClr val="white"/>
                </a:solidFill>
                <a:latin typeface="Wingdings"/>
                <a:ea typeface="Wingdings"/>
                <a:cs typeface="Wingdings"/>
                <a:sym typeface="Wingdings"/>
              </a:rPr>
              <a:t></a:t>
            </a:r>
            <a:r>
              <a:rPr lang="en-CA" b="1" dirty="0">
                <a:ln w="12700">
                  <a:noFill/>
                  <a:prstDash val="solid"/>
                </a:ln>
                <a:solidFill>
                  <a:prstClr val="white"/>
                </a:solidFill>
                <a:latin typeface="Arial Narrow"/>
                <a:cs typeface="Arial Narrow"/>
                <a:sym typeface="Wingdings"/>
              </a:rPr>
              <a:t> </a:t>
            </a:r>
            <a:r>
              <a:rPr lang="en-CA" b="1" dirty="0" smtClean="0">
                <a:ln w="12700">
                  <a:noFill/>
                  <a:prstDash val="solid"/>
                </a:ln>
                <a:solidFill>
                  <a:prstClr val="white"/>
                </a:solidFill>
                <a:latin typeface="Arial Narrow"/>
                <a:cs typeface="Arial Narrow"/>
                <a:sym typeface="Wingdings"/>
              </a:rPr>
              <a:t>P</a:t>
            </a:r>
            <a:r>
              <a:rPr lang="en-CA" b="1" dirty="0" smtClean="0">
                <a:ln w="12700">
                  <a:noFill/>
                  <a:prstDash val="solid"/>
                </a:ln>
                <a:solidFill>
                  <a:prstClr val="white"/>
                </a:solidFill>
                <a:latin typeface="Arial Narrow"/>
                <a:cs typeface="Arial Narrow"/>
              </a:rPr>
              <a:t>eople-centred </a:t>
            </a:r>
            <a:r>
              <a:rPr lang="en-CA" b="1" dirty="0" smtClean="0">
                <a:ln w="12700">
                  <a:noFill/>
                  <a:prstDash val="solid"/>
                </a:ln>
                <a:solidFill>
                  <a:prstClr val="white"/>
                </a:solidFill>
                <a:latin typeface="Wingdings"/>
                <a:ea typeface="Wingdings"/>
                <a:cs typeface="Wingdings"/>
                <a:sym typeface="Wingdings"/>
              </a:rPr>
              <a:t></a:t>
            </a:r>
            <a:r>
              <a:rPr lang="en-CA" b="1" dirty="0" smtClean="0">
                <a:ln w="12700">
                  <a:noFill/>
                  <a:prstDash val="solid"/>
                </a:ln>
                <a:solidFill>
                  <a:prstClr val="white"/>
                </a:solidFill>
                <a:latin typeface="Arial Narrow"/>
                <a:cs typeface="Arial Narrow"/>
              </a:rPr>
              <a:t> Coordinated/integrated health services </a:t>
            </a:r>
            <a:endParaRPr lang="en-CA" b="1" dirty="0">
              <a:ln w="12700">
                <a:noFill/>
                <a:prstDash val="solid"/>
              </a:ln>
              <a:solidFill>
                <a:prstClr val="white"/>
              </a:solidFill>
              <a:latin typeface="Arial Narrow"/>
              <a:cs typeface="Arial Narrow"/>
            </a:endParaRPr>
          </a:p>
        </p:txBody>
      </p:sp>
      <p:sp>
        <p:nvSpPr>
          <p:cNvPr id="25" name="Rectangle 25"/>
          <p:cNvSpPr/>
          <p:nvPr/>
        </p:nvSpPr>
        <p:spPr>
          <a:xfrm>
            <a:off x="2961563" y="3176762"/>
            <a:ext cx="3217354" cy="2312517"/>
          </a:xfrm>
          <a:prstGeom prst="rect">
            <a:avLst/>
          </a:prstGeom>
          <a:noFill/>
        </p:spPr>
        <p:txBody>
          <a:bodyPr wrap="none" lIns="91440" tIns="45720" rIns="91440" bIns="45720">
            <a:prstTxWarp prst="textArchDown">
              <a:avLst>
                <a:gd name="adj" fmla="val 19830591"/>
              </a:avLst>
            </a:prstTxWarp>
            <a:spAutoFit/>
          </a:bodyPr>
          <a:lstStyle/>
          <a:p>
            <a:pPr algn="ctr"/>
            <a:r>
              <a:rPr lang="en-CA" sz="1200" b="1" dirty="0" smtClean="0">
                <a:ln w="12700">
                  <a:noFill/>
                  <a:prstDash val="solid"/>
                </a:ln>
                <a:solidFill>
                  <a:srgbClr val="FFFFFF"/>
                </a:solidFill>
                <a:latin typeface="Arial"/>
                <a:cs typeface="Arial"/>
              </a:rPr>
              <a:t>Improved health (level and equity)</a:t>
            </a:r>
            <a:endParaRPr lang="en-CA" sz="1200" b="1" dirty="0">
              <a:ln w="12700">
                <a:noFill/>
                <a:prstDash val="solid"/>
              </a:ln>
              <a:solidFill>
                <a:srgbClr val="FFFFFF"/>
              </a:solidFill>
              <a:latin typeface="Arial"/>
              <a:cs typeface="Arial"/>
            </a:endParaRPr>
          </a:p>
        </p:txBody>
      </p:sp>
      <p:sp>
        <p:nvSpPr>
          <p:cNvPr id="26" name="Oval 25"/>
          <p:cNvSpPr/>
          <p:nvPr/>
        </p:nvSpPr>
        <p:spPr>
          <a:xfrm>
            <a:off x="3989763" y="3465406"/>
            <a:ext cx="1193720" cy="938112"/>
          </a:xfrm>
          <a:prstGeom prst="ellipse">
            <a:avLst/>
          </a:prstGeom>
          <a:solidFill>
            <a:srgbClr val="FFDD1E"/>
          </a:solidFill>
          <a:ln>
            <a:noFill/>
          </a:ln>
          <a:effectLst>
            <a:innerShdw blurRad="63500" dist="50800" dir="5400000">
              <a:srgbClr val="FFEC40">
                <a:alpha val="50000"/>
              </a:srgbClr>
            </a:innerShdw>
          </a:effectLst>
          <a:scene3d>
            <a:camera prst="orthographicFront"/>
            <a:lightRig rig="threePt" dir="t"/>
          </a:scene3d>
          <a:sp3d contourW="12700">
            <a:bevelT h="25400"/>
            <a:contourClr>
              <a:srgbClr val="FFEC40"/>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1F497D"/>
                </a:solidFill>
                <a:latin typeface="Arial Narrow"/>
                <a:cs typeface="Arial Narrow"/>
              </a:rPr>
              <a:t>PERSON</a:t>
            </a:r>
            <a:endParaRPr lang="en-US" sz="1400" b="1" dirty="0">
              <a:solidFill>
                <a:srgbClr val="1F497D"/>
              </a:solidFill>
              <a:latin typeface="Arial Narrow"/>
              <a:cs typeface="Arial Narrow"/>
            </a:endParaRPr>
          </a:p>
        </p:txBody>
      </p:sp>
      <p:sp>
        <p:nvSpPr>
          <p:cNvPr id="27" name="Rectangle 26"/>
          <p:cNvSpPr/>
          <p:nvPr/>
        </p:nvSpPr>
        <p:spPr>
          <a:xfrm>
            <a:off x="3293764" y="2288523"/>
            <a:ext cx="2495006" cy="2598253"/>
          </a:xfrm>
          <a:prstGeom prst="rect">
            <a:avLst/>
          </a:prstGeom>
          <a:noFill/>
        </p:spPr>
        <p:txBody>
          <a:bodyPr wrap="none" lIns="91440" tIns="45720" rIns="91440" bIns="45720">
            <a:prstTxWarp prst="textArchDown">
              <a:avLst>
                <a:gd name="adj" fmla="val 19830591"/>
              </a:avLst>
            </a:prstTxWarp>
            <a:spAutoFit/>
          </a:bodyPr>
          <a:lstStyle/>
          <a:p>
            <a:pPr algn="ctr"/>
            <a:r>
              <a:rPr lang="en-CA" sz="900" b="1" dirty="0" smtClean="0">
                <a:ln w="12700">
                  <a:noFill/>
                  <a:prstDash val="solid"/>
                </a:ln>
                <a:solidFill>
                  <a:srgbClr val="FFFFFF"/>
                </a:solidFill>
                <a:latin typeface="Arial"/>
                <a:cs typeface="Arial"/>
              </a:rPr>
              <a:t>Management of health services</a:t>
            </a:r>
            <a:r>
              <a:rPr lang="en-CA" sz="900" b="1" dirty="0">
                <a:ln w="12700">
                  <a:noFill/>
                  <a:prstDash val="solid"/>
                </a:ln>
                <a:solidFill>
                  <a:prstClr val="white"/>
                </a:solidFill>
                <a:latin typeface="Wingdings"/>
                <a:ea typeface="Wingdings"/>
                <a:cs typeface="Wingdings"/>
                <a:sym typeface="Wingdings"/>
              </a:rPr>
              <a:t> </a:t>
            </a:r>
            <a:r>
              <a:rPr lang="en-CA" sz="900" b="1" dirty="0" smtClean="0">
                <a:ln w="12700">
                  <a:noFill/>
                  <a:prstDash val="solid"/>
                </a:ln>
                <a:solidFill>
                  <a:prstClr val="white"/>
                </a:solidFill>
                <a:latin typeface="Wingdings"/>
                <a:ea typeface="Wingdings"/>
                <a:cs typeface="Wingdings"/>
                <a:sym typeface="Wingdings"/>
              </a:rPr>
              <a:t> </a:t>
            </a:r>
            <a:r>
              <a:rPr lang="en-CA" sz="900" b="1" dirty="0" smtClean="0">
                <a:ln w="12700">
                  <a:noFill/>
                  <a:prstDash val="solid"/>
                </a:ln>
                <a:solidFill>
                  <a:prstClr val="white"/>
                </a:solidFill>
                <a:latin typeface="Arial Narrow"/>
                <a:ea typeface="Wingdings"/>
                <a:cs typeface="Arial Narrow"/>
                <a:sym typeface="Wingdings"/>
              </a:rPr>
              <a:t>Models of care</a:t>
            </a:r>
          </a:p>
          <a:p>
            <a:pPr algn="ctr"/>
            <a:r>
              <a:rPr lang="en-CA" sz="900" b="1" dirty="0" smtClean="0">
                <a:ln w="12700">
                  <a:noFill/>
                  <a:prstDash val="solid"/>
                </a:ln>
                <a:solidFill>
                  <a:prstClr val="white"/>
                </a:solidFill>
                <a:latin typeface="Arial Narrow"/>
                <a:ea typeface="Wingdings"/>
                <a:cs typeface="Arial Narrow"/>
                <a:sym typeface="Wingdings"/>
              </a:rPr>
              <a:t>Organization of providers </a:t>
            </a:r>
            <a:r>
              <a:rPr lang="en-CA" sz="900" b="1" dirty="0" smtClean="0">
                <a:ln w="12700">
                  <a:noFill/>
                  <a:prstDash val="solid"/>
                </a:ln>
                <a:solidFill>
                  <a:prstClr val="white"/>
                </a:solidFill>
                <a:latin typeface="Wingdings"/>
                <a:ea typeface="Wingdings"/>
                <a:cs typeface="Wingdings"/>
                <a:sym typeface="Wingdings"/>
              </a:rPr>
              <a:t> </a:t>
            </a:r>
            <a:r>
              <a:rPr lang="en-CA" sz="900" b="1" dirty="0" smtClean="0">
                <a:ln w="12700">
                  <a:noFill/>
                  <a:prstDash val="solid"/>
                </a:ln>
                <a:solidFill>
                  <a:prstClr val="white"/>
                </a:solidFill>
                <a:latin typeface="Arial Narrow"/>
                <a:ea typeface="Wingdings"/>
                <a:cs typeface="Arial Narrow"/>
                <a:sym typeface="Wingdings"/>
              </a:rPr>
              <a:t>Continuous performance improvement</a:t>
            </a:r>
            <a:r>
              <a:rPr lang="en-CA" sz="900" b="1" dirty="0" smtClean="0">
                <a:ln w="12700">
                  <a:noFill/>
                  <a:prstDash val="solid"/>
                </a:ln>
                <a:solidFill>
                  <a:prstClr val="white"/>
                </a:solidFill>
                <a:latin typeface="Wingdings"/>
                <a:ea typeface="Wingdings"/>
                <a:cs typeface="Wingdings"/>
                <a:sym typeface="Wingdings"/>
              </a:rPr>
              <a:t>  </a:t>
            </a:r>
            <a:r>
              <a:rPr lang="en-CA" sz="900" b="1" dirty="0" smtClean="0">
                <a:ln w="12700">
                  <a:noFill/>
                  <a:prstDash val="solid"/>
                </a:ln>
                <a:solidFill>
                  <a:prstClr val="white"/>
                </a:solidFill>
                <a:latin typeface="Arial Narrow"/>
                <a:ea typeface="Wingdings"/>
                <a:cs typeface="Arial Narrow"/>
                <a:sym typeface="Wingdings"/>
              </a:rPr>
              <a:t> </a:t>
            </a:r>
            <a:r>
              <a:rPr lang="en-CA" sz="900" b="1" dirty="0" smtClean="0">
                <a:ln w="12700">
                  <a:noFill/>
                  <a:prstDash val="solid"/>
                </a:ln>
                <a:solidFill>
                  <a:srgbClr val="FFFFFF"/>
                </a:solidFill>
                <a:latin typeface="Arial Narrow"/>
                <a:cs typeface="Arial Narrow"/>
              </a:rPr>
              <a:t> </a:t>
            </a:r>
            <a:endParaRPr lang="en-CA" sz="900" b="1" dirty="0">
              <a:ln w="12700">
                <a:noFill/>
                <a:prstDash val="solid"/>
              </a:ln>
              <a:solidFill>
                <a:srgbClr val="FFFFFF"/>
              </a:solidFill>
              <a:latin typeface="Arial Narrow"/>
              <a:cs typeface="Arial Narrow"/>
            </a:endParaRPr>
          </a:p>
        </p:txBody>
      </p:sp>
      <p:sp>
        <p:nvSpPr>
          <p:cNvPr id="28" name="Rectangle 27"/>
          <p:cNvSpPr/>
          <p:nvPr/>
        </p:nvSpPr>
        <p:spPr>
          <a:xfrm>
            <a:off x="3348101" y="3412139"/>
            <a:ext cx="2468890" cy="3609649"/>
          </a:xfrm>
          <a:prstGeom prst="rect">
            <a:avLst/>
          </a:prstGeom>
          <a:noFill/>
        </p:spPr>
        <p:txBody>
          <a:bodyPr wrap="none" lIns="91440" tIns="45720" rIns="91440" bIns="45720">
            <a:prstTxWarp prst="textArchUp">
              <a:avLst>
                <a:gd name="adj" fmla="val 8481370"/>
              </a:avLst>
            </a:prstTxWarp>
            <a:spAutoFit/>
          </a:bodyPr>
          <a:lstStyle/>
          <a:p>
            <a:pPr algn="ctr"/>
            <a:r>
              <a:rPr lang="en-CA" sz="1100" b="1" dirty="0" smtClean="0">
                <a:ln w="12700">
                  <a:noFill/>
                  <a:prstDash val="solid"/>
                </a:ln>
                <a:solidFill>
                  <a:srgbClr val="1F497D"/>
                </a:solidFill>
                <a:latin typeface="Arial Narrow"/>
                <a:cs typeface="Arial Narrow"/>
              </a:rPr>
              <a:t>COMMUNITIES </a:t>
            </a:r>
          </a:p>
        </p:txBody>
      </p:sp>
      <p:sp>
        <p:nvSpPr>
          <p:cNvPr id="29" name="Rectangle 28"/>
          <p:cNvSpPr/>
          <p:nvPr/>
        </p:nvSpPr>
        <p:spPr>
          <a:xfrm>
            <a:off x="3694332" y="3391142"/>
            <a:ext cx="1784195" cy="1143398"/>
          </a:xfrm>
          <a:prstGeom prst="rect">
            <a:avLst/>
          </a:prstGeom>
          <a:noFill/>
        </p:spPr>
        <p:txBody>
          <a:bodyPr wrap="none" lIns="91440" tIns="45720" rIns="91440" bIns="45720">
            <a:prstTxWarp prst="textArchDown">
              <a:avLst>
                <a:gd name="adj" fmla="val 19830591"/>
              </a:avLst>
            </a:prstTxWarp>
            <a:spAutoFit/>
          </a:bodyPr>
          <a:lstStyle/>
          <a:p>
            <a:pPr algn="ctr"/>
            <a:r>
              <a:rPr lang="en-CA" sz="1050" b="1" dirty="0" smtClean="0">
                <a:ln w="12700">
                  <a:noFill/>
                  <a:prstDash val="solid"/>
                </a:ln>
                <a:solidFill>
                  <a:srgbClr val="1F497D"/>
                </a:solidFill>
                <a:latin typeface="Arial"/>
                <a:cs typeface="Arial"/>
              </a:rPr>
              <a:t>FAMILIES</a:t>
            </a:r>
            <a:endParaRPr lang="en-CA" sz="1050" b="1" dirty="0">
              <a:ln w="12700">
                <a:noFill/>
                <a:prstDash val="solid"/>
              </a:ln>
              <a:solidFill>
                <a:srgbClr val="1F497D"/>
              </a:solidFill>
              <a:latin typeface="Arial"/>
              <a:cs typeface="Arial"/>
            </a:endParaRPr>
          </a:p>
        </p:txBody>
      </p:sp>
      <p:sp>
        <p:nvSpPr>
          <p:cNvPr id="30" name="TextBox 29"/>
          <p:cNvSpPr txBox="1"/>
          <p:nvPr/>
        </p:nvSpPr>
        <p:spPr>
          <a:xfrm>
            <a:off x="3321984" y="2619904"/>
            <a:ext cx="2486961" cy="523220"/>
          </a:xfrm>
          <a:prstGeom prst="rect">
            <a:avLst/>
          </a:prstGeom>
          <a:noFill/>
        </p:spPr>
        <p:txBody>
          <a:bodyPr wrap="square" rtlCol="0">
            <a:spAutoFit/>
          </a:bodyPr>
          <a:lstStyle/>
          <a:p>
            <a:pPr algn="ctr"/>
            <a:r>
              <a:rPr lang="en-US" sz="1400" b="1" dirty="0" smtClean="0">
                <a:solidFill>
                  <a:prstClr val="white"/>
                </a:solidFill>
                <a:latin typeface="Arial"/>
                <a:cs typeface="Arial"/>
              </a:rPr>
              <a:t>SERVICES  </a:t>
            </a:r>
          </a:p>
          <a:p>
            <a:pPr algn="ctr"/>
            <a:r>
              <a:rPr lang="en-US" sz="1400" b="1" dirty="0" smtClean="0">
                <a:solidFill>
                  <a:prstClr val="white"/>
                </a:solidFill>
                <a:latin typeface="Arial"/>
                <a:cs typeface="Arial"/>
              </a:rPr>
              <a:t>DELIVERY</a:t>
            </a:r>
          </a:p>
        </p:txBody>
      </p:sp>
      <p:sp>
        <p:nvSpPr>
          <p:cNvPr id="31" name="TextBox 30"/>
          <p:cNvSpPr txBox="1"/>
          <p:nvPr/>
        </p:nvSpPr>
        <p:spPr>
          <a:xfrm>
            <a:off x="2965214" y="1422401"/>
            <a:ext cx="3204296" cy="600164"/>
          </a:xfrm>
          <a:prstGeom prst="rect">
            <a:avLst/>
          </a:prstGeom>
          <a:noFill/>
        </p:spPr>
        <p:txBody>
          <a:bodyPr wrap="square" rtlCol="0">
            <a:spAutoFit/>
          </a:bodyPr>
          <a:lstStyle/>
          <a:p>
            <a:pPr algn="ctr"/>
            <a:r>
              <a:rPr lang="en-US" sz="1400" b="1" dirty="0" smtClean="0">
                <a:solidFill>
                  <a:srgbClr val="1F497D"/>
                </a:solidFill>
                <a:latin typeface="Arial"/>
                <a:cs typeface="Arial"/>
              </a:rPr>
              <a:t>CONTEXT</a:t>
            </a:r>
          </a:p>
          <a:p>
            <a:pPr algn="ctr"/>
            <a:r>
              <a:rPr lang="en-US" sz="900" dirty="0" smtClean="0">
                <a:solidFill>
                  <a:srgbClr val="1F497D"/>
                </a:solidFill>
                <a:latin typeface="Arial"/>
                <a:cs typeface="Arial"/>
              </a:rPr>
              <a:t>Epidemiology, cultural, socio-demographic and economic </a:t>
            </a:r>
          </a:p>
          <a:p>
            <a:pPr algn="ctr"/>
            <a:endParaRPr lang="en-US" sz="1000" b="1" dirty="0">
              <a:solidFill>
                <a:srgbClr val="1F497D"/>
              </a:solidFill>
              <a:latin typeface="Arial"/>
              <a:cs typeface="Arial"/>
            </a:endParaRPr>
          </a:p>
        </p:txBody>
      </p:sp>
    </p:spTree>
    <p:extLst>
      <p:ext uri="{BB962C8B-B14F-4D97-AF65-F5344CB8AC3E}">
        <p14:creationId xmlns:p14="http://schemas.microsoft.com/office/powerpoint/2010/main" val="7312358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C:\Users\colbutle\Desktop\lifestyle shot.sml.jpg"/>
          <p:cNvPicPr>
            <a:picLocks noChangeAspect="1" noChangeArrowheads="1"/>
          </p:cNvPicPr>
          <p:nvPr/>
        </p:nvPicPr>
        <p:blipFill>
          <a:blip r:embed="rId3">
            <a:extLst>
              <a:ext uri="{28A0092B-C50C-407E-A947-70E740481C1C}">
                <a14:useLocalDpi xmlns:a14="http://schemas.microsoft.com/office/drawing/2010/main" val="0"/>
              </a:ext>
            </a:extLst>
          </a:blip>
          <a:srcRect l="6758"/>
          <a:stretch>
            <a:fillRect/>
          </a:stretch>
        </p:blipFill>
        <p:spPr bwMode="auto">
          <a:xfrm>
            <a:off x="-177800" y="-1160463"/>
            <a:ext cx="9461500" cy="901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bwMode="auto">
          <a:xfrm>
            <a:off x="3641558" y="118533"/>
            <a:ext cx="5181808" cy="5943600"/>
          </a:xfrm>
          <a:prstGeom prst="roundRect">
            <a:avLst>
              <a:gd name="adj" fmla="val 9431"/>
            </a:avLst>
          </a:prstGeom>
          <a:solidFill>
            <a:srgbClr val="FFFFFF">
              <a:alpha val="95000"/>
            </a:srgbClr>
          </a:solidFill>
          <a:ln w="9525" cap="flat" cmpd="sng" algn="ctr">
            <a:noFill/>
            <a:prstDash val="solid"/>
            <a:round/>
            <a:headEnd type="none" w="med" len="med"/>
            <a:tailEnd type="none" w="med" len="med"/>
          </a:ln>
          <a:effectLst>
            <a:glow rad="228600">
              <a:schemeClr val="accent5">
                <a:lumMod val="10000"/>
                <a:alpha val="29000"/>
              </a:schemeClr>
            </a:glow>
            <a:outerShdw blurRad="50800" dist="38100" dir="2700000" algn="tl" rotWithShape="0">
              <a:prstClr val="black">
                <a:alpha val="40000"/>
              </a:prstClr>
            </a:outerShdw>
            <a:softEdge rad="0"/>
          </a:effectLst>
        </p:spPr>
        <p:txBody>
          <a:bodyPr lIns="91434" tIns="45717" rIns="91434" bIns="45717"/>
          <a:lstStyle/>
          <a:p>
            <a:pPr algn="ctr" defTabSz="914333">
              <a:lnSpc>
                <a:spcPts val="3800"/>
              </a:lnSpc>
              <a:defRPr/>
            </a:pPr>
            <a:r>
              <a:rPr lang="en-US" sz="3600" b="1" dirty="0">
                <a:solidFill>
                  <a:srgbClr val="17375E"/>
                </a:solidFill>
                <a:latin typeface="Calibri" panose="020F0502020204030204" pitchFamily="34" charset="0"/>
              </a:rPr>
              <a:t>Culture of a Learning Healthcare </a:t>
            </a:r>
            <a:r>
              <a:rPr lang="en-US" sz="3600" b="1" dirty="0" smtClean="0">
                <a:solidFill>
                  <a:srgbClr val="17375E"/>
                </a:solidFill>
                <a:latin typeface="Calibri" panose="020F0502020204030204" pitchFamily="34" charset="0"/>
              </a:rPr>
              <a:t>System Builds Value </a:t>
            </a:r>
          </a:p>
          <a:p>
            <a:pPr algn="ctr" defTabSz="914333">
              <a:lnSpc>
                <a:spcPts val="3800"/>
              </a:lnSpc>
              <a:defRPr/>
            </a:pPr>
            <a:endParaRPr lang="en-US" sz="3600" b="1" dirty="0">
              <a:solidFill>
                <a:srgbClr val="17375E"/>
              </a:solidFill>
              <a:latin typeface="Calibri" panose="020F0502020204030204" pitchFamily="34" charset="0"/>
            </a:endParaRPr>
          </a:p>
          <a:p>
            <a:pPr marL="571500" indent="-571500" defTabSz="914333">
              <a:lnSpc>
                <a:spcPts val="3800"/>
              </a:lnSpc>
              <a:buFont typeface="Arial" panose="020B0604020202020204" pitchFamily="34" charset="0"/>
              <a:buChar char="•"/>
              <a:defRPr/>
            </a:pPr>
            <a:r>
              <a:rPr lang="en-US" sz="2800" b="1" dirty="0">
                <a:solidFill>
                  <a:srgbClr val="17375E"/>
                </a:solidFill>
                <a:latin typeface="Calibri" panose="020F0502020204030204" pitchFamily="34" charset="0"/>
              </a:rPr>
              <a:t>Common Vision</a:t>
            </a:r>
          </a:p>
          <a:p>
            <a:pPr marL="571500" indent="-571500" defTabSz="914333">
              <a:lnSpc>
                <a:spcPts val="3800"/>
              </a:lnSpc>
              <a:buFont typeface="Arial" panose="020B0604020202020204" pitchFamily="34" charset="0"/>
              <a:buChar char="•"/>
              <a:defRPr/>
            </a:pPr>
            <a:r>
              <a:rPr lang="en-US" sz="2800" b="1" dirty="0">
                <a:solidFill>
                  <a:srgbClr val="17375E"/>
                </a:solidFill>
                <a:latin typeface="Calibri" panose="020F0502020204030204" pitchFamily="34" charset="0"/>
              </a:rPr>
              <a:t>Clinical Work Processes</a:t>
            </a:r>
          </a:p>
          <a:p>
            <a:pPr marL="571500" indent="-571500" defTabSz="914333">
              <a:lnSpc>
                <a:spcPts val="3800"/>
              </a:lnSpc>
              <a:buFont typeface="Arial" panose="020B0604020202020204" pitchFamily="34" charset="0"/>
              <a:buChar char="•"/>
              <a:defRPr/>
            </a:pPr>
            <a:r>
              <a:rPr lang="en-US" sz="2800" b="1" dirty="0">
                <a:solidFill>
                  <a:srgbClr val="17375E"/>
                </a:solidFill>
                <a:latin typeface="Calibri" panose="020F0502020204030204" pitchFamily="34" charset="0"/>
              </a:rPr>
              <a:t>Data and Evaluation Transparency</a:t>
            </a:r>
          </a:p>
          <a:p>
            <a:pPr algn="ctr" defTabSz="914333">
              <a:lnSpc>
                <a:spcPts val="3800"/>
              </a:lnSpc>
              <a:defRPr/>
            </a:pPr>
            <a:endParaRPr lang="en-US" sz="2800" b="1" dirty="0">
              <a:solidFill>
                <a:srgbClr val="17375E"/>
              </a:solidFill>
              <a:latin typeface="Calibri" panose="020F0502020204030204" pitchFamily="34" charset="0"/>
            </a:endParaRPr>
          </a:p>
          <a:p>
            <a:pPr algn="ctr" defTabSz="914333">
              <a:lnSpc>
                <a:spcPts val="3800"/>
              </a:lnSpc>
              <a:defRPr/>
            </a:pPr>
            <a:endParaRPr lang="en-US" sz="3600" b="1" dirty="0">
              <a:solidFill>
                <a:srgbClr val="17375E"/>
              </a:solidFill>
              <a:latin typeface="Calibri" panose="020F0502020204030204" pitchFamily="34" charset="0"/>
            </a:endParaRPr>
          </a:p>
        </p:txBody>
      </p:sp>
      <p:pic>
        <p:nvPicPr>
          <p:cNvPr id="922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57813" y="4295775"/>
            <a:ext cx="1831975"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7202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de-AT" dirty="0" err="1" smtClean="0"/>
              <a:t>To</a:t>
            </a:r>
            <a:r>
              <a:rPr lang="de-AT" dirty="0" smtClean="0"/>
              <a:t> </a:t>
            </a:r>
            <a:r>
              <a:rPr lang="de-AT" dirty="0" err="1" smtClean="0"/>
              <a:t>conclude</a:t>
            </a:r>
            <a:endParaRPr lang="de-AT" dirty="0"/>
          </a:p>
        </p:txBody>
      </p:sp>
      <p:sp>
        <p:nvSpPr>
          <p:cNvPr id="41987" name="Rectangle 3"/>
          <p:cNvSpPr>
            <a:spLocks noGrp="1" noChangeArrowheads="1"/>
          </p:cNvSpPr>
          <p:nvPr>
            <p:ph idx="1"/>
          </p:nvPr>
        </p:nvSpPr>
        <p:spPr/>
        <p:txBody>
          <a:bodyPr>
            <a:normAutofit/>
          </a:bodyPr>
          <a:lstStyle/>
          <a:p>
            <a:pPr algn="ctr">
              <a:buFontTx/>
              <a:buNone/>
            </a:pPr>
            <a:r>
              <a:rPr lang="de-AT" sz="2800" dirty="0">
                <a:solidFill>
                  <a:srgbClr val="003366"/>
                </a:solidFill>
              </a:rPr>
              <a:t>“I </a:t>
            </a:r>
            <a:r>
              <a:rPr lang="de-AT" sz="2800" dirty="0" err="1">
                <a:solidFill>
                  <a:srgbClr val="003366"/>
                </a:solidFill>
              </a:rPr>
              <a:t>can</a:t>
            </a:r>
            <a:r>
              <a:rPr lang="de-AT" sz="2800" dirty="0">
                <a:solidFill>
                  <a:srgbClr val="003366"/>
                </a:solidFill>
              </a:rPr>
              <a:t> plan </a:t>
            </a:r>
            <a:r>
              <a:rPr lang="de-AT" sz="2800" dirty="0" err="1">
                <a:solidFill>
                  <a:srgbClr val="003366"/>
                </a:solidFill>
              </a:rPr>
              <a:t>my</a:t>
            </a:r>
            <a:r>
              <a:rPr lang="de-AT" sz="2800" dirty="0">
                <a:solidFill>
                  <a:srgbClr val="003366"/>
                </a:solidFill>
              </a:rPr>
              <a:t> care </a:t>
            </a:r>
            <a:r>
              <a:rPr lang="de-AT" sz="2800" dirty="0" err="1">
                <a:solidFill>
                  <a:srgbClr val="003366"/>
                </a:solidFill>
              </a:rPr>
              <a:t>with</a:t>
            </a:r>
            <a:r>
              <a:rPr lang="de-AT" sz="2800" dirty="0">
                <a:solidFill>
                  <a:srgbClr val="003366"/>
                </a:solidFill>
              </a:rPr>
              <a:t> </a:t>
            </a:r>
            <a:r>
              <a:rPr lang="de-AT" sz="2800" dirty="0" err="1">
                <a:solidFill>
                  <a:srgbClr val="003366"/>
                </a:solidFill>
              </a:rPr>
              <a:t>people</a:t>
            </a:r>
            <a:r>
              <a:rPr lang="de-AT" sz="2800" dirty="0">
                <a:solidFill>
                  <a:srgbClr val="003366"/>
                </a:solidFill>
              </a:rPr>
              <a:t> </a:t>
            </a:r>
            <a:r>
              <a:rPr lang="de-AT" sz="2800" dirty="0" err="1">
                <a:solidFill>
                  <a:srgbClr val="003366"/>
                </a:solidFill>
              </a:rPr>
              <a:t>who</a:t>
            </a:r>
            <a:r>
              <a:rPr lang="de-AT" sz="2800" dirty="0">
                <a:solidFill>
                  <a:srgbClr val="003366"/>
                </a:solidFill>
              </a:rPr>
              <a:t> </a:t>
            </a:r>
            <a:r>
              <a:rPr lang="de-AT" sz="2800" dirty="0" err="1">
                <a:solidFill>
                  <a:srgbClr val="003366"/>
                </a:solidFill>
              </a:rPr>
              <a:t>work</a:t>
            </a:r>
            <a:r>
              <a:rPr lang="de-AT" sz="2800" dirty="0">
                <a:solidFill>
                  <a:srgbClr val="003366"/>
                </a:solidFill>
              </a:rPr>
              <a:t> </a:t>
            </a:r>
            <a:r>
              <a:rPr lang="de-AT" sz="2800" dirty="0" err="1">
                <a:solidFill>
                  <a:srgbClr val="003366"/>
                </a:solidFill>
              </a:rPr>
              <a:t>together</a:t>
            </a:r>
            <a:r>
              <a:rPr lang="de-AT" sz="2800" dirty="0">
                <a:solidFill>
                  <a:srgbClr val="003366"/>
                </a:solidFill>
              </a:rPr>
              <a:t> </a:t>
            </a:r>
            <a:r>
              <a:rPr lang="de-AT" sz="2800" dirty="0" err="1">
                <a:solidFill>
                  <a:srgbClr val="003366"/>
                </a:solidFill>
              </a:rPr>
              <a:t>to</a:t>
            </a:r>
            <a:r>
              <a:rPr lang="de-AT" sz="2800" dirty="0">
                <a:solidFill>
                  <a:srgbClr val="003366"/>
                </a:solidFill>
              </a:rPr>
              <a:t> </a:t>
            </a:r>
            <a:r>
              <a:rPr lang="de-AT" sz="2800" dirty="0" err="1">
                <a:solidFill>
                  <a:srgbClr val="003366"/>
                </a:solidFill>
              </a:rPr>
              <a:t>understand</a:t>
            </a:r>
            <a:r>
              <a:rPr lang="de-AT" sz="2800" dirty="0">
                <a:solidFill>
                  <a:srgbClr val="003366"/>
                </a:solidFill>
              </a:rPr>
              <a:t> </a:t>
            </a:r>
            <a:r>
              <a:rPr lang="de-AT" sz="2800" dirty="0" err="1">
                <a:solidFill>
                  <a:srgbClr val="003366"/>
                </a:solidFill>
              </a:rPr>
              <a:t>me</a:t>
            </a:r>
            <a:r>
              <a:rPr lang="de-AT" sz="2800" dirty="0">
                <a:solidFill>
                  <a:srgbClr val="003366"/>
                </a:solidFill>
              </a:rPr>
              <a:t> </a:t>
            </a:r>
            <a:r>
              <a:rPr lang="de-AT" sz="2800" dirty="0" err="1">
                <a:solidFill>
                  <a:srgbClr val="003366"/>
                </a:solidFill>
              </a:rPr>
              <a:t>and</a:t>
            </a:r>
            <a:r>
              <a:rPr lang="de-AT" sz="2800" dirty="0">
                <a:solidFill>
                  <a:srgbClr val="003366"/>
                </a:solidFill>
              </a:rPr>
              <a:t> </a:t>
            </a:r>
            <a:r>
              <a:rPr lang="de-AT" sz="2800" dirty="0" err="1">
                <a:solidFill>
                  <a:srgbClr val="003366"/>
                </a:solidFill>
              </a:rPr>
              <a:t>my</a:t>
            </a:r>
            <a:r>
              <a:rPr lang="de-AT" sz="2800" dirty="0">
                <a:solidFill>
                  <a:srgbClr val="003366"/>
                </a:solidFill>
              </a:rPr>
              <a:t> </a:t>
            </a:r>
            <a:r>
              <a:rPr lang="de-AT" sz="2800" dirty="0" err="1">
                <a:solidFill>
                  <a:srgbClr val="003366"/>
                </a:solidFill>
              </a:rPr>
              <a:t>carer</a:t>
            </a:r>
            <a:r>
              <a:rPr lang="de-AT" sz="2800" dirty="0">
                <a:solidFill>
                  <a:srgbClr val="003366"/>
                </a:solidFill>
              </a:rPr>
              <a:t>(s), </a:t>
            </a:r>
            <a:r>
              <a:rPr lang="de-AT" sz="2800" dirty="0" err="1">
                <a:solidFill>
                  <a:srgbClr val="003366"/>
                </a:solidFill>
              </a:rPr>
              <a:t>allow</a:t>
            </a:r>
            <a:r>
              <a:rPr lang="de-AT" sz="2800" dirty="0">
                <a:solidFill>
                  <a:srgbClr val="003366"/>
                </a:solidFill>
              </a:rPr>
              <a:t> </a:t>
            </a:r>
            <a:r>
              <a:rPr lang="de-AT" sz="2800" dirty="0" err="1">
                <a:solidFill>
                  <a:srgbClr val="003366"/>
                </a:solidFill>
              </a:rPr>
              <a:t>me</a:t>
            </a:r>
            <a:r>
              <a:rPr lang="de-AT" sz="2800" dirty="0">
                <a:solidFill>
                  <a:srgbClr val="003366"/>
                </a:solidFill>
              </a:rPr>
              <a:t> </a:t>
            </a:r>
            <a:r>
              <a:rPr lang="de-AT" sz="2800" dirty="0" err="1">
                <a:solidFill>
                  <a:srgbClr val="003366"/>
                </a:solidFill>
              </a:rPr>
              <a:t>control</a:t>
            </a:r>
            <a:r>
              <a:rPr lang="de-AT" sz="2800" dirty="0">
                <a:solidFill>
                  <a:srgbClr val="003366"/>
                </a:solidFill>
              </a:rPr>
              <a:t>, </a:t>
            </a:r>
            <a:r>
              <a:rPr lang="de-AT" sz="2800" dirty="0" err="1">
                <a:solidFill>
                  <a:srgbClr val="003366"/>
                </a:solidFill>
              </a:rPr>
              <a:t>and</a:t>
            </a:r>
            <a:r>
              <a:rPr lang="de-AT" sz="2800" dirty="0">
                <a:solidFill>
                  <a:srgbClr val="003366"/>
                </a:solidFill>
              </a:rPr>
              <a:t> bring </a:t>
            </a:r>
            <a:r>
              <a:rPr lang="de-AT" sz="2800" dirty="0" err="1">
                <a:solidFill>
                  <a:srgbClr val="003366"/>
                </a:solidFill>
              </a:rPr>
              <a:t>together</a:t>
            </a:r>
            <a:r>
              <a:rPr lang="de-AT" sz="2800" dirty="0">
                <a:solidFill>
                  <a:srgbClr val="003366"/>
                </a:solidFill>
              </a:rPr>
              <a:t> </a:t>
            </a:r>
            <a:r>
              <a:rPr lang="de-AT" sz="2800" dirty="0" err="1">
                <a:solidFill>
                  <a:srgbClr val="003366"/>
                </a:solidFill>
              </a:rPr>
              <a:t>services</a:t>
            </a:r>
            <a:r>
              <a:rPr lang="de-AT" sz="2800" dirty="0">
                <a:solidFill>
                  <a:srgbClr val="003366"/>
                </a:solidFill>
              </a:rPr>
              <a:t> </a:t>
            </a:r>
            <a:r>
              <a:rPr lang="de-AT" sz="2800" dirty="0" err="1">
                <a:solidFill>
                  <a:srgbClr val="003366"/>
                </a:solidFill>
              </a:rPr>
              <a:t>to</a:t>
            </a:r>
            <a:r>
              <a:rPr lang="de-AT" sz="2800" dirty="0">
                <a:solidFill>
                  <a:srgbClr val="003366"/>
                </a:solidFill>
              </a:rPr>
              <a:t> </a:t>
            </a:r>
            <a:r>
              <a:rPr lang="de-AT" sz="2800" dirty="0" err="1">
                <a:solidFill>
                  <a:srgbClr val="003366"/>
                </a:solidFill>
              </a:rPr>
              <a:t>achieve</a:t>
            </a:r>
            <a:r>
              <a:rPr lang="de-AT" sz="2800" dirty="0">
                <a:solidFill>
                  <a:srgbClr val="003366"/>
                </a:solidFill>
              </a:rPr>
              <a:t> </a:t>
            </a:r>
            <a:r>
              <a:rPr lang="de-AT" sz="2800" dirty="0" err="1">
                <a:solidFill>
                  <a:srgbClr val="003366"/>
                </a:solidFill>
              </a:rPr>
              <a:t>the</a:t>
            </a:r>
            <a:r>
              <a:rPr lang="de-AT" sz="2800" dirty="0">
                <a:solidFill>
                  <a:srgbClr val="003366"/>
                </a:solidFill>
              </a:rPr>
              <a:t> </a:t>
            </a:r>
            <a:r>
              <a:rPr lang="de-AT" sz="2800" dirty="0" err="1">
                <a:solidFill>
                  <a:srgbClr val="003366"/>
                </a:solidFill>
              </a:rPr>
              <a:t>outcomes</a:t>
            </a:r>
            <a:r>
              <a:rPr lang="de-AT" sz="2800" dirty="0">
                <a:solidFill>
                  <a:srgbClr val="003366"/>
                </a:solidFill>
              </a:rPr>
              <a:t> </a:t>
            </a:r>
            <a:r>
              <a:rPr lang="de-AT" sz="2800" dirty="0" err="1">
                <a:solidFill>
                  <a:srgbClr val="003366"/>
                </a:solidFill>
              </a:rPr>
              <a:t>important</a:t>
            </a:r>
            <a:r>
              <a:rPr lang="de-AT" sz="2800" dirty="0">
                <a:solidFill>
                  <a:srgbClr val="003366"/>
                </a:solidFill>
              </a:rPr>
              <a:t> </a:t>
            </a:r>
            <a:r>
              <a:rPr lang="de-AT" sz="2800" dirty="0" err="1">
                <a:solidFill>
                  <a:srgbClr val="003366"/>
                </a:solidFill>
              </a:rPr>
              <a:t>to</a:t>
            </a:r>
            <a:r>
              <a:rPr lang="de-AT" sz="2800" dirty="0">
                <a:solidFill>
                  <a:srgbClr val="003366"/>
                </a:solidFill>
              </a:rPr>
              <a:t> </a:t>
            </a:r>
            <a:r>
              <a:rPr lang="de-AT" sz="2800" dirty="0" err="1">
                <a:solidFill>
                  <a:srgbClr val="003366"/>
                </a:solidFill>
              </a:rPr>
              <a:t>me</a:t>
            </a:r>
            <a:r>
              <a:rPr lang="de-AT" sz="2800" dirty="0">
                <a:solidFill>
                  <a:srgbClr val="003366"/>
                </a:solidFill>
              </a:rPr>
              <a:t>.” </a:t>
            </a:r>
          </a:p>
          <a:p>
            <a:pPr algn="ctr">
              <a:buFontTx/>
              <a:buNone/>
            </a:pPr>
            <a:r>
              <a:rPr lang="de-AT" sz="1600" dirty="0" smtClean="0">
                <a:solidFill>
                  <a:srgbClr val="003366"/>
                </a:solidFill>
              </a:rPr>
              <a:t>National </a:t>
            </a:r>
            <a:r>
              <a:rPr lang="de-AT" sz="1600" dirty="0" err="1" smtClean="0">
                <a:solidFill>
                  <a:srgbClr val="003366"/>
                </a:solidFill>
              </a:rPr>
              <a:t>Voices</a:t>
            </a:r>
            <a:r>
              <a:rPr lang="de-AT" sz="1600" dirty="0" smtClean="0">
                <a:solidFill>
                  <a:srgbClr val="003366"/>
                </a:solidFill>
              </a:rPr>
              <a:t> 2013</a:t>
            </a:r>
            <a:endParaRPr lang="de-AT" sz="1600" dirty="0">
              <a:solidFill>
                <a:srgbClr val="003366"/>
              </a:solidFill>
            </a:endParaRPr>
          </a:p>
        </p:txBody>
      </p:sp>
      <p:sp>
        <p:nvSpPr>
          <p:cNvPr id="5" name="Content Placeholder 2"/>
          <p:cNvSpPr txBox="1">
            <a:spLocks/>
          </p:cNvSpPr>
          <p:nvPr/>
        </p:nvSpPr>
        <p:spPr>
          <a:xfrm>
            <a:off x="457200" y="3972197"/>
            <a:ext cx="8229600" cy="28411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sz="2400" b="1" dirty="0" smtClean="0"/>
              <a:t>K. </a:t>
            </a:r>
            <a:r>
              <a:rPr lang="en-GB" sz="2400" b="1" dirty="0" err="1" smtClean="0"/>
              <a:t>Viktoria</a:t>
            </a:r>
            <a:r>
              <a:rPr lang="en-GB" sz="2400" b="1" smtClean="0"/>
              <a:t> Stein, PhD</a:t>
            </a:r>
            <a:endParaRPr lang="en-GB" sz="2400" b="1" dirty="0" smtClean="0"/>
          </a:p>
          <a:p>
            <a:pPr marL="0" indent="0" algn="ctr">
              <a:buFont typeface="Arial" pitchFamily="34" charset="0"/>
              <a:buNone/>
            </a:pPr>
            <a:endParaRPr lang="en-GB" b="1" dirty="0" smtClean="0"/>
          </a:p>
          <a:p>
            <a:pPr marL="0" indent="0" algn="ctr">
              <a:buFont typeface="Arial" pitchFamily="34" charset="0"/>
              <a:buNone/>
            </a:pPr>
            <a:r>
              <a:rPr lang="en-US" sz="2000" dirty="0" smtClean="0"/>
              <a:t>Head of the Integrated Care Academy©</a:t>
            </a:r>
          </a:p>
          <a:p>
            <a:pPr marL="0" indent="0" algn="ctr">
              <a:buFont typeface="Arial" pitchFamily="34" charset="0"/>
              <a:buNone/>
            </a:pPr>
            <a:r>
              <a:rPr lang="en-US" sz="2000" dirty="0" smtClean="0"/>
              <a:t>International Foundation for Integrated Care</a:t>
            </a:r>
          </a:p>
          <a:p>
            <a:pPr marL="0" indent="0" algn="ctr">
              <a:buFont typeface="Arial" pitchFamily="34" charset="0"/>
              <a:buNone/>
            </a:pPr>
            <a:r>
              <a:rPr lang="en-GB" dirty="0" smtClean="0">
                <a:hlinkClick r:id="rId2"/>
              </a:rPr>
              <a:t>viktoriastein@integratedcarefoundation.org</a:t>
            </a:r>
            <a:endParaRPr lang="en-GB" dirty="0" smtClean="0"/>
          </a:p>
          <a:p>
            <a:pPr marL="0" indent="0" algn="ctr">
              <a:buFont typeface="Arial" pitchFamily="34" charset="0"/>
              <a:buNone/>
            </a:pPr>
            <a:r>
              <a:rPr lang="en-GB" dirty="0" smtClean="0">
                <a:hlinkClick r:id="rId3"/>
              </a:rPr>
              <a:t>www.integratedcarefoundation.org</a:t>
            </a:r>
            <a:endParaRPr lang="en-GB" dirty="0"/>
          </a:p>
        </p:txBody>
      </p:sp>
    </p:spTree>
    <p:extLst>
      <p:ext uri="{BB962C8B-B14F-4D97-AF65-F5344CB8AC3E}">
        <p14:creationId xmlns:p14="http://schemas.microsoft.com/office/powerpoint/2010/main" val="9836089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0"/>
          </p:nvPr>
        </p:nvSpPr>
        <p:spPr/>
        <p:txBody>
          <a:bodyPr/>
          <a:lstStyle/>
          <a:p>
            <a:endParaRPr lang="en-US"/>
          </a:p>
        </p:txBody>
      </p:sp>
      <p:pic>
        <p:nvPicPr>
          <p:cNvPr id="4" name="Picture 3"/>
          <p:cNvPicPr>
            <a:picLocks noChangeAspect="1"/>
          </p:cNvPicPr>
          <p:nvPr/>
        </p:nvPicPr>
        <p:blipFill>
          <a:blip r:embed="rId2"/>
          <a:stretch>
            <a:fillRect/>
          </a:stretch>
        </p:blipFill>
        <p:spPr>
          <a:xfrm>
            <a:off x="3060700" y="1239403"/>
            <a:ext cx="3378200" cy="5078339"/>
          </a:xfrm>
          <a:prstGeom prst="rect">
            <a:avLst/>
          </a:prstGeom>
        </p:spPr>
      </p:pic>
    </p:spTree>
    <p:extLst>
      <p:ext uri="{BB962C8B-B14F-4D97-AF65-F5344CB8AC3E}">
        <p14:creationId xmlns:p14="http://schemas.microsoft.com/office/powerpoint/2010/main" val="1258526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Supporting families</a:t>
            </a:r>
            <a:endParaRPr lang="en-AU"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0081" y="1302423"/>
            <a:ext cx="2963482" cy="1970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1582" y="3700479"/>
            <a:ext cx="1709472" cy="2568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373" y="1184902"/>
            <a:ext cx="2115829" cy="215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27" y="3585559"/>
            <a:ext cx="1858545" cy="2568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07337" y="1184902"/>
            <a:ext cx="2042400" cy="2400657"/>
          </a:xfrm>
          <a:prstGeom prst="rect">
            <a:avLst/>
          </a:prstGeom>
          <a:noFill/>
        </p:spPr>
        <p:txBody>
          <a:bodyPr wrap="square" rtlCol="0">
            <a:spAutoFit/>
          </a:bodyPr>
          <a:lstStyle/>
          <a:p>
            <a:r>
              <a:rPr lang="en-AU" sz="2400" dirty="0" smtClean="0"/>
              <a:t>Zac, 8</a:t>
            </a:r>
          </a:p>
          <a:p>
            <a:pPr marL="342900" indent="-342900">
              <a:buFont typeface="Arial" charset="0"/>
              <a:buChar char="•"/>
            </a:pPr>
            <a:r>
              <a:rPr lang="en-AU" dirty="0" smtClean="0"/>
              <a:t>ADHS</a:t>
            </a:r>
          </a:p>
          <a:p>
            <a:pPr marL="342900" indent="-342900">
              <a:buFont typeface="Arial" charset="0"/>
              <a:buChar char="•"/>
            </a:pPr>
            <a:r>
              <a:rPr lang="en-AU" dirty="0" smtClean="0"/>
              <a:t>Problems at school</a:t>
            </a:r>
          </a:p>
          <a:p>
            <a:pPr marL="342900" indent="-342900">
              <a:buFont typeface="Arial" charset="0"/>
              <a:buChar char="•"/>
            </a:pPr>
            <a:r>
              <a:rPr lang="en-AU" dirty="0" smtClean="0"/>
              <a:t>Problems making friends</a:t>
            </a:r>
          </a:p>
          <a:p>
            <a:pPr marL="342900" indent="-342900">
              <a:buFont typeface="Arial" charset="0"/>
              <a:buChar char="•"/>
            </a:pPr>
            <a:r>
              <a:rPr lang="en-AU" dirty="0" smtClean="0"/>
              <a:t>No regular GP visits</a:t>
            </a:r>
            <a:endParaRPr lang="en-AU" dirty="0"/>
          </a:p>
        </p:txBody>
      </p:sp>
      <p:sp>
        <p:nvSpPr>
          <p:cNvPr id="5" name="TextBox 4"/>
          <p:cNvSpPr txBox="1"/>
          <p:nvPr/>
        </p:nvSpPr>
        <p:spPr>
          <a:xfrm>
            <a:off x="2179947" y="3585559"/>
            <a:ext cx="2223615" cy="2185214"/>
          </a:xfrm>
          <a:prstGeom prst="rect">
            <a:avLst/>
          </a:prstGeom>
          <a:noFill/>
        </p:spPr>
        <p:txBody>
          <a:bodyPr wrap="square" rtlCol="0">
            <a:spAutoFit/>
          </a:bodyPr>
          <a:lstStyle/>
          <a:p>
            <a:r>
              <a:rPr lang="en-AU" sz="2800" dirty="0" smtClean="0"/>
              <a:t>Dorothy, 65</a:t>
            </a:r>
          </a:p>
          <a:p>
            <a:pPr marL="285750" indent="-285750">
              <a:buFont typeface="Arial" charset="0"/>
              <a:buChar char="•"/>
            </a:pPr>
            <a:r>
              <a:rPr lang="en-AU" dirty="0" smtClean="0"/>
              <a:t>Minimum pension</a:t>
            </a:r>
          </a:p>
          <a:p>
            <a:pPr marL="285750" indent="-285750">
              <a:buFont typeface="Arial" charset="0"/>
              <a:buChar char="•"/>
            </a:pPr>
            <a:r>
              <a:rPr lang="en-AU" dirty="0" smtClean="0"/>
              <a:t>DM II</a:t>
            </a:r>
          </a:p>
          <a:p>
            <a:pPr marL="285750" indent="-285750">
              <a:buFont typeface="Arial" charset="0"/>
              <a:buChar char="•"/>
            </a:pPr>
            <a:r>
              <a:rPr lang="en-AU" dirty="0" smtClean="0"/>
              <a:t>Hypertension</a:t>
            </a:r>
          </a:p>
          <a:p>
            <a:pPr marL="285750" indent="-285750">
              <a:buFont typeface="Arial" charset="0"/>
              <a:buChar char="•"/>
            </a:pPr>
            <a:r>
              <a:rPr lang="en-AU" dirty="0" smtClean="0"/>
              <a:t>Hip replacement</a:t>
            </a:r>
          </a:p>
          <a:p>
            <a:pPr marL="285750" indent="-285750">
              <a:buFont typeface="Arial" charset="0"/>
              <a:buChar char="•"/>
            </a:pPr>
            <a:r>
              <a:rPr lang="en-AU" dirty="0" smtClean="0"/>
              <a:t>COPD</a:t>
            </a:r>
            <a:endParaRPr lang="en-AU" dirty="0"/>
          </a:p>
        </p:txBody>
      </p:sp>
      <p:sp>
        <p:nvSpPr>
          <p:cNvPr id="6" name="TextBox 5"/>
          <p:cNvSpPr txBox="1"/>
          <p:nvPr/>
        </p:nvSpPr>
        <p:spPr>
          <a:xfrm>
            <a:off x="6785628" y="1163838"/>
            <a:ext cx="2358371" cy="2185214"/>
          </a:xfrm>
          <a:prstGeom prst="rect">
            <a:avLst/>
          </a:prstGeom>
          <a:noFill/>
        </p:spPr>
        <p:txBody>
          <a:bodyPr wrap="square" rtlCol="0">
            <a:spAutoFit/>
          </a:bodyPr>
          <a:lstStyle/>
          <a:p>
            <a:r>
              <a:rPr lang="en-AU" sz="2800" dirty="0" smtClean="0"/>
              <a:t>Sandra, 46</a:t>
            </a:r>
          </a:p>
          <a:p>
            <a:pPr marL="285750" indent="-285750">
              <a:buFont typeface="Arial" charset="0"/>
              <a:buChar char="•"/>
            </a:pPr>
            <a:r>
              <a:rPr lang="en-AU" dirty="0" smtClean="0"/>
              <a:t>Irregular employment</a:t>
            </a:r>
          </a:p>
          <a:p>
            <a:pPr marL="285750" indent="-285750">
              <a:buFont typeface="Arial" charset="0"/>
              <a:buChar char="•"/>
            </a:pPr>
            <a:r>
              <a:rPr lang="en-AU" dirty="0" smtClean="0"/>
              <a:t>Mental health issues, self harm</a:t>
            </a:r>
          </a:p>
          <a:p>
            <a:pPr marL="285750" indent="-285750">
              <a:buFont typeface="Arial" charset="0"/>
              <a:buChar char="•"/>
            </a:pPr>
            <a:r>
              <a:rPr lang="en-AU" dirty="0" smtClean="0"/>
              <a:t>Smoker</a:t>
            </a:r>
          </a:p>
          <a:p>
            <a:pPr marL="285750" indent="-285750">
              <a:buFont typeface="Arial" charset="0"/>
              <a:buChar char="•"/>
            </a:pPr>
            <a:r>
              <a:rPr lang="en-AU" dirty="0" smtClean="0"/>
              <a:t>DM Type II</a:t>
            </a:r>
            <a:endParaRPr lang="en-AU" dirty="0"/>
          </a:p>
        </p:txBody>
      </p:sp>
      <p:sp>
        <p:nvSpPr>
          <p:cNvPr id="7" name="TextBox 6"/>
          <p:cNvSpPr txBox="1"/>
          <p:nvPr/>
        </p:nvSpPr>
        <p:spPr>
          <a:xfrm>
            <a:off x="4988338" y="3630701"/>
            <a:ext cx="2003244" cy="1354217"/>
          </a:xfrm>
          <a:prstGeom prst="rect">
            <a:avLst/>
          </a:prstGeom>
          <a:noFill/>
        </p:spPr>
        <p:txBody>
          <a:bodyPr wrap="square" rtlCol="0">
            <a:spAutoFit/>
          </a:bodyPr>
          <a:lstStyle/>
          <a:p>
            <a:r>
              <a:rPr lang="en-AU" sz="2800" dirty="0" smtClean="0"/>
              <a:t>Stella, 10</a:t>
            </a:r>
          </a:p>
          <a:p>
            <a:pPr marL="457200" indent="-457200">
              <a:buFont typeface="Arial" charset="0"/>
              <a:buChar char="•"/>
            </a:pPr>
            <a:r>
              <a:rPr lang="en-AU" dirty="0" smtClean="0"/>
              <a:t>No regular GP visits</a:t>
            </a:r>
          </a:p>
          <a:p>
            <a:pPr marL="457200" indent="-457200">
              <a:buFont typeface="Arial" charset="0"/>
              <a:buChar char="•"/>
            </a:pPr>
            <a:r>
              <a:rPr lang="en-AU" dirty="0" smtClean="0"/>
              <a:t>Healthy?</a:t>
            </a:r>
            <a:endParaRPr lang="en-AU" dirty="0"/>
          </a:p>
        </p:txBody>
      </p:sp>
      <p:sp>
        <p:nvSpPr>
          <p:cNvPr id="12" name="TextBox 11"/>
          <p:cNvSpPr txBox="1"/>
          <p:nvPr/>
        </p:nvSpPr>
        <p:spPr>
          <a:xfrm>
            <a:off x="2614863" y="6513093"/>
            <a:ext cx="6529137" cy="276999"/>
          </a:xfrm>
          <a:prstGeom prst="rect">
            <a:avLst/>
          </a:prstGeom>
          <a:noFill/>
        </p:spPr>
        <p:txBody>
          <a:bodyPr wrap="square" rtlCol="0">
            <a:spAutoFit/>
          </a:bodyPr>
          <a:lstStyle/>
          <a:p>
            <a:pPr algn="r"/>
            <a:r>
              <a:rPr lang="en-US" sz="1200" dirty="0" smtClean="0"/>
              <a:t>Courtesy of </a:t>
            </a:r>
            <a:r>
              <a:rPr lang="en-US" sz="1200" dirty="0" err="1" smtClean="0"/>
              <a:t>Dr</a:t>
            </a:r>
            <a:r>
              <a:rPr lang="en-US" sz="1200" dirty="0" smtClean="0"/>
              <a:t> Dan Ewald, North Coast PHN, NSW, Australia</a:t>
            </a:r>
            <a:endParaRPr lang="en-US" sz="1200" dirty="0"/>
          </a:p>
        </p:txBody>
      </p:sp>
    </p:spTree>
    <p:extLst>
      <p:ext uri="{BB962C8B-B14F-4D97-AF65-F5344CB8AC3E}">
        <p14:creationId xmlns:p14="http://schemas.microsoft.com/office/powerpoint/2010/main" val="1920190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p:txBody>
          <a:bodyPr>
            <a:noAutofit/>
          </a:bodyPr>
          <a:lstStyle/>
          <a:p>
            <a:r>
              <a:rPr lang="en-GB" dirty="0" smtClean="0"/>
              <a:t>Designing Better Care for</a:t>
            </a:r>
            <a:br>
              <a:rPr lang="en-GB" dirty="0" smtClean="0"/>
            </a:br>
            <a:r>
              <a:rPr lang="en-GB" dirty="0" smtClean="0"/>
              <a:t>Malcolm and Barbara</a:t>
            </a:r>
          </a:p>
        </p:txBody>
      </p:sp>
      <p:sp>
        <p:nvSpPr>
          <p:cNvPr id="2" name="Content Placeholder 1"/>
          <p:cNvSpPr>
            <a:spLocks noGrp="1"/>
          </p:cNvSpPr>
          <p:nvPr>
            <p:ph sz="quarter" idx="10"/>
          </p:nvPr>
        </p:nvSpPr>
        <p:spPr/>
        <p:txBody>
          <a:bodyPr/>
          <a:lstStyle/>
          <a:p>
            <a:endParaRPr lang="en-US"/>
          </a:p>
        </p:txBody>
      </p:sp>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9520" y="1129059"/>
            <a:ext cx="5930139" cy="5338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15"/>
          <p:cNvSpPr txBox="1">
            <a:spLocks noChangeArrowheads="1"/>
          </p:cNvSpPr>
          <p:nvPr/>
        </p:nvSpPr>
        <p:spPr bwMode="auto">
          <a:xfrm>
            <a:off x="2312988" y="6191250"/>
            <a:ext cx="6796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200"/>
              <a:t>Frontier Economics (2012) Enablers and barriers to integrated care and implications for </a:t>
            </a:r>
            <a:r>
              <a:rPr lang="en-GB" sz="1200" smtClean="0"/>
              <a:t>Monitor</a:t>
            </a:r>
            <a:endParaRPr lang="en-GB" sz="1200"/>
          </a:p>
        </p:txBody>
      </p:sp>
      <p:pic>
        <p:nvPicPr>
          <p:cNvPr id="6" name="Picture 7" descr="C:\Users\katarina\Pictures\Bilder für Präsis\old%20couple-7433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1129059"/>
            <a:ext cx="2934270" cy="18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989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then there’s me and YOU</a:t>
            </a:r>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40769" y="2533593"/>
            <a:ext cx="4038600" cy="3769033"/>
          </a:xfrm>
        </p:spPr>
      </p:pic>
      <p:pic>
        <p:nvPicPr>
          <p:cNvPr id="5" name="Picture 4"/>
          <p:cNvPicPr>
            <a:picLocks noChangeAspect="1"/>
          </p:cNvPicPr>
          <p:nvPr/>
        </p:nvPicPr>
        <p:blipFill>
          <a:blip r:embed="rId3"/>
          <a:stretch>
            <a:fillRect/>
          </a:stretch>
        </p:blipFill>
        <p:spPr>
          <a:xfrm>
            <a:off x="457200" y="1423736"/>
            <a:ext cx="4787900" cy="3120115"/>
          </a:xfrm>
          <a:prstGeom prst="rect">
            <a:avLst/>
          </a:prstGeom>
        </p:spPr>
      </p:pic>
    </p:spTree>
    <p:extLst>
      <p:ext uri="{BB962C8B-B14F-4D97-AF65-F5344CB8AC3E}">
        <p14:creationId xmlns:p14="http://schemas.microsoft.com/office/powerpoint/2010/main" val="12339338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Kaiser </a:t>
            </a:r>
            <a:r>
              <a:rPr lang="de-DE" dirty="0" err="1" smtClean="0"/>
              <a:t>Triangle</a:t>
            </a:r>
            <a:endParaRPr lang="de-DE" dirty="0"/>
          </a:p>
        </p:txBody>
      </p:sp>
      <p:pic>
        <p:nvPicPr>
          <p:cNvPr id="3" name="Bild 2"/>
          <p:cNvPicPr>
            <a:picLocks noChangeAspect="1"/>
          </p:cNvPicPr>
          <p:nvPr/>
        </p:nvPicPr>
        <p:blipFill>
          <a:blip r:embed="rId2"/>
          <a:stretch>
            <a:fillRect/>
          </a:stretch>
        </p:blipFill>
        <p:spPr>
          <a:xfrm>
            <a:off x="179512" y="1844824"/>
            <a:ext cx="8870486" cy="4367008"/>
          </a:xfrm>
          <a:prstGeom prst="rect">
            <a:avLst/>
          </a:prstGeom>
        </p:spPr>
      </p:pic>
      <p:sp>
        <p:nvSpPr>
          <p:cNvPr id="4" name="Textfeld 3"/>
          <p:cNvSpPr txBox="1"/>
          <p:nvPr/>
        </p:nvSpPr>
        <p:spPr>
          <a:xfrm>
            <a:off x="2555776" y="6444044"/>
            <a:ext cx="6588224" cy="307777"/>
          </a:xfrm>
          <a:prstGeom prst="rect">
            <a:avLst/>
          </a:prstGeom>
          <a:noFill/>
        </p:spPr>
        <p:txBody>
          <a:bodyPr wrap="square" rtlCol="0">
            <a:spAutoFit/>
          </a:bodyPr>
          <a:lstStyle/>
          <a:p>
            <a:pPr algn="r"/>
            <a:r>
              <a:rPr lang="en-US" sz="1400" dirty="0"/>
              <a:t>Source: </a:t>
            </a:r>
            <a:r>
              <a:rPr lang="en-US" sz="1400" dirty="0" err="1" smtClean="0"/>
              <a:t>Amelung</a:t>
            </a:r>
            <a:r>
              <a:rPr lang="en-US" sz="1400" dirty="0" smtClean="0"/>
              <a:t> 2012, based </a:t>
            </a:r>
            <a:r>
              <a:rPr lang="en-US" sz="1400" dirty="0"/>
              <a:t>on Singh and Ham, </a:t>
            </a:r>
            <a:r>
              <a:rPr lang="en-US" sz="1400" dirty="0" smtClean="0"/>
              <a:t>2006</a:t>
            </a:r>
            <a:endParaRPr lang="de-DE" sz="1400" dirty="0"/>
          </a:p>
        </p:txBody>
      </p:sp>
    </p:spTree>
    <p:extLst>
      <p:ext uri="{BB962C8B-B14F-4D97-AF65-F5344CB8AC3E}">
        <p14:creationId xmlns:p14="http://schemas.microsoft.com/office/powerpoint/2010/main" val="1793443422"/>
      </p:ext>
    </p:extLst>
  </p:cSld>
  <p:clrMapOvr>
    <a:masterClrMapping/>
  </p:clrMapOvr>
  <p:timing>
    <p:tnLst>
      <p:par>
        <p:cTn id="1" dur="indefinite" restart="never" nodeType="tmRoot"/>
      </p:par>
    </p:tnLst>
  </p:timing>
</p:sld>
</file>

<file path=ppt/theme/theme1.xml><?xml version="1.0" encoding="utf-8"?>
<a:theme xmlns:a="http://schemas.openxmlformats.org/drawingml/2006/main" name="Main IFIC Blue">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range">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Red">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8990</TotalTime>
  <Words>3355</Words>
  <Application>Microsoft Macintosh PowerPoint</Application>
  <PresentationFormat>On-screen Show (4:3)</PresentationFormat>
  <Paragraphs>442</Paragraphs>
  <Slides>53</Slides>
  <Notes>21</Notes>
  <HiddenSlides>0</HiddenSlides>
  <MMClips>0</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1</vt:i4>
      </vt:variant>
      <vt:variant>
        <vt:lpstr>Slide Titles</vt:lpstr>
      </vt:variant>
      <vt:variant>
        <vt:i4>53</vt:i4>
      </vt:variant>
    </vt:vector>
  </HeadingPairs>
  <TitlesOfParts>
    <vt:vector size="72" baseType="lpstr">
      <vt:lpstr>Arial (Headings)</vt:lpstr>
      <vt:lpstr>Arial Narrow</vt:lpstr>
      <vt:lpstr>Book Antiqua</vt:lpstr>
      <vt:lpstr>Calibri</vt:lpstr>
      <vt:lpstr>Courier New</vt:lpstr>
      <vt:lpstr>ＭＳ Ｐゴシック</vt:lpstr>
      <vt:lpstr>Times</vt:lpstr>
      <vt:lpstr>Times New Roman</vt:lpstr>
      <vt:lpstr>Verdana</vt:lpstr>
      <vt:lpstr>Wingdings</vt:lpstr>
      <vt:lpstr>ヒラギノ角ゴ Pro W3</vt:lpstr>
      <vt:lpstr>Arial</vt:lpstr>
      <vt:lpstr>Main IFIC Blue</vt:lpstr>
      <vt:lpstr>Orange</vt:lpstr>
      <vt:lpstr>Red</vt:lpstr>
      <vt:lpstr>2_Custom Design</vt:lpstr>
      <vt:lpstr>3_Custom Design</vt:lpstr>
      <vt:lpstr>4_Custom Design</vt:lpstr>
      <vt:lpstr>Document</vt:lpstr>
      <vt:lpstr>Building Blocks for Successful Integration of Services Across Sectors and Professions: International Evidence and Experience</vt:lpstr>
      <vt:lpstr>The International Foundation for Integrated Care</vt:lpstr>
      <vt:lpstr>A little reminder of why we are here…</vt:lpstr>
      <vt:lpstr>PowerPoint Presentation</vt:lpstr>
      <vt:lpstr>PowerPoint Presentation</vt:lpstr>
      <vt:lpstr>Supporting families</vt:lpstr>
      <vt:lpstr>Designing Better Care for Malcolm and Barbara</vt:lpstr>
      <vt:lpstr>And then there’s me and YOU</vt:lpstr>
      <vt:lpstr>The Kaiser Triangle</vt:lpstr>
      <vt:lpstr>So, if we are all doing our best, why don’t we provide holistic, people-centred care?</vt:lpstr>
      <vt:lpstr>The reality of care settings</vt:lpstr>
      <vt:lpstr>And where are the social services?</vt:lpstr>
      <vt:lpstr>The situation of carers in Europe: The personal is political</vt:lpstr>
      <vt:lpstr>Bridging the gap between health and social care</vt:lpstr>
      <vt:lpstr>So how do we get from a fragmented, highly complex system without clear governance and accountability…</vt:lpstr>
      <vt:lpstr>…to integrated system, where people and systems talk to each other?</vt:lpstr>
      <vt:lpstr>Frameworks and key principles of integrated care</vt:lpstr>
      <vt:lpstr>Many Frameworks Have Been Developed to Understand the Key Elements for Successful Integrated Care</vt:lpstr>
      <vt:lpstr>Shortell’s Essential Features of an  Integrated Delivery System</vt:lpstr>
      <vt:lpstr>The WHO European Framework for Action on Integrated Health Services Delivery</vt:lpstr>
      <vt:lpstr>Seven Key Lessons for Service Delivery </vt:lpstr>
      <vt:lpstr>The Need for More Evidence</vt:lpstr>
      <vt:lpstr>So what does it need to create sustainable integrated care?</vt:lpstr>
      <vt:lpstr>Integrated care is a concept centred around the needs of service users</vt:lpstr>
      <vt:lpstr>Community Engagement Nuka Health System, Alaska</vt:lpstr>
      <vt:lpstr>PowerPoint Presentation</vt:lpstr>
      <vt:lpstr>The ‚Rainbow Model‘: Interventions on all levels</vt:lpstr>
      <vt:lpstr>It needs senior leadership and a top-down/bottom-up approach</vt:lpstr>
      <vt:lpstr>Scotland: Integration Joint Boards</vt:lpstr>
      <vt:lpstr>Different cultures, organisations and work ethics</vt:lpstr>
      <vt:lpstr>Changing cultures and strengthening competencies in Canterbury, NZ</vt:lpstr>
      <vt:lpstr>Setting the level of integration against user need to optimise care </vt:lpstr>
      <vt:lpstr>Adjusted clinical groups©, Veneto Region, Italy</vt:lpstr>
      <vt:lpstr>Key Lessons: population health management does not work without data analysis</vt:lpstr>
      <vt:lpstr>Practical examples of integrated care from Europe</vt:lpstr>
      <vt:lpstr>South Karelia, Finland: providing holistic care in rural and remote areas</vt:lpstr>
      <vt:lpstr>South Karelia, Finland: supporting people to support themselves</vt:lpstr>
      <vt:lpstr>Mallu – Mobile Health Clinic</vt:lpstr>
      <vt:lpstr>Eksote: key elements and continuous innovation</vt:lpstr>
      <vt:lpstr>The House of Generations, Austria</vt:lpstr>
      <vt:lpstr>Services and organisations on site</vt:lpstr>
      <vt:lpstr>The House of Generations grows: key elements and success factors</vt:lpstr>
      <vt:lpstr>SELFIE: Sustainable intEgrated care modeLs for multi- morbidity: delivery, FInancing and performancE</vt:lpstr>
      <vt:lpstr>WP2: Comprehensive description of the most promising IC models for multi-morbidity</vt:lpstr>
      <vt:lpstr>WP3: Exploring different financial and payment schemes applied across integrated care programmes for multi-morbidity</vt:lpstr>
      <vt:lpstr>WP3: Exploring different financial and payment schemes applied across integrated care programmes for multi-morbidity</vt:lpstr>
      <vt:lpstr>Transformational change needs to happen throughout society</vt:lpstr>
      <vt:lpstr>The WHO European Region: 53 Member States – 900 Mio inhabitants 10 Lessons learned from 85 cases across the Region</vt:lpstr>
      <vt:lpstr>Focus on holistic approach to health and wellbeing</vt:lpstr>
      <vt:lpstr>Whole-of systems and health in all policies approach for integrated care</vt:lpstr>
      <vt:lpstr>PowerPoint Presentation</vt:lpstr>
      <vt:lpstr>To conclude</vt:lpstr>
      <vt:lpstr>PowerPoint Presentation</vt:lpstr>
    </vt:vector>
  </TitlesOfParts>
  <Company>Flynn Creative</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O'Flynn</dc:creator>
  <cp:lastModifiedBy>Viktoria Stein</cp:lastModifiedBy>
  <cp:revision>209</cp:revision>
  <dcterms:created xsi:type="dcterms:W3CDTF">2016-01-04T10:25:14Z</dcterms:created>
  <dcterms:modified xsi:type="dcterms:W3CDTF">2017-10-29T16:34:04Z</dcterms:modified>
</cp:coreProperties>
</file>